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637" r:id="rId2"/>
    <p:sldId id="679" r:id="rId3"/>
    <p:sldId id="641" r:id="rId4"/>
    <p:sldId id="640" r:id="rId5"/>
    <p:sldId id="680" r:id="rId6"/>
    <p:sldId id="642" r:id="rId7"/>
    <p:sldId id="644" r:id="rId8"/>
    <p:sldId id="646" r:id="rId9"/>
    <p:sldId id="647" r:id="rId10"/>
    <p:sldId id="696" r:id="rId11"/>
    <p:sldId id="653" r:id="rId12"/>
    <p:sldId id="655" r:id="rId13"/>
    <p:sldId id="661" r:id="rId14"/>
    <p:sldId id="662" r:id="rId15"/>
    <p:sldId id="667" r:id="rId16"/>
    <p:sldId id="668" r:id="rId17"/>
    <p:sldId id="669" r:id="rId18"/>
    <p:sldId id="670" r:id="rId19"/>
    <p:sldId id="682" r:id="rId20"/>
    <p:sldId id="672" r:id="rId21"/>
    <p:sldId id="701" r:id="rId22"/>
    <p:sldId id="675" r:id="rId23"/>
    <p:sldId id="674" r:id="rId24"/>
    <p:sldId id="683" r:id="rId25"/>
    <p:sldId id="676" r:id="rId26"/>
    <p:sldId id="700" r:id="rId27"/>
    <p:sldId id="6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F9E0D-E05E-4F7A-9846-22DA3C19ABA4}" type="datetimeFigureOut">
              <a:rPr lang="en-IE" smtClean="0"/>
              <a:t>21/02/2021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E80D5-B7C6-4595-8638-817E431E4EF4}" type="slidenum">
              <a:rPr lang="en-IE" smtClean="0"/>
              <a:t>‹#›</a:t>
            </a:fld>
            <a:endParaRPr lang="en-IE"/>
          </a:p>
        </p:txBody>
      </p:sp>
    </p:spTree>
    <p:extLst>
      <p:ext uri="{BB962C8B-B14F-4D97-AF65-F5344CB8AC3E}">
        <p14:creationId xmlns:p14="http://schemas.microsoft.com/office/powerpoint/2010/main" val="396804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1BDEDE-BE73-4CDB-B475-5D35E3BA07D1}"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05491167-4675-45B4-8B36-EBFEF72D6609}" type="slidenum">
              <a:rPr lang="en-GB"/>
              <a:pPr/>
              <a:t>10</a:t>
            </a:fld>
            <a:endParaRPr lang="en-GB"/>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CFB933BF-9C7E-409F-B7ED-E9E6831C3E79}" type="slidenum">
              <a:rPr lang="en-GB"/>
              <a:pPr/>
              <a:t>11</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GB" dirty="0"/>
              <a:t>https://youtu.be/OBlJ3QuEt9k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7D3D8322-A86D-401F-9642-C1D8FE1F7A5A}" type="slidenum">
              <a:rPr lang="en-GB"/>
              <a:pPr/>
              <a:t>12</a:t>
            </a:fld>
            <a:endParaRPr lang="en-GB"/>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r>
              <a:rPr lang="en-GB" dirty="0"/>
              <a:t>https://www.tutorialspoint.com/uses-of-bridges-in-computer-network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DCB74B9D-8B6C-4DCB-BA9D-DAD12ED9C629}" type="slidenum">
              <a:rPr lang="en-GB"/>
              <a:pPr/>
              <a:t>13</a:t>
            </a:fld>
            <a:endParaRPr lang="en-GB"/>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5994F6CA-68FB-4639-A886-A64A4400E64A}" type="slidenum">
              <a:rPr lang="en-GB"/>
              <a:pPr/>
              <a:t>14</a:t>
            </a:fld>
            <a:endParaRPr lang="en-GB"/>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1FF62F54-891A-4645-B55A-B459F5AD49FB}" type="slidenum">
              <a:rPr lang="en-GB"/>
              <a:pPr/>
              <a:t>15</a:t>
            </a:fld>
            <a:endParaRPr lang="en-GB"/>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99532F5B-1AD4-4D00-97A2-6D308DB75D47}" type="slidenum">
              <a:rPr lang="en-GB"/>
              <a:pPr/>
              <a:t>16</a:t>
            </a:fld>
            <a:endParaRPr lang="en-GB"/>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96625CF5-B7A9-46B1-B7A3-77CA700EBCCA}" type="slidenum">
              <a:rPr lang="en-GB"/>
              <a:pPr/>
              <a:t>17</a:t>
            </a:fld>
            <a:endParaRPr lang="en-GB"/>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1D3D428A-4C82-4836-A277-533DE33CE978}" type="slidenum">
              <a:rPr lang="en-GB"/>
              <a:pPr/>
              <a:t>18</a:t>
            </a:fld>
            <a:endParaRPr lang="en-GB"/>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2B2014D3-0832-4E65-B313-3902E8386532}" type="slidenum">
              <a:rPr lang="en-GB"/>
              <a:pPr/>
              <a:t>19</a:t>
            </a:fld>
            <a:endParaRPr lang="en-GB"/>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1970D01C-C826-4074-B677-78A45A4FB646}" type="slidenum">
              <a:rPr lang="en-GB"/>
              <a:pPr/>
              <a:t>2</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1CCE67F1-B961-47E0-AC2F-4F27EEEF27FC}" type="slidenum">
              <a:rPr lang="en-GB"/>
              <a:pPr/>
              <a:t>20</a:t>
            </a:fld>
            <a:endParaRPr lang="en-GB"/>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1A5E51CC-A9EF-49FC-AD33-8F2D9605AE0B}" type="slidenum">
              <a:rPr lang="en-GB"/>
              <a:pPr/>
              <a:t>22</a:t>
            </a:fld>
            <a:endParaRPr lang="en-GB"/>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564E46AE-BE2E-4E5E-8C4A-AFCCD1007AA9}" type="slidenum">
              <a:rPr lang="en-GB"/>
              <a:pPr/>
              <a:t>23</a:t>
            </a:fld>
            <a:endParaRPr lang="en-GB"/>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564E46AE-BE2E-4E5E-8C4A-AFCCD1007AA9}" type="slidenum">
              <a:rPr lang="en-GB"/>
              <a:pPr/>
              <a:t>24</a:t>
            </a:fld>
            <a:endParaRPr lang="en-GB"/>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FA8F7140-97F8-4DE2-8C19-BC2E68B1C639}" type="slidenum">
              <a:rPr lang="en-GB"/>
              <a:pPr/>
              <a:t>25</a:t>
            </a:fld>
            <a:endParaRPr lang="en-GB"/>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FA8F7140-97F8-4DE2-8C19-BC2E68B1C639}" type="slidenum">
              <a:rPr lang="en-GB"/>
              <a:pPr/>
              <a:t>26</a:t>
            </a:fld>
            <a:endParaRPr lang="en-GB"/>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635304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77CC755E-A675-4B00-9998-E6E2C3C01203}" type="slidenum">
              <a:rPr lang="en-GB"/>
              <a:pPr/>
              <a:t>27</a:t>
            </a:fld>
            <a:endParaRPr lang="en-GB"/>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41C8D01C-4C75-4709-9ABE-B34B543EF126}" type="slidenum">
              <a:rPr lang="en-GB"/>
              <a:pPr/>
              <a:t>3</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1970D01C-C826-4074-B677-78A45A4FB646}" type="slidenum">
              <a:rPr lang="en-GB"/>
              <a:pPr/>
              <a:t>4</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E4D03F05-CCA2-4278-AF19-48CBFB3234A8}" type="slidenum">
              <a:rPr lang="en-GB"/>
              <a:pPr/>
              <a:t>5</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marL="457200" indent="-360000">
              <a:lnSpc>
                <a:spcPct val="120000"/>
              </a:lnSpc>
              <a:spcAft>
                <a:spcPts val="1800"/>
              </a:spcAft>
              <a:buFont typeface="Arial" pitchFamily="34" charset="0"/>
              <a:buChar char="•"/>
            </a:pPr>
            <a:r>
              <a:rPr lang="en-GB" sz="1200" b="0" dirty="0">
                <a:solidFill>
                  <a:srgbClr val="C00000"/>
                </a:solidFill>
              </a:rPr>
              <a:t>Analog Signal </a:t>
            </a:r>
            <a:r>
              <a:rPr lang="en-GB" sz="1200" b="0" dirty="0"/>
              <a:t>is any continuous signal for which the time varying feature (variable) of the signal is a representation of some other time varying quantity.</a:t>
            </a:r>
          </a:p>
          <a:p>
            <a:pPr marL="457200" indent="-360000">
              <a:lnSpc>
                <a:spcPct val="120000"/>
              </a:lnSpc>
              <a:spcAft>
                <a:spcPts val="1800"/>
              </a:spcAft>
              <a:buFont typeface="Arial" pitchFamily="34" charset="0"/>
              <a:buChar char="•"/>
            </a:pPr>
            <a:r>
              <a:rPr lang="en-GB" sz="1200" b="0" dirty="0">
                <a:solidFill>
                  <a:srgbClr val="C00000"/>
                </a:solidFill>
              </a:rPr>
              <a:t>A Digital Signal </a:t>
            </a:r>
            <a:r>
              <a:rPr lang="en-GB" sz="1200" b="0" dirty="0"/>
              <a:t>refers to an electrical signal that is converted into a pattern of bits.</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E4D03F05-CCA2-4278-AF19-48CBFB3234A8}" type="slidenum">
              <a:rPr lang="en-GB"/>
              <a:pPr/>
              <a:t>6</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A9FB29D3-B81C-4B7B-9512-58D69B07D08F}" type="slidenum">
              <a:rPr lang="en-GB"/>
              <a:pPr/>
              <a:t>7</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616CBB16-3FA1-44E5-A009-82E2E982CB6D}" type="slidenum">
              <a:rPr lang="en-GB"/>
              <a:pPr/>
              <a:t>8</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3FD7055C-1E20-471E-BF2C-3A85145AAC6B}" type="slidenum">
              <a:rPr lang="en-GB"/>
              <a:pPr/>
              <a:t>9</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2/21/2021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10015"/>
            <a:ext cx="103632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914400" y="1981615"/>
            <a:ext cx="51003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7280" y="1981615"/>
            <a:ext cx="51003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09AD2EC6-CFD4-4F7A-B599-21A1D7CA24BF}" type="slidenum">
              <a:rPr lang="en-US"/>
              <a:pPr>
                <a:defRPr/>
              </a:pPr>
              <a:t>‹#›</a:t>
            </a:fld>
            <a:endParaRPr lang="en-US"/>
          </a:p>
        </p:txBody>
      </p:sp>
    </p:spTree>
    <p:extLst>
      <p:ext uri="{BB962C8B-B14F-4D97-AF65-F5344CB8AC3E}">
        <p14:creationId xmlns:p14="http://schemas.microsoft.com/office/powerpoint/2010/main" val="132167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2/21/2021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2/21/2021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2/21/2021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2/21/2021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3367589" y="2794590"/>
            <a:ext cx="5600242" cy="854621"/>
          </a:xfrm>
        </p:spPr>
        <p:txBody>
          <a:bodyPr>
            <a:noAutofit/>
          </a:bodyPr>
          <a:lstStyle/>
          <a:p>
            <a:r>
              <a:rPr lang="en-GB" sz="4800" dirty="0">
                <a:solidFill>
                  <a:srgbClr val="C00000"/>
                </a:solidFill>
              </a:rPr>
              <a:t>Connecting LANs, Backbone Networks and Virtual LANs</a:t>
            </a:r>
            <a:endParaRPr lang="en-US" sz="4800" dirty="0">
              <a:solidFill>
                <a:srgbClr val="C00000"/>
              </a:solidFill>
            </a:endParaRPr>
          </a:p>
        </p:txBody>
      </p:sp>
      <p:sp>
        <p:nvSpPr>
          <p:cNvPr id="6" name="Slide Number Placeholder 5"/>
          <p:cNvSpPr>
            <a:spLocks noGrp="1"/>
          </p:cNvSpPr>
          <p:nvPr>
            <p:ph type="sldNum" sz="quarter" idx="12"/>
          </p:nvPr>
        </p:nvSpPr>
        <p:spPr/>
        <p:txBody>
          <a:bodyPr/>
          <a:lstStyle/>
          <a:p>
            <a:fld id="{5AF38636-804C-414E-8ACA-D918E7046845}" type="slidenum">
              <a:rPr lang="en-GB" smtClean="0"/>
              <a:pPr/>
              <a:t>1</a:t>
            </a:fld>
            <a:endParaRPr lang="en-GB"/>
          </a:p>
        </p:txBody>
      </p:sp>
      <p:sp>
        <p:nvSpPr>
          <p:cNvPr id="5" name="Rectangle 3"/>
          <p:cNvSpPr txBox="1">
            <a:spLocks noChangeArrowheads="1"/>
          </p:cNvSpPr>
          <p:nvPr/>
        </p:nvSpPr>
        <p:spPr>
          <a:xfrm>
            <a:off x="2166910" y="3714752"/>
            <a:ext cx="7772400" cy="2757502"/>
          </a:xfrm>
          <a:prstGeom prst="rect">
            <a:avLst/>
          </a:prstGeom>
        </p:spPr>
        <p:txBody>
          <a:bodyPr vert="horz" lIns="91440" tIns="45720" rIns="91440" bIns="45720" rtlCol="0">
            <a:normAutofit/>
          </a:bodyPr>
          <a:lstStyle/>
          <a:p>
            <a:pPr marL="289325" indent="-289325" defTabSz="914400">
              <a:spcBef>
                <a:spcPct val="0"/>
              </a:spcBef>
              <a:spcAft>
                <a:spcPts val="1200"/>
              </a:spcAft>
              <a:tabLst>
                <a:tab pos="217623" algn="l"/>
              </a:tabLst>
              <a:defRPr/>
            </a:pPr>
            <a:endParaRPr lang="en-US" sz="3200" b="1"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3999" y="405008"/>
            <a:ext cx="4932039" cy="1214446"/>
          </a:xfrm>
        </p:spPr>
        <p:txBody>
          <a:bodyPr>
            <a:normAutofit fontScale="90000"/>
          </a:bodyPr>
          <a:lstStyle/>
          <a:p>
            <a:r>
              <a:rPr lang="en-US" b="1" dirty="0">
                <a:solidFill>
                  <a:srgbClr val="FF0000"/>
                </a:solidFill>
              </a:rPr>
              <a:t>Ethernet LAN Segmentation</a:t>
            </a:r>
          </a:p>
        </p:txBody>
      </p:sp>
      <p:sp>
        <p:nvSpPr>
          <p:cNvPr id="16387" name="Rectangle 3"/>
          <p:cNvSpPr>
            <a:spLocks noGrp="1" noChangeArrowheads="1"/>
          </p:cNvSpPr>
          <p:nvPr>
            <p:ph idx="1"/>
          </p:nvPr>
        </p:nvSpPr>
        <p:spPr>
          <a:xfrm>
            <a:off x="847288" y="1916832"/>
            <a:ext cx="5752768" cy="4941168"/>
          </a:xfrm>
        </p:spPr>
        <p:txBody>
          <a:bodyPr>
            <a:noAutofit/>
          </a:bodyPr>
          <a:lstStyle/>
          <a:p>
            <a:pPr marL="540000">
              <a:lnSpc>
                <a:spcPct val="120000"/>
              </a:lnSpc>
              <a:spcBef>
                <a:spcPts val="0"/>
              </a:spcBef>
              <a:spcAft>
                <a:spcPts val="1800"/>
              </a:spcAft>
              <a:buClr>
                <a:srgbClr val="C00000"/>
              </a:buClr>
              <a:buFont typeface="Times New Roman" pitchFamily="18" charset="0"/>
              <a:buChar char="●"/>
            </a:pPr>
            <a:r>
              <a:rPr lang="en-GB" b="1" dirty="0"/>
              <a:t>The primary reason for segmenting a LAN is to isolate traffic between segments and to achieve more bandwidth per user by creating smaller collision domains.</a:t>
            </a:r>
          </a:p>
          <a:p>
            <a:pPr marL="540000">
              <a:lnSpc>
                <a:spcPct val="120000"/>
              </a:lnSpc>
              <a:spcBef>
                <a:spcPts val="0"/>
              </a:spcBef>
              <a:spcAft>
                <a:spcPts val="1800"/>
              </a:spcAft>
              <a:buClr>
                <a:srgbClr val="C00000"/>
              </a:buClr>
              <a:buFont typeface="Times New Roman" pitchFamily="18" charset="0"/>
              <a:buChar char="●"/>
            </a:pPr>
            <a:r>
              <a:rPr lang="en-GB" b="1" dirty="0">
                <a:solidFill>
                  <a:schemeClr val="bg2">
                    <a:lumMod val="25000"/>
                  </a:schemeClr>
                </a:solidFill>
              </a:rPr>
              <a:t>If two terminals are in the same collision domain then if both transmit at the same time their frames will collide.</a:t>
            </a:r>
          </a:p>
          <a:p>
            <a:pPr marL="540000">
              <a:lnSpc>
                <a:spcPct val="120000"/>
              </a:lnSpc>
              <a:spcBef>
                <a:spcPts val="0"/>
              </a:spcBef>
              <a:spcAft>
                <a:spcPts val="1800"/>
              </a:spcAft>
              <a:buClr>
                <a:srgbClr val="C00000"/>
              </a:buClr>
              <a:buFont typeface="Times New Roman" pitchFamily="18" charset="0"/>
              <a:buChar char="●"/>
            </a:pPr>
            <a:r>
              <a:rPr lang="en-GB" b="1" dirty="0"/>
              <a:t>The addition of devices such as </a:t>
            </a:r>
            <a:r>
              <a:rPr lang="en-GB" sz="2400" b="1" i="1" dirty="0">
                <a:solidFill>
                  <a:srgbClr val="0000FF"/>
                </a:solidFill>
              </a:rPr>
              <a:t>bridges, switches and routers </a:t>
            </a:r>
            <a:r>
              <a:rPr lang="en-GB" b="1" dirty="0"/>
              <a:t>segment a LAN into multiple collision domains.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10</a:t>
            </a:fld>
            <a:endParaRPr lang="en-GB" dirty="0"/>
          </a:p>
        </p:txBody>
      </p:sp>
      <p:sp>
        <p:nvSpPr>
          <p:cNvPr id="6" name="Rectangle 5"/>
          <p:cNvSpPr/>
          <p:nvPr/>
        </p:nvSpPr>
        <p:spPr>
          <a:xfrm>
            <a:off x="6708578" y="5589240"/>
            <a:ext cx="3923927" cy="13939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pPr>
            <a:r>
              <a:rPr lang="en-GB" b="1" dirty="0">
                <a:solidFill>
                  <a:srgbClr val="FF0000"/>
                </a:solidFill>
              </a:rPr>
              <a:t>Note: Bandwidth is also defined        as the amount of data that can be transmitted in a fixed amount of time.</a:t>
            </a:r>
          </a:p>
        </p:txBody>
      </p:sp>
      <p:pic>
        <p:nvPicPr>
          <p:cNvPr id="111618" name="Picture 2"/>
          <p:cNvPicPr>
            <a:picLocks noChangeAspect="1" noChangeArrowheads="1"/>
          </p:cNvPicPr>
          <p:nvPr/>
        </p:nvPicPr>
        <p:blipFill>
          <a:blip r:embed="rId3" cstate="print"/>
          <a:srcRect/>
          <a:stretch>
            <a:fillRect/>
          </a:stretch>
        </p:blipFill>
        <p:spPr bwMode="auto">
          <a:xfrm>
            <a:off x="6456040" y="1"/>
            <a:ext cx="4211961" cy="2905667"/>
          </a:xfrm>
          <a:prstGeom prst="rect">
            <a:avLst/>
          </a:prstGeom>
          <a:noFill/>
          <a:ln w="9525">
            <a:noFill/>
            <a:miter lim="800000"/>
            <a:headEnd/>
            <a:tailEnd/>
          </a:ln>
          <a:effectLst/>
        </p:spPr>
      </p:pic>
      <p:sp>
        <p:nvSpPr>
          <p:cNvPr id="7" name="Rectangle 3">
            <a:extLst>
              <a:ext uri="{FF2B5EF4-FFF2-40B4-BE49-F238E27FC236}">
                <a16:creationId xmlns:a16="http://schemas.microsoft.com/office/drawing/2014/main" id="{D96267C5-AAE7-4D2C-BB6E-333E498D7753}"/>
              </a:ext>
            </a:extLst>
          </p:cNvPr>
          <p:cNvSpPr txBox="1">
            <a:spLocks noChangeArrowheads="1"/>
          </p:cNvSpPr>
          <p:nvPr/>
        </p:nvSpPr>
        <p:spPr>
          <a:xfrm>
            <a:off x="6096001" y="3429000"/>
            <a:ext cx="4767742" cy="20487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40000" lvl="2" indent="-342900">
              <a:lnSpc>
                <a:spcPct val="120000"/>
              </a:lnSpc>
              <a:spcBef>
                <a:spcPts val="0"/>
              </a:spcBef>
              <a:spcAft>
                <a:spcPts val="2400"/>
              </a:spcAft>
              <a:buClr>
                <a:srgbClr val="C00000"/>
              </a:buClr>
              <a:buFont typeface="Times New Roman" pitchFamily="18" charset="0"/>
              <a:buChar char="●"/>
            </a:pPr>
            <a:r>
              <a:rPr lang="en-US" sz="2000" b="1" dirty="0">
                <a:solidFill>
                  <a:schemeClr val="bg2">
                    <a:lumMod val="25000"/>
                  </a:schemeClr>
                </a:solidFill>
              </a:rPr>
              <a:t>Segmenting a large network has numerous benefits. Among these are reduced collisions (in an Ethernet network) and the ability to filter out unwanted packets.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1285860"/>
            <a:ext cx="3143240" cy="1143000"/>
          </a:xfrm>
        </p:spPr>
        <p:txBody>
          <a:bodyPr/>
          <a:lstStyle/>
          <a:p>
            <a:r>
              <a:rPr lang="en-US" b="1" dirty="0">
                <a:solidFill>
                  <a:srgbClr val="FF0000"/>
                </a:solidFill>
              </a:rPr>
              <a:t>Bridges</a:t>
            </a:r>
          </a:p>
        </p:txBody>
      </p:sp>
      <p:sp>
        <p:nvSpPr>
          <p:cNvPr id="18435" name="Rectangle 3"/>
          <p:cNvSpPr>
            <a:spLocks noGrp="1" noChangeArrowheads="1"/>
          </p:cNvSpPr>
          <p:nvPr>
            <p:ph idx="1"/>
          </p:nvPr>
        </p:nvSpPr>
        <p:spPr>
          <a:xfrm>
            <a:off x="1524000" y="3714752"/>
            <a:ext cx="9144000" cy="3143272"/>
          </a:xfrm>
        </p:spPr>
        <p:txBody>
          <a:bodyPr>
            <a:noAutofit/>
          </a:bodyPr>
          <a:lstStyle/>
          <a:p>
            <a:pPr marL="360000" lvl="2" indent="-360000" defTabSz="150952">
              <a:lnSpc>
                <a:spcPct val="120000"/>
              </a:lnSpc>
              <a:spcBef>
                <a:spcPts val="0"/>
              </a:spcBef>
              <a:spcAft>
                <a:spcPts val="1800"/>
              </a:spcAft>
              <a:buClr>
                <a:srgbClr val="C00000"/>
              </a:buClr>
              <a:buFont typeface="Times New Roman" pitchFamily="18" charset="0"/>
              <a:buChar char="●"/>
            </a:pPr>
            <a:r>
              <a:rPr lang="en-US" b="1" dirty="0"/>
              <a:t>Bridges were created to allow network administrators to segment their networks transparently. </a:t>
            </a:r>
          </a:p>
          <a:p>
            <a:pPr marL="360000" lvl="2" indent="-360000" defTabSz="150952">
              <a:lnSpc>
                <a:spcPct val="120000"/>
              </a:lnSpc>
              <a:spcBef>
                <a:spcPts val="0"/>
              </a:spcBef>
              <a:spcAft>
                <a:spcPts val="1800"/>
              </a:spcAft>
              <a:buClr>
                <a:srgbClr val="C00000"/>
              </a:buClr>
              <a:buFont typeface="Times New Roman" pitchFamily="18" charset="0"/>
              <a:buChar char="●"/>
            </a:pPr>
            <a:r>
              <a:rPr lang="en-US" b="1" dirty="0"/>
              <a:t>It is up to the bridge to make sure that the frames get properly forwarded to their destinations. </a:t>
            </a:r>
          </a:p>
          <a:p>
            <a:pPr marL="360000" lvl="2" indent="-360000" defTabSz="150952">
              <a:lnSpc>
                <a:spcPct val="120000"/>
              </a:lnSpc>
              <a:spcBef>
                <a:spcPts val="0"/>
              </a:spcBef>
              <a:spcAft>
                <a:spcPts val="1800"/>
              </a:spcAft>
              <a:buClr>
                <a:srgbClr val="C00000"/>
              </a:buClr>
              <a:buFont typeface="Times New Roman" pitchFamily="18" charset="0"/>
              <a:buChar char="●"/>
            </a:pPr>
            <a:r>
              <a:rPr lang="en-US" b="1" dirty="0"/>
              <a:t>This is the fundamental principle underlying all of the bridging </a:t>
            </a:r>
            <a:r>
              <a:rPr lang="en-US" b="1" dirty="0" err="1"/>
              <a:t>behaviours</a:t>
            </a:r>
            <a:r>
              <a:rPr lang="en-US" b="1" dirty="0"/>
              <a:t>.</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11</a:t>
            </a:fld>
            <a:endParaRPr lang="en-GB"/>
          </a:p>
        </p:txBody>
      </p:sp>
      <p:pic>
        <p:nvPicPr>
          <p:cNvPr id="6" name="Picture 3"/>
          <p:cNvPicPr>
            <a:picLocks noChangeArrowheads="1"/>
          </p:cNvPicPr>
          <p:nvPr/>
        </p:nvPicPr>
        <p:blipFill>
          <a:blip r:embed="rId3" cstate="print"/>
          <a:srcRect/>
          <a:stretch>
            <a:fillRect/>
          </a:stretch>
        </p:blipFill>
        <p:spPr bwMode="auto">
          <a:xfrm>
            <a:off x="4667240" y="500042"/>
            <a:ext cx="6000760" cy="2857496"/>
          </a:xfrm>
          <a:prstGeom prst="rect">
            <a:avLst/>
          </a:prstGeom>
          <a:noFill/>
          <a:ln w="12700">
            <a:noFill/>
            <a:miter lim="800000"/>
            <a:headEnd/>
            <a:tailEnd/>
          </a:ln>
          <a:effectLst/>
        </p:spPr>
      </p:pic>
      <p:grpSp>
        <p:nvGrpSpPr>
          <p:cNvPr id="2" name="Group 1">
            <a:extLst>
              <a:ext uri="{FF2B5EF4-FFF2-40B4-BE49-F238E27FC236}">
                <a16:creationId xmlns:a16="http://schemas.microsoft.com/office/drawing/2014/main" id="{4A19C167-9667-43E7-B290-44FEC650AB15}"/>
              </a:ext>
            </a:extLst>
          </p:cNvPr>
          <p:cNvGrpSpPr/>
          <p:nvPr/>
        </p:nvGrpSpPr>
        <p:grpSpPr>
          <a:xfrm>
            <a:off x="3354503" y="2698320"/>
            <a:ext cx="1311182" cy="719213"/>
            <a:chOff x="1832058" y="2996952"/>
            <a:chExt cx="1311182" cy="719213"/>
          </a:xfrm>
        </p:grpSpPr>
        <p:sp>
          <p:nvSpPr>
            <p:cNvPr id="7" name="Rectangle 6">
              <a:extLst>
                <a:ext uri="{FF2B5EF4-FFF2-40B4-BE49-F238E27FC236}">
                  <a16:creationId xmlns:a16="http://schemas.microsoft.com/office/drawing/2014/main" id="{F771DAC6-097E-4339-B090-5267A31DDEB4}"/>
                </a:ext>
              </a:extLst>
            </p:cNvPr>
            <p:cNvSpPr/>
            <p:nvPr/>
          </p:nvSpPr>
          <p:spPr>
            <a:xfrm>
              <a:off x="1832059" y="3356125"/>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
          <p:nvSpPr>
            <p:cNvPr id="8" name="Rectangle 7">
              <a:extLst>
                <a:ext uri="{FF2B5EF4-FFF2-40B4-BE49-F238E27FC236}">
                  <a16:creationId xmlns:a16="http://schemas.microsoft.com/office/drawing/2014/main" id="{3DA28634-68A4-45DD-9737-CABD91598F1E}"/>
                </a:ext>
              </a:extLst>
            </p:cNvPr>
            <p:cNvSpPr/>
            <p:nvPr/>
          </p:nvSpPr>
          <p:spPr>
            <a:xfrm>
              <a:off x="1832058" y="299695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Bridges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58799" y="836712"/>
            <a:ext cx="3467187" cy="1143000"/>
          </a:xfrm>
        </p:spPr>
        <p:txBody>
          <a:bodyPr/>
          <a:lstStyle/>
          <a:p>
            <a:r>
              <a:rPr lang="en-US" b="1" dirty="0">
                <a:solidFill>
                  <a:srgbClr val="FF0000"/>
                </a:solidFill>
              </a:rPr>
              <a:t>Bridges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12</a:t>
            </a:fld>
            <a:endParaRPr lang="en-GB"/>
          </a:p>
        </p:txBody>
      </p:sp>
      <p:pic>
        <p:nvPicPr>
          <p:cNvPr id="20483" name="Picture 3"/>
          <p:cNvPicPr>
            <a:picLocks noChangeArrowheads="1"/>
          </p:cNvPicPr>
          <p:nvPr/>
        </p:nvPicPr>
        <p:blipFill>
          <a:blip r:embed="rId3" cstate="print"/>
          <a:srcRect/>
          <a:stretch>
            <a:fillRect/>
          </a:stretch>
        </p:blipFill>
        <p:spPr bwMode="auto">
          <a:xfrm>
            <a:off x="5025985" y="116632"/>
            <a:ext cx="5643570" cy="3000396"/>
          </a:xfrm>
          <a:prstGeom prst="rect">
            <a:avLst/>
          </a:prstGeom>
          <a:noFill/>
          <a:ln w="12700">
            <a:noFill/>
            <a:miter lim="800000"/>
            <a:headEnd/>
            <a:tailEnd/>
          </a:ln>
          <a:effectLst/>
        </p:spPr>
      </p:pic>
      <p:sp>
        <p:nvSpPr>
          <p:cNvPr id="6" name="Rectangle 5"/>
          <p:cNvSpPr/>
          <p:nvPr/>
        </p:nvSpPr>
        <p:spPr>
          <a:xfrm>
            <a:off x="864066" y="3284984"/>
            <a:ext cx="5447958" cy="3477490"/>
          </a:xfrm>
          <a:prstGeom prst="rect">
            <a:avLst/>
          </a:prstGeom>
        </p:spPr>
        <p:txBody>
          <a:bodyPr wrap="square">
            <a:spAutoFit/>
          </a:bodyPr>
          <a:lstStyle/>
          <a:p>
            <a:pPr marL="360000" indent="-360000">
              <a:lnSpc>
                <a:spcPct val="120000"/>
              </a:lnSpc>
              <a:spcAft>
                <a:spcPts val="1800"/>
              </a:spcAft>
              <a:buFont typeface="Arial" pitchFamily="34" charset="0"/>
              <a:buChar char="•"/>
            </a:pPr>
            <a:r>
              <a:rPr lang="en-GB" sz="2000" b="1" dirty="0"/>
              <a:t>A bridge operates in both the </a:t>
            </a:r>
            <a:r>
              <a:rPr lang="en-GB" sz="2000" b="1" dirty="0">
                <a:solidFill>
                  <a:srgbClr val="0000FF"/>
                </a:solidFill>
              </a:rPr>
              <a:t>physical</a:t>
            </a:r>
            <a:r>
              <a:rPr lang="en-GB" sz="2000" b="1" dirty="0"/>
              <a:t> and the </a:t>
            </a:r>
            <a:r>
              <a:rPr lang="en-GB" sz="2000" b="1" dirty="0">
                <a:solidFill>
                  <a:srgbClr val="0000FF"/>
                </a:solidFill>
              </a:rPr>
              <a:t>data link layer</a:t>
            </a:r>
            <a:r>
              <a:rPr lang="en-GB" sz="2000" b="1" dirty="0"/>
              <a:t>. </a:t>
            </a:r>
          </a:p>
          <a:p>
            <a:pPr marL="360000" indent="-360000">
              <a:lnSpc>
                <a:spcPct val="120000"/>
              </a:lnSpc>
              <a:spcAft>
                <a:spcPts val="1800"/>
              </a:spcAft>
              <a:buFont typeface="Wingdings" panose="05000000000000000000" pitchFamily="2" charset="2"/>
              <a:buChar char="q"/>
            </a:pPr>
            <a:r>
              <a:rPr lang="en-GB" sz="2000" b="1" dirty="0"/>
              <a:t>As a physical layer device, it regenerates the signal it receives. </a:t>
            </a:r>
          </a:p>
          <a:p>
            <a:pPr marL="360000" indent="-360000">
              <a:lnSpc>
                <a:spcPct val="120000"/>
              </a:lnSpc>
              <a:spcAft>
                <a:spcPts val="1800"/>
              </a:spcAft>
              <a:buFont typeface="Wingdings" panose="05000000000000000000" pitchFamily="2" charset="2"/>
              <a:buChar char="q"/>
            </a:pPr>
            <a:r>
              <a:rPr lang="en-GB" sz="2000" b="1" dirty="0"/>
              <a:t>As a data link layer device, the bridge can check the physical (MAC) addresses (source and destination) contained in the frame.</a:t>
            </a:r>
          </a:p>
        </p:txBody>
      </p:sp>
      <p:sp>
        <p:nvSpPr>
          <p:cNvPr id="7" name="Rectangle 6">
            <a:extLst>
              <a:ext uri="{FF2B5EF4-FFF2-40B4-BE49-F238E27FC236}">
                <a16:creationId xmlns:a16="http://schemas.microsoft.com/office/drawing/2014/main" id="{E35AA0D8-74F1-4339-9B0C-F3132317AC37}"/>
              </a:ext>
            </a:extLst>
          </p:cNvPr>
          <p:cNvSpPr/>
          <p:nvPr/>
        </p:nvSpPr>
        <p:spPr>
          <a:xfrm>
            <a:off x="6168007" y="3314015"/>
            <a:ext cx="4779625" cy="3108159"/>
          </a:xfrm>
          <a:prstGeom prst="rect">
            <a:avLst/>
          </a:prstGeom>
        </p:spPr>
        <p:txBody>
          <a:bodyPr wrap="square">
            <a:spAutoFit/>
          </a:bodyPr>
          <a:lstStyle/>
          <a:p>
            <a:pPr marL="360000" indent="-360000">
              <a:lnSpc>
                <a:spcPct val="120000"/>
              </a:lnSpc>
              <a:spcAft>
                <a:spcPts val="1800"/>
              </a:spcAft>
              <a:buFont typeface="Arial" pitchFamily="34" charset="0"/>
              <a:buChar char="•"/>
            </a:pPr>
            <a:r>
              <a:rPr lang="en-GB" sz="2000" b="1" dirty="0"/>
              <a:t>A bridge has a table used in the filtering decisions.</a:t>
            </a:r>
          </a:p>
          <a:p>
            <a:pPr marL="360000" indent="-360000">
              <a:lnSpc>
                <a:spcPct val="120000"/>
              </a:lnSpc>
              <a:spcAft>
                <a:spcPts val="1800"/>
              </a:spcAft>
              <a:buFont typeface="Arial" pitchFamily="34" charset="0"/>
              <a:buChar char="•"/>
            </a:pPr>
            <a:r>
              <a:rPr lang="en-GB" sz="2000" b="1" dirty="0"/>
              <a:t>It can check the destination address of a frame and decide if the frame should be forwarded or dropped.</a:t>
            </a:r>
          </a:p>
          <a:p>
            <a:pPr marL="360000" indent="-360000">
              <a:lnSpc>
                <a:spcPct val="120000"/>
              </a:lnSpc>
              <a:spcAft>
                <a:spcPts val="1800"/>
              </a:spcAft>
              <a:buFont typeface="Arial" pitchFamily="34" charset="0"/>
              <a:buChar char="•"/>
            </a:pPr>
            <a:r>
              <a:rPr lang="en-GB" sz="2000" b="1" dirty="0"/>
              <a:t>A bridge has a table that maps addresses to ports.</a:t>
            </a:r>
          </a:p>
        </p:txBody>
      </p:sp>
      <p:grpSp>
        <p:nvGrpSpPr>
          <p:cNvPr id="8" name="Group 7">
            <a:extLst>
              <a:ext uri="{FF2B5EF4-FFF2-40B4-BE49-F238E27FC236}">
                <a16:creationId xmlns:a16="http://schemas.microsoft.com/office/drawing/2014/main" id="{C7B90E21-35CC-4035-82D2-35E6BC910EB3}"/>
              </a:ext>
            </a:extLst>
          </p:cNvPr>
          <p:cNvGrpSpPr/>
          <p:nvPr/>
        </p:nvGrpSpPr>
        <p:grpSpPr>
          <a:xfrm>
            <a:off x="3647728" y="2421756"/>
            <a:ext cx="1311182" cy="719213"/>
            <a:chOff x="1832058" y="2996952"/>
            <a:chExt cx="1311182" cy="719213"/>
          </a:xfrm>
        </p:grpSpPr>
        <p:sp>
          <p:nvSpPr>
            <p:cNvPr id="9" name="Rectangle 8">
              <a:extLst>
                <a:ext uri="{FF2B5EF4-FFF2-40B4-BE49-F238E27FC236}">
                  <a16:creationId xmlns:a16="http://schemas.microsoft.com/office/drawing/2014/main" id="{D515B13F-26EB-4605-8DCB-62571F2733D9}"/>
                </a:ext>
              </a:extLst>
            </p:cNvPr>
            <p:cNvSpPr/>
            <p:nvPr/>
          </p:nvSpPr>
          <p:spPr>
            <a:xfrm>
              <a:off x="1832059" y="3356125"/>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
          <p:nvSpPr>
            <p:cNvPr id="10" name="Rectangle 9">
              <a:extLst>
                <a:ext uri="{FF2B5EF4-FFF2-40B4-BE49-F238E27FC236}">
                  <a16:creationId xmlns:a16="http://schemas.microsoft.com/office/drawing/2014/main" id="{B0C459F7-6CB9-41DA-AB72-A0B615DEEB3F}"/>
                </a:ext>
              </a:extLst>
            </p:cNvPr>
            <p:cNvSpPr/>
            <p:nvPr/>
          </p:nvSpPr>
          <p:spPr>
            <a:xfrm>
              <a:off x="1832058" y="299695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Bridges</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89901" y="71422"/>
            <a:ext cx="5891917" cy="1428752"/>
          </a:xfrm>
        </p:spPr>
        <p:txBody>
          <a:bodyPr>
            <a:normAutofit fontScale="90000"/>
          </a:bodyPr>
          <a:lstStyle/>
          <a:p>
            <a:r>
              <a:rPr lang="en-US" b="1" dirty="0">
                <a:solidFill>
                  <a:srgbClr val="FF0000"/>
                </a:solidFill>
              </a:rPr>
              <a:t>Network Interface Card (NIC)</a:t>
            </a:r>
          </a:p>
        </p:txBody>
      </p:sp>
      <p:sp>
        <p:nvSpPr>
          <p:cNvPr id="26627" name="Rectangle 3"/>
          <p:cNvSpPr>
            <a:spLocks noGrp="1" noChangeArrowheads="1"/>
          </p:cNvSpPr>
          <p:nvPr>
            <p:ph idx="1"/>
          </p:nvPr>
        </p:nvSpPr>
        <p:spPr>
          <a:xfrm>
            <a:off x="805343" y="1714488"/>
            <a:ext cx="7362327" cy="3143272"/>
          </a:xfrm>
        </p:spPr>
        <p:txBody>
          <a:bodyPr>
            <a:noAutofit/>
          </a:bodyPr>
          <a:lstStyle/>
          <a:p>
            <a:pPr marL="540000" indent="-360000">
              <a:spcAft>
                <a:spcPts val="3000"/>
              </a:spcAft>
              <a:buClr>
                <a:srgbClr val="C00000"/>
              </a:buClr>
              <a:buFont typeface="Times New Roman" pitchFamily="18" charset="0"/>
              <a:buChar char="●"/>
            </a:pPr>
            <a:r>
              <a:rPr lang="en-GB" sz="2400" b="1" dirty="0"/>
              <a:t>A network interface card is a computer hardware component that connects a computer to a computer network.</a:t>
            </a:r>
          </a:p>
          <a:p>
            <a:pPr marL="540000" indent="-360000">
              <a:spcAft>
                <a:spcPts val="3000"/>
              </a:spcAft>
              <a:buClr>
                <a:srgbClr val="C00000"/>
              </a:buClr>
              <a:buFont typeface="Times New Roman" pitchFamily="18" charset="0"/>
              <a:buChar char="●"/>
            </a:pPr>
            <a:r>
              <a:rPr lang="en-GB" sz="2400" b="1" dirty="0"/>
              <a:t>The Network Interface Card (</a:t>
            </a:r>
            <a:r>
              <a:rPr lang="en-GB" sz="2400" b="1" dirty="0">
                <a:solidFill>
                  <a:srgbClr val="C00000"/>
                </a:solidFill>
                <a:effectLst>
                  <a:outerShdw blurRad="38100" dist="38100" dir="2700000" algn="tl">
                    <a:srgbClr val="000000">
                      <a:alpha val="43137"/>
                    </a:srgbClr>
                  </a:outerShdw>
                </a:effectLst>
              </a:rPr>
              <a:t>NIC</a:t>
            </a:r>
            <a:r>
              <a:rPr lang="en-GB" sz="2400" b="1" dirty="0"/>
              <a:t>) is also considered to be a Layer 2 device because it communicates using </a:t>
            </a:r>
            <a:r>
              <a:rPr lang="en-GB" sz="2400" b="1" dirty="0">
                <a:solidFill>
                  <a:srgbClr val="C00000"/>
                </a:solidFill>
              </a:rPr>
              <a:t>MAC</a:t>
            </a:r>
            <a:r>
              <a:rPr lang="en-GB" sz="2400" b="1" dirty="0"/>
              <a:t> addresses.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13</a:t>
            </a:fld>
            <a:endParaRPr lang="en-GB"/>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47107" name="Picture 3"/>
          <p:cNvPicPr>
            <a:picLocks noChangeAspect="1" noChangeArrowheads="1"/>
          </p:cNvPicPr>
          <p:nvPr/>
        </p:nvPicPr>
        <p:blipFill>
          <a:blip r:embed="rId3" cstate="print"/>
          <a:srcRect/>
          <a:stretch>
            <a:fillRect/>
          </a:stretch>
        </p:blipFill>
        <p:spPr bwMode="auto">
          <a:xfrm>
            <a:off x="8143876" y="1714489"/>
            <a:ext cx="2524125" cy="1685925"/>
          </a:xfrm>
          <a:prstGeom prst="rect">
            <a:avLst/>
          </a:prstGeom>
          <a:noFill/>
          <a:ln w="9525">
            <a:noFill/>
            <a:miter lim="800000"/>
            <a:headEnd/>
            <a:tailEnd/>
          </a:ln>
          <a:effectLst/>
        </p:spPr>
      </p:pic>
      <p:pic>
        <p:nvPicPr>
          <p:cNvPr id="47109" name="Picture 5" descr="http://support1.gearguy.com/useruploads/images/wc4.JPG"/>
          <p:cNvPicPr>
            <a:picLocks noChangeAspect="1" noChangeArrowheads="1"/>
          </p:cNvPicPr>
          <p:nvPr/>
        </p:nvPicPr>
        <p:blipFill>
          <a:blip r:embed="rId4" cstate="print"/>
          <a:srcRect/>
          <a:stretch>
            <a:fillRect/>
          </a:stretch>
        </p:blipFill>
        <p:spPr bwMode="auto">
          <a:xfrm>
            <a:off x="8177808" y="3643314"/>
            <a:ext cx="2490193" cy="1262050"/>
          </a:xfrm>
          <a:prstGeom prst="rect">
            <a:avLst/>
          </a:prstGeom>
          <a:noFill/>
        </p:spPr>
      </p:pic>
      <p:sp>
        <p:nvSpPr>
          <p:cNvPr id="10" name="Rectangle 3"/>
          <p:cNvSpPr txBox="1">
            <a:spLocks noChangeArrowheads="1"/>
          </p:cNvSpPr>
          <p:nvPr/>
        </p:nvSpPr>
        <p:spPr>
          <a:xfrm>
            <a:off x="1595438" y="5143512"/>
            <a:ext cx="8786842" cy="1500198"/>
          </a:xfrm>
          <a:prstGeom prst="rect">
            <a:avLst/>
          </a:prstGeom>
        </p:spPr>
        <p:txBody>
          <a:bodyPr vert="horz" lIns="91440" tIns="45720" rIns="91440" bIns="45720" rtlCol="0">
            <a:noAutofit/>
          </a:bodyPr>
          <a:lstStyle/>
          <a:p>
            <a:pPr marL="457200" indent="-360000" defTabSz="914400">
              <a:lnSpc>
                <a:spcPct val="110000"/>
              </a:lnSpc>
              <a:spcBef>
                <a:spcPct val="20000"/>
              </a:spcBef>
              <a:spcAft>
                <a:spcPts val="1800"/>
              </a:spcAft>
              <a:buClr>
                <a:srgbClr val="C00000"/>
              </a:buClr>
              <a:buFont typeface="Times New Roman" pitchFamily="18" charset="0"/>
              <a:buChar char="●"/>
              <a:defRPr/>
            </a:pPr>
            <a:r>
              <a:rPr lang="en-GB" sz="2400" b="1" dirty="0"/>
              <a:t>It uses its unique 48-bit </a:t>
            </a:r>
            <a:r>
              <a:rPr lang="en-GB" sz="2400" b="1" dirty="0">
                <a:solidFill>
                  <a:srgbClr val="C00000"/>
                </a:solidFill>
                <a:effectLst>
                  <a:outerShdw blurRad="38100" dist="38100" dir="2700000" algn="tl">
                    <a:srgbClr val="000000">
                      <a:alpha val="43137"/>
                    </a:srgbClr>
                  </a:outerShdw>
                </a:effectLst>
              </a:rPr>
              <a:t>MAC</a:t>
            </a:r>
            <a:r>
              <a:rPr lang="en-GB" sz="2400" b="1" dirty="0"/>
              <a:t> address to determine whether or not to accept a data frame by comparing its </a:t>
            </a:r>
            <a:r>
              <a:rPr lang="en-GB" sz="2400" b="1" dirty="0">
                <a:solidFill>
                  <a:srgbClr val="C00000"/>
                </a:solidFill>
                <a:effectLst>
                  <a:outerShdw blurRad="38100" dist="38100" dir="2700000" algn="tl">
                    <a:srgbClr val="000000">
                      <a:alpha val="43137"/>
                    </a:srgbClr>
                  </a:outerShdw>
                </a:effectLst>
              </a:rPr>
              <a:t>MAC</a:t>
            </a:r>
            <a:r>
              <a:rPr lang="en-GB" sz="2400" b="1" dirty="0"/>
              <a:t> address with the destination </a:t>
            </a:r>
            <a:r>
              <a:rPr lang="en-GB" sz="2400" b="1" dirty="0">
                <a:solidFill>
                  <a:srgbClr val="C00000"/>
                </a:solidFill>
                <a:effectLst>
                  <a:outerShdw blurRad="38100" dist="38100" dir="2700000" algn="tl">
                    <a:srgbClr val="000000">
                      <a:alpha val="43137"/>
                    </a:srgbClr>
                  </a:outerShdw>
                </a:effectLst>
              </a:rPr>
              <a:t>MAC</a:t>
            </a:r>
            <a:r>
              <a:rPr lang="en-GB" sz="2400" b="1" dirty="0"/>
              <a:t> address of the received frame.</a:t>
            </a:r>
          </a:p>
        </p:txBody>
      </p:sp>
      <p:pic>
        <p:nvPicPr>
          <p:cNvPr id="9" name="Picture 7"/>
          <p:cNvPicPr>
            <a:picLocks noChangeAspect="1" noChangeArrowheads="1"/>
          </p:cNvPicPr>
          <p:nvPr/>
        </p:nvPicPr>
        <p:blipFill>
          <a:blip r:embed="rId5" cstate="print"/>
          <a:srcRect/>
          <a:stretch>
            <a:fillRect/>
          </a:stretch>
        </p:blipFill>
        <p:spPr bwMode="auto">
          <a:xfrm>
            <a:off x="6876648" y="214314"/>
            <a:ext cx="3791353" cy="121442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3496751" cy="1137168"/>
          </a:xfrm>
        </p:spPr>
        <p:txBody>
          <a:bodyPr/>
          <a:lstStyle/>
          <a:p>
            <a:r>
              <a:rPr lang="en-US" b="1" dirty="0">
                <a:solidFill>
                  <a:srgbClr val="FF0000"/>
                </a:solidFill>
              </a:rPr>
              <a:t>Routers</a:t>
            </a:r>
          </a:p>
        </p:txBody>
      </p:sp>
      <p:sp>
        <p:nvSpPr>
          <p:cNvPr id="27651" name="Rectangle 3"/>
          <p:cNvSpPr>
            <a:spLocks noGrp="1" noChangeArrowheads="1"/>
          </p:cNvSpPr>
          <p:nvPr>
            <p:ph idx="1"/>
          </p:nvPr>
        </p:nvSpPr>
        <p:spPr>
          <a:xfrm>
            <a:off x="914400" y="2376264"/>
            <a:ext cx="5109592" cy="4725144"/>
          </a:xfrm>
        </p:spPr>
        <p:txBody>
          <a:bodyPr>
            <a:normAutofit/>
          </a:bodyPr>
          <a:lstStyle/>
          <a:p>
            <a:pPr marL="540000" indent="-360000">
              <a:lnSpc>
                <a:spcPct val="120000"/>
              </a:lnSpc>
              <a:spcBef>
                <a:spcPts val="0"/>
              </a:spcBef>
              <a:spcAft>
                <a:spcPts val="2400"/>
              </a:spcAft>
              <a:buClr>
                <a:srgbClr val="C00000"/>
              </a:buClr>
              <a:buFont typeface="Times New Roman" pitchFamily="18" charset="0"/>
              <a:buChar char="●"/>
            </a:pPr>
            <a:r>
              <a:rPr lang="en-GB" b="1" dirty="0"/>
              <a:t>A </a:t>
            </a:r>
            <a:r>
              <a:rPr lang="en-GB" b="1" dirty="0">
                <a:effectLst>
                  <a:outerShdw blurRad="38100" dist="38100" dir="2700000" algn="tl">
                    <a:srgbClr val="000000">
                      <a:alpha val="43137"/>
                    </a:srgbClr>
                  </a:outerShdw>
                </a:effectLst>
              </a:rPr>
              <a:t>router</a:t>
            </a:r>
            <a:r>
              <a:rPr lang="en-GB" b="1" dirty="0"/>
              <a:t> is a three-layer device that routes packets based on their logical addresses (host-to-host addressing).</a:t>
            </a:r>
          </a:p>
          <a:p>
            <a:pPr marL="540000" indent="-360000">
              <a:lnSpc>
                <a:spcPct val="120000"/>
              </a:lnSpc>
              <a:spcBef>
                <a:spcPts val="0"/>
              </a:spcBef>
              <a:spcAft>
                <a:spcPts val="2400"/>
              </a:spcAft>
              <a:buClr>
                <a:srgbClr val="C00000"/>
              </a:buClr>
              <a:buFont typeface="Times New Roman" pitchFamily="18" charset="0"/>
              <a:buChar char="●"/>
            </a:pPr>
            <a:r>
              <a:rPr lang="en-US" b="1" dirty="0"/>
              <a:t>Routers are TCP/IP model Layer 3 devices, and forward data depending on the Network address, not the Hardware (MAC) address.</a:t>
            </a:r>
          </a:p>
          <a:p>
            <a:pPr marL="540000" indent="-360000">
              <a:lnSpc>
                <a:spcPct val="120000"/>
              </a:lnSpc>
              <a:spcBef>
                <a:spcPts val="0"/>
              </a:spcBef>
              <a:spcAft>
                <a:spcPts val="2400"/>
              </a:spcAft>
              <a:buClr>
                <a:srgbClr val="C00000"/>
              </a:buClr>
              <a:buFont typeface="Times New Roman" pitchFamily="18" charset="0"/>
              <a:buChar char="●"/>
            </a:pPr>
            <a:r>
              <a:rPr lang="en-US" b="1" dirty="0"/>
              <a:t>For TCP/IP networks, this means the IP address of the network interface. </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14</a:t>
            </a:fld>
            <a:endParaRPr lang="en-GB"/>
          </a:p>
        </p:txBody>
      </p:sp>
      <p:pic>
        <p:nvPicPr>
          <p:cNvPr id="6" name="Picture 4"/>
          <p:cNvPicPr>
            <a:picLocks noChangeAspect="1" noChangeArrowheads="1"/>
          </p:cNvPicPr>
          <p:nvPr/>
        </p:nvPicPr>
        <p:blipFill>
          <a:blip r:embed="rId3" cstate="print"/>
          <a:srcRect/>
          <a:stretch>
            <a:fillRect/>
          </a:stretch>
        </p:blipFill>
        <p:spPr bwMode="auto">
          <a:xfrm>
            <a:off x="5057256" y="-8429"/>
            <a:ext cx="5600603" cy="2285301"/>
          </a:xfrm>
          <a:prstGeom prst="rect">
            <a:avLst/>
          </a:prstGeom>
          <a:noFill/>
          <a:ln w="9525">
            <a:noFill/>
            <a:miter lim="800000"/>
            <a:headEnd/>
            <a:tailEnd/>
          </a:ln>
          <a:effectLst/>
        </p:spPr>
      </p:pic>
      <p:sp>
        <p:nvSpPr>
          <p:cNvPr id="7" name="Rectangle 3">
            <a:extLst>
              <a:ext uri="{FF2B5EF4-FFF2-40B4-BE49-F238E27FC236}">
                <a16:creationId xmlns:a16="http://schemas.microsoft.com/office/drawing/2014/main" id="{9C502FBA-4F49-48F3-8E9B-A5D880474AF9}"/>
              </a:ext>
            </a:extLst>
          </p:cNvPr>
          <p:cNvSpPr txBox="1">
            <a:spLocks noChangeArrowheads="1"/>
          </p:cNvSpPr>
          <p:nvPr/>
        </p:nvSpPr>
        <p:spPr>
          <a:xfrm>
            <a:off x="6023992" y="2376264"/>
            <a:ext cx="5678650" cy="45834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40000" indent="-360000">
              <a:lnSpc>
                <a:spcPct val="120000"/>
              </a:lnSpc>
              <a:spcBef>
                <a:spcPts val="0"/>
              </a:spcBef>
              <a:spcAft>
                <a:spcPts val="2400"/>
              </a:spcAft>
              <a:buClr>
                <a:srgbClr val="C00000"/>
              </a:buClr>
              <a:buFont typeface="Times New Roman" pitchFamily="18" charset="0"/>
              <a:buChar char="●"/>
            </a:pPr>
            <a:r>
              <a:rPr lang="en-US" sz="2000" b="1" dirty="0"/>
              <a:t>A router normally connects </a:t>
            </a:r>
            <a:r>
              <a:rPr lang="en-US" sz="2000" b="1" dirty="0">
                <a:solidFill>
                  <a:srgbClr val="C00000"/>
                </a:solidFill>
              </a:rPr>
              <a:t>LANs</a:t>
            </a:r>
            <a:r>
              <a:rPr lang="en-US" sz="2000" b="1" dirty="0"/>
              <a:t> and </a:t>
            </a:r>
            <a:r>
              <a:rPr lang="en-US" sz="2000" b="1" dirty="0">
                <a:solidFill>
                  <a:srgbClr val="C00000"/>
                </a:solidFill>
              </a:rPr>
              <a:t>WANs</a:t>
            </a:r>
            <a:r>
              <a:rPr lang="en-US" sz="2000" b="1" dirty="0"/>
              <a:t> in the Internet and has a routing table that is used for making decisions about the route based on the destination addresses in the header of the packets. </a:t>
            </a:r>
          </a:p>
          <a:p>
            <a:pPr marL="540000" indent="-360000">
              <a:lnSpc>
                <a:spcPct val="120000"/>
              </a:lnSpc>
              <a:spcBef>
                <a:spcPts val="0"/>
              </a:spcBef>
              <a:spcAft>
                <a:spcPts val="2400"/>
              </a:spcAft>
              <a:buClr>
                <a:srgbClr val="C00000"/>
              </a:buClr>
              <a:buFont typeface="Times New Roman" pitchFamily="18" charset="0"/>
              <a:buChar char="●"/>
            </a:pPr>
            <a:r>
              <a:rPr lang="en-US" sz="2000" b="1" dirty="0"/>
              <a:t>The routing tables are normally dynamic and are updated using routing protocols.</a:t>
            </a:r>
          </a:p>
        </p:txBody>
      </p:sp>
      <p:pic>
        <p:nvPicPr>
          <p:cNvPr id="8" name="Picture 7">
            <a:extLst>
              <a:ext uri="{FF2B5EF4-FFF2-40B4-BE49-F238E27FC236}">
                <a16:creationId xmlns:a16="http://schemas.microsoft.com/office/drawing/2014/main" id="{F922D625-75F8-45F9-844D-DFF8CF8631E6}"/>
              </a:ext>
            </a:extLst>
          </p:cNvPr>
          <p:cNvPicPr>
            <a:picLocks noChangeAspect="1" noChangeArrowheads="1"/>
          </p:cNvPicPr>
          <p:nvPr/>
        </p:nvPicPr>
        <p:blipFill>
          <a:blip r:embed="rId4" cstate="print"/>
          <a:srcRect/>
          <a:stretch>
            <a:fillRect/>
          </a:stretch>
        </p:blipFill>
        <p:spPr bwMode="auto">
          <a:xfrm>
            <a:off x="1499169" y="1137168"/>
            <a:ext cx="3558086" cy="1139704"/>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620B21D1-D1FE-4B6D-A6F6-C1E48F439413}"/>
              </a:ext>
            </a:extLst>
          </p:cNvPr>
          <p:cNvGrpSpPr/>
          <p:nvPr/>
        </p:nvGrpSpPr>
        <p:grpSpPr>
          <a:xfrm>
            <a:off x="9346676" y="5776678"/>
            <a:ext cx="1311182" cy="1081323"/>
            <a:chOff x="8686800" y="3284984"/>
            <a:chExt cx="1311182" cy="1081323"/>
          </a:xfrm>
        </p:grpSpPr>
        <p:grpSp>
          <p:nvGrpSpPr>
            <p:cNvPr id="9" name="Group 8">
              <a:extLst>
                <a:ext uri="{FF2B5EF4-FFF2-40B4-BE49-F238E27FC236}">
                  <a16:creationId xmlns:a16="http://schemas.microsoft.com/office/drawing/2014/main" id="{2550646A-1E6D-47D3-AFBA-8554A5C8C507}"/>
                </a:ext>
              </a:extLst>
            </p:cNvPr>
            <p:cNvGrpSpPr/>
            <p:nvPr/>
          </p:nvGrpSpPr>
          <p:grpSpPr>
            <a:xfrm>
              <a:off x="8686800" y="3647094"/>
              <a:ext cx="1311182" cy="719213"/>
              <a:chOff x="1832058" y="2996952"/>
              <a:chExt cx="1311182" cy="719213"/>
            </a:xfrm>
          </p:grpSpPr>
          <p:sp>
            <p:nvSpPr>
              <p:cNvPr id="10" name="Rectangle 9">
                <a:extLst>
                  <a:ext uri="{FF2B5EF4-FFF2-40B4-BE49-F238E27FC236}">
                    <a16:creationId xmlns:a16="http://schemas.microsoft.com/office/drawing/2014/main" id="{25B38FBB-E102-4006-9C6A-4BCC6A85B9F8}"/>
                  </a:ext>
                </a:extLst>
              </p:cNvPr>
              <p:cNvSpPr/>
              <p:nvPr/>
            </p:nvSpPr>
            <p:spPr>
              <a:xfrm>
                <a:off x="1832059" y="3356125"/>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
            <p:nvSpPr>
              <p:cNvPr id="11" name="Rectangle 10">
                <a:extLst>
                  <a:ext uri="{FF2B5EF4-FFF2-40B4-BE49-F238E27FC236}">
                    <a16:creationId xmlns:a16="http://schemas.microsoft.com/office/drawing/2014/main" id="{A3BCAA30-D625-4633-A898-C77B6B993A65}"/>
                  </a:ext>
                </a:extLst>
              </p:cNvPr>
              <p:cNvSpPr/>
              <p:nvPr/>
            </p:nvSpPr>
            <p:spPr>
              <a:xfrm>
                <a:off x="1832058" y="299695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Bridges</a:t>
                </a:r>
              </a:p>
            </p:txBody>
          </p:sp>
        </p:grpSp>
        <p:sp>
          <p:nvSpPr>
            <p:cNvPr id="12" name="Rectangle 11">
              <a:extLst>
                <a:ext uri="{FF2B5EF4-FFF2-40B4-BE49-F238E27FC236}">
                  <a16:creationId xmlns:a16="http://schemas.microsoft.com/office/drawing/2014/main" id="{7C343C9A-7991-4984-A375-55FFAE77D2DD}"/>
                </a:ext>
              </a:extLst>
            </p:cNvPr>
            <p:cNvSpPr/>
            <p:nvPr/>
          </p:nvSpPr>
          <p:spPr>
            <a:xfrm>
              <a:off x="8686800" y="3284984"/>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Routers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0" y="188640"/>
            <a:ext cx="5643570" cy="1214446"/>
          </a:xfrm>
        </p:spPr>
        <p:txBody>
          <a:bodyPr/>
          <a:lstStyle/>
          <a:p>
            <a:r>
              <a:rPr lang="en-US" dirty="0">
                <a:solidFill>
                  <a:srgbClr val="FF0000"/>
                </a:solidFill>
              </a:rPr>
              <a:t>Layer 2 Switches</a:t>
            </a:r>
          </a:p>
        </p:txBody>
      </p:sp>
      <p:sp>
        <p:nvSpPr>
          <p:cNvPr id="32771" name="Rectangle 3"/>
          <p:cNvSpPr>
            <a:spLocks noGrp="1" noChangeArrowheads="1"/>
          </p:cNvSpPr>
          <p:nvPr>
            <p:ph idx="1"/>
          </p:nvPr>
        </p:nvSpPr>
        <p:spPr>
          <a:xfrm>
            <a:off x="671119" y="2214554"/>
            <a:ext cx="9996881" cy="4857760"/>
          </a:xfrm>
        </p:spPr>
        <p:txBody>
          <a:bodyPr>
            <a:noAutofit/>
          </a:bodyPr>
          <a:lstStyle/>
          <a:p>
            <a:pPr marL="540000" indent="-360000">
              <a:spcAft>
                <a:spcPts val="3000"/>
              </a:spcAft>
            </a:pPr>
            <a:r>
              <a:rPr lang="en-GB" sz="2400" b="1" dirty="0"/>
              <a:t>A </a:t>
            </a:r>
            <a:r>
              <a:rPr lang="en-GB" sz="2800" b="1" dirty="0">
                <a:effectLst>
                  <a:outerShdw blurRad="38100" dist="38100" dir="2700000" algn="tl">
                    <a:srgbClr val="000000">
                      <a:alpha val="43137"/>
                    </a:srgbClr>
                  </a:outerShdw>
                </a:effectLst>
              </a:rPr>
              <a:t>switch</a:t>
            </a:r>
            <a:r>
              <a:rPr lang="en-GB" sz="2400" b="1" dirty="0"/>
              <a:t> is a </a:t>
            </a:r>
            <a:r>
              <a:rPr lang="en-GB" sz="2400" b="1" dirty="0">
                <a:solidFill>
                  <a:srgbClr val="C00000"/>
                </a:solidFill>
              </a:rPr>
              <a:t>Layer 2</a:t>
            </a:r>
            <a:r>
              <a:rPr lang="en-GB" sz="2400" b="1" dirty="0"/>
              <a:t> device just as a bridge.</a:t>
            </a:r>
          </a:p>
          <a:p>
            <a:pPr marL="540000" indent="-360000">
              <a:spcAft>
                <a:spcPts val="3000"/>
              </a:spcAft>
            </a:pPr>
            <a:r>
              <a:rPr lang="en-GB" sz="2400" b="1" dirty="0"/>
              <a:t>There are also </a:t>
            </a:r>
            <a:r>
              <a:rPr lang="en-GB" sz="2400" b="1" dirty="0">
                <a:solidFill>
                  <a:srgbClr val="C00000"/>
                </a:solidFill>
              </a:rPr>
              <a:t>layer 3</a:t>
            </a:r>
            <a:r>
              <a:rPr lang="en-GB" sz="2400" b="1" dirty="0"/>
              <a:t> switches and </a:t>
            </a:r>
            <a:r>
              <a:rPr lang="en-GB" sz="2400" b="1" dirty="0">
                <a:solidFill>
                  <a:srgbClr val="C00000"/>
                </a:solidFill>
              </a:rPr>
              <a:t>layer 4</a:t>
            </a:r>
            <a:r>
              <a:rPr lang="en-GB" sz="2400" b="1" dirty="0"/>
              <a:t> switches.</a:t>
            </a:r>
          </a:p>
          <a:p>
            <a:pPr marL="540000" indent="-360000">
              <a:spcAft>
                <a:spcPts val="3000"/>
              </a:spcAft>
            </a:pPr>
            <a:r>
              <a:rPr lang="en-GB" sz="2400" b="1" dirty="0"/>
              <a:t>The difference between the </a:t>
            </a:r>
            <a:r>
              <a:rPr lang="en-GB" sz="2400" b="1" dirty="0">
                <a:solidFill>
                  <a:srgbClr val="C00000"/>
                </a:solidFill>
              </a:rPr>
              <a:t>hub</a:t>
            </a:r>
            <a:r>
              <a:rPr lang="en-GB" sz="2400" b="1" dirty="0"/>
              <a:t> and </a:t>
            </a:r>
            <a:r>
              <a:rPr lang="en-GB" sz="2400" b="1" dirty="0">
                <a:solidFill>
                  <a:srgbClr val="C00000"/>
                </a:solidFill>
              </a:rPr>
              <a:t>switch</a:t>
            </a:r>
            <a:r>
              <a:rPr lang="en-GB" sz="2400" b="1" dirty="0"/>
              <a:t> is that switches make decisions based on </a:t>
            </a:r>
            <a:r>
              <a:rPr lang="en-GB" sz="2400" b="1" dirty="0">
                <a:solidFill>
                  <a:srgbClr val="C00000"/>
                </a:solidFill>
              </a:rPr>
              <a:t>MAC</a:t>
            </a:r>
            <a:r>
              <a:rPr lang="en-GB" sz="2400" b="1" dirty="0"/>
              <a:t> addresses and hubs don't make decisions at all. </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15</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37891" name="Picture 3"/>
          <p:cNvPicPr>
            <a:picLocks noChangeAspect="1" noChangeArrowheads="1"/>
          </p:cNvPicPr>
          <p:nvPr/>
        </p:nvPicPr>
        <p:blipFill>
          <a:blip r:embed="rId3" cstate="print"/>
          <a:srcRect/>
          <a:stretch>
            <a:fillRect/>
          </a:stretch>
        </p:blipFill>
        <p:spPr bwMode="auto">
          <a:xfrm>
            <a:off x="7115176" y="0"/>
            <a:ext cx="3552825" cy="2266950"/>
          </a:xfrm>
          <a:prstGeom prst="rect">
            <a:avLst/>
          </a:prstGeom>
          <a:noFill/>
          <a:ln w="9525">
            <a:noFill/>
            <a:miter lim="800000"/>
            <a:headEnd/>
            <a:tailEnd/>
          </a:ln>
          <a:effectLst/>
        </p:spPr>
      </p:pic>
      <p:grpSp>
        <p:nvGrpSpPr>
          <p:cNvPr id="7" name="Group 6">
            <a:extLst>
              <a:ext uri="{FF2B5EF4-FFF2-40B4-BE49-F238E27FC236}">
                <a16:creationId xmlns:a16="http://schemas.microsoft.com/office/drawing/2014/main" id="{3CA82091-C62D-4A54-B884-CF7277CB8506}"/>
              </a:ext>
            </a:extLst>
          </p:cNvPr>
          <p:cNvGrpSpPr/>
          <p:nvPr/>
        </p:nvGrpSpPr>
        <p:grpSpPr>
          <a:xfrm>
            <a:off x="9264352" y="2384050"/>
            <a:ext cx="1311182" cy="1081323"/>
            <a:chOff x="8686800" y="3284984"/>
            <a:chExt cx="1311182" cy="1081323"/>
          </a:xfrm>
        </p:grpSpPr>
        <p:grpSp>
          <p:nvGrpSpPr>
            <p:cNvPr id="8" name="Group 7">
              <a:extLst>
                <a:ext uri="{FF2B5EF4-FFF2-40B4-BE49-F238E27FC236}">
                  <a16:creationId xmlns:a16="http://schemas.microsoft.com/office/drawing/2014/main" id="{6AEBD830-CB48-4A75-9862-2967D2BA9221}"/>
                </a:ext>
              </a:extLst>
            </p:cNvPr>
            <p:cNvGrpSpPr/>
            <p:nvPr/>
          </p:nvGrpSpPr>
          <p:grpSpPr>
            <a:xfrm>
              <a:off x="8686800" y="3647094"/>
              <a:ext cx="1311182" cy="719213"/>
              <a:chOff x="1832058" y="2996952"/>
              <a:chExt cx="1311182" cy="719213"/>
            </a:xfrm>
          </p:grpSpPr>
          <p:sp>
            <p:nvSpPr>
              <p:cNvPr id="10" name="Rectangle 9">
                <a:extLst>
                  <a:ext uri="{FF2B5EF4-FFF2-40B4-BE49-F238E27FC236}">
                    <a16:creationId xmlns:a16="http://schemas.microsoft.com/office/drawing/2014/main" id="{0222CC28-8881-4674-AF4C-D70066025763}"/>
                  </a:ext>
                </a:extLst>
              </p:cNvPr>
              <p:cNvSpPr/>
              <p:nvPr/>
            </p:nvSpPr>
            <p:spPr>
              <a:xfrm>
                <a:off x="1832059" y="3356125"/>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
            <p:nvSpPr>
              <p:cNvPr id="11" name="Rectangle 10">
                <a:extLst>
                  <a:ext uri="{FF2B5EF4-FFF2-40B4-BE49-F238E27FC236}">
                    <a16:creationId xmlns:a16="http://schemas.microsoft.com/office/drawing/2014/main" id="{1A403FB5-035F-41D1-98B4-C364491766A3}"/>
                  </a:ext>
                </a:extLst>
              </p:cNvPr>
              <p:cNvSpPr/>
              <p:nvPr/>
            </p:nvSpPr>
            <p:spPr>
              <a:xfrm>
                <a:off x="1832058" y="299695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Bridges</a:t>
                </a:r>
              </a:p>
            </p:txBody>
          </p:sp>
        </p:grpSp>
        <p:sp>
          <p:nvSpPr>
            <p:cNvPr id="9" name="Rectangle 8">
              <a:extLst>
                <a:ext uri="{FF2B5EF4-FFF2-40B4-BE49-F238E27FC236}">
                  <a16:creationId xmlns:a16="http://schemas.microsoft.com/office/drawing/2014/main" id="{1AA66E66-58C0-4A83-A73E-CC7A34CA01AF}"/>
                </a:ext>
              </a:extLst>
            </p:cNvPr>
            <p:cNvSpPr/>
            <p:nvPr/>
          </p:nvSpPr>
          <p:spPr>
            <a:xfrm>
              <a:off x="8686800" y="3284984"/>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Routers</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412098"/>
            <a:ext cx="9906000" cy="928670"/>
          </a:xfrm>
        </p:spPr>
        <p:txBody>
          <a:bodyPr vert="horz" lIns="91433" tIns="45717" rIns="91433" bIns="45717" rtlCol="0" anchor="t">
            <a:normAutofit fontScale="90000"/>
          </a:bodyPr>
          <a:lstStyle/>
          <a:p>
            <a:r>
              <a:rPr lang="en-US" dirty="0">
                <a:solidFill>
                  <a:srgbClr val="FF0000"/>
                </a:solidFill>
              </a:rPr>
              <a:t>Layer 2 Switches Versus Routers</a:t>
            </a:r>
          </a:p>
        </p:txBody>
      </p:sp>
      <p:sp>
        <p:nvSpPr>
          <p:cNvPr id="33795" name="Rectangle 3"/>
          <p:cNvSpPr>
            <a:spLocks noGrp="1" noChangeArrowheads="1"/>
          </p:cNvSpPr>
          <p:nvPr>
            <p:ph sz="half" idx="1"/>
          </p:nvPr>
        </p:nvSpPr>
        <p:spPr>
          <a:xfrm>
            <a:off x="1738282" y="1814530"/>
            <a:ext cx="4000528" cy="3971924"/>
          </a:xfrm>
        </p:spPr>
        <p:txBody>
          <a:bodyPr vert="horz" lIns="91433" tIns="45717" rIns="91433" bIns="45717" rtlCol="0">
            <a:normAutofit/>
          </a:bodyPr>
          <a:lstStyle/>
          <a:p>
            <a:pPr>
              <a:spcAft>
                <a:spcPts val="1200"/>
              </a:spcAft>
            </a:pPr>
            <a:r>
              <a:rPr lang="en-US" sz="3600" b="1" dirty="0">
                <a:solidFill>
                  <a:srgbClr val="C00000"/>
                </a:solidFill>
              </a:rPr>
              <a:t>Layer 2 Switches</a:t>
            </a:r>
            <a:endParaRPr lang="en-US" sz="3600" dirty="0">
              <a:solidFill>
                <a:srgbClr val="C00000"/>
              </a:solidFill>
            </a:endParaRPr>
          </a:p>
          <a:p>
            <a:pPr marL="720000"/>
            <a:r>
              <a:rPr lang="en-US" sz="2400" b="1" dirty="0"/>
              <a:t>Fast</a:t>
            </a:r>
          </a:p>
          <a:p>
            <a:pPr marL="720000"/>
            <a:r>
              <a:rPr lang="en-US" sz="2400" b="1" dirty="0"/>
              <a:t>Inexpensive</a:t>
            </a:r>
          </a:p>
          <a:p>
            <a:pPr marL="720000"/>
            <a:r>
              <a:rPr lang="en-US" sz="2400" b="1" dirty="0"/>
              <a:t>No benefits of alternative routing</a:t>
            </a:r>
          </a:p>
        </p:txBody>
      </p:sp>
      <p:sp>
        <p:nvSpPr>
          <p:cNvPr id="33796" name="Rectangle 4"/>
          <p:cNvSpPr>
            <a:spLocks noGrp="1" noChangeArrowheads="1"/>
          </p:cNvSpPr>
          <p:nvPr>
            <p:ph sz="half" idx="2"/>
          </p:nvPr>
        </p:nvSpPr>
        <p:spPr>
          <a:xfrm>
            <a:off x="6164580" y="1814530"/>
            <a:ext cx="4217700" cy="2471726"/>
          </a:xfrm>
        </p:spPr>
        <p:txBody>
          <a:bodyPr vert="horz" lIns="91433" tIns="45717" rIns="91433" bIns="45717" rtlCol="0">
            <a:normAutofit fontScale="92500" lnSpcReduction="10000"/>
          </a:bodyPr>
          <a:lstStyle/>
          <a:p>
            <a:pPr>
              <a:spcAft>
                <a:spcPts val="1200"/>
              </a:spcAft>
            </a:pPr>
            <a:r>
              <a:rPr lang="en-US" sz="3600" b="1" dirty="0">
                <a:solidFill>
                  <a:srgbClr val="C00000"/>
                </a:solidFill>
              </a:rPr>
              <a:t>Layer 3 Routers</a:t>
            </a:r>
            <a:endParaRPr lang="en-US" sz="3600" dirty="0">
              <a:solidFill>
                <a:srgbClr val="C00000"/>
              </a:solidFill>
            </a:endParaRPr>
          </a:p>
          <a:p>
            <a:pPr marL="720000"/>
            <a:r>
              <a:rPr lang="en-US" sz="2400" b="1" dirty="0"/>
              <a:t>Slow</a:t>
            </a:r>
          </a:p>
          <a:p>
            <a:pPr marL="720000"/>
            <a:r>
              <a:rPr lang="en-US" sz="2400" b="1" dirty="0"/>
              <a:t>Expensive</a:t>
            </a:r>
          </a:p>
          <a:p>
            <a:pPr marL="720000"/>
            <a:r>
              <a:rPr lang="en-US" sz="2400" b="1" dirty="0"/>
              <a:t>benefits of alternative routing</a:t>
            </a:r>
          </a:p>
        </p:txBody>
      </p:sp>
      <p:sp>
        <p:nvSpPr>
          <p:cNvPr id="6" name="Slide Number Placeholder 5"/>
          <p:cNvSpPr>
            <a:spLocks noGrp="1"/>
          </p:cNvSpPr>
          <p:nvPr>
            <p:ph type="sldNum" sz="quarter" idx="12"/>
          </p:nvPr>
        </p:nvSpPr>
        <p:spPr/>
        <p:txBody>
          <a:bodyPr/>
          <a:lstStyle/>
          <a:p>
            <a:fld id="{5AF38636-804C-414E-8ACA-D918E7046845}" type="slidenum">
              <a:rPr lang="en-GB" smtClean="0"/>
              <a:pPr/>
              <a:t>16</a:t>
            </a:fld>
            <a:endParaRPr lang="en-GB"/>
          </a:p>
        </p:txBody>
      </p:sp>
      <p:sp>
        <p:nvSpPr>
          <p:cNvPr id="33797" name="Text Box 5"/>
          <p:cNvSpPr txBox="1">
            <a:spLocks noChangeArrowheads="1"/>
          </p:cNvSpPr>
          <p:nvPr/>
        </p:nvSpPr>
        <p:spPr bwMode="auto">
          <a:xfrm>
            <a:off x="2095472" y="4714884"/>
            <a:ext cx="8501090" cy="1292656"/>
          </a:xfrm>
          <a:prstGeom prst="rect">
            <a:avLst/>
          </a:prstGeom>
          <a:noFill/>
          <a:ln w="12700" cap="sq">
            <a:noFill/>
            <a:miter lim="800000"/>
            <a:headEnd type="none" w="sm" len="sm"/>
            <a:tailEnd type="none" w="sm" len="sm"/>
          </a:ln>
          <a:effectLst/>
        </p:spPr>
        <p:txBody>
          <a:bodyPr wrap="square" lIns="91433" tIns="45717" rIns="91433" bIns="45717">
            <a:spAutoFit/>
          </a:bodyPr>
          <a:lstStyle/>
          <a:p>
            <a:pPr defTabSz="914519">
              <a:spcBef>
                <a:spcPct val="50000"/>
              </a:spcBef>
            </a:pPr>
            <a:r>
              <a:rPr lang="en-US" sz="3600" b="1" dirty="0">
                <a:solidFill>
                  <a:srgbClr val="C00000"/>
                </a:solidFill>
              </a:rPr>
              <a:t>Maxim </a:t>
            </a:r>
          </a:p>
          <a:p>
            <a:pPr defTabSz="914519">
              <a:spcBef>
                <a:spcPct val="50000"/>
              </a:spcBef>
            </a:pPr>
            <a:r>
              <a:rPr lang="en-US" sz="2800" b="1" dirty="0"/>
              <a:t>“Switch where you can; route where you must”</a:t>
            </a:r>
            <a:endParaRPr lang="en-US" sz="2800" dirty="0"/>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13855D0-1C40-41FC-A650-8CF3E0381EF6}"/>
              </a:ext>
            </a:extLst>
          </p:cNvPr>
          <p:cNvGrpSpPr/>
          <p:nvPr/>
        </p:nvGrpSpPr>
        <p:grpSpPr>
          <a:xfrm>
            <a:off x="9285380" y="4031322"/>
            <a:ext cx="1311182" cy="1081323"/>
            <a:chOff x="8686800" y="3284984"/>
            <a:chExt cx="1311182" cy="1081323"/>
          </a:xfrm>
        </p:grpSpPr>
        <p:grpSp>
          <p:nvGrpSpPr>
            <p:cNvPr id="9" name="Group 8">
              <a:extLst>
                <a:ext uri="{FF2B5EF4-FFF2-40B4-BE49-F238E27FC236}">
                  <a16:creationId xmlns:a16="http://schemas.microsoft.com/office/drawing/2014/main" id="{9D2747A1-C913-47A9-A903-6D9C34AE3913}"/>
                </a:ext>
              </a:extLst>
            </p:cNvPr>
            <p:cNvGrpSpPr/>
            <p:nvPr/>
          </p:nvGrpSpPr>
          <p:grpSpPr>
            <a:xfrm>
              <a:off x="8686800" y="3647094"/>
              <a:ext cx="1311182" cy="719213"/>
              <a:chOff x="1832058" y="2996952"/>
              <a:chExt cx="1311182" cy="719213"/>
            </a:xfrm>
          </p:grpSpPr>
          <p:sp>
            <p:nvSpPr>
              <p:cNvPr id="11" name="Rectangle 10">
                <a:extLst>
                  <a:ext uri="{FF2B5EF4-FFF2-40B4-BE49-F238E27FC236}">
                    <a16:creationId xmlns:a16="http://schemas.microsoft.com/office/drawing/2014/main" id="{4B65B0AD-87C7-4C9B-B29C-7D01E8D630D7}"/>
                  </a:ext>
                </a:extLst>
              </p:cNvPr>
              <p:cNvSpPr/>
              <p:nvPr/>
            </p:nvSpPr>
            <p:spPr>
              <a:xfrm>
                <a:off x="1832059" y="3356125"/>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
            <p:nvSpPr>
              <p:cNvPr id="12" name="Rectangle 11">
                <a:extLst>
                  <a:ext uri="{FF2B5EF4-FFF2-40B4-BE49-F238E27FC236}">
                    <a16:creationId xmlns:a16="http://schemas.microsoft.com/office/drawing/2014/main" id="{01DB9C94-A7E6-4FF2-8999-C1607804B125}"/>
                  </a:ext>
                </a:extLst>
              </p:cNvPr>
              <p:cNvSpPr/>
              <p:nvPr/>
            </p:nvSpPr>
            <p:spPr>
              <a:xfrm>
                <a:off x="1832058" y="299695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Bridges</a:t>
                </a:r>
              </a:p>
            </p:txBody>
          </p:sp>
        </p:grpSp>
        <p:sp>
          <p:nvSpPr>
            <p:cNvPr id="10" name="Rectangle 9">
              <a:extLst>
                <a:ext uri="{FF2B5EF4-FFF2-40B4-BE49-F238E27FC236}">
                  <a16:creationId xmlns:a16="http://schemas.microsoft.com/office/drawing/2014/main" id="{B9D75102-5E1F-4A87-8761-B25CB05D960E}"/>
                </a:ext>
              </a:extLst>
            </p:cNvPr>
            <p:cNvSpPr/>
            <p:nvPr/>
          </p:nvSpPr>
          <p:spPr>
            <a:xfrm>
              <a:off x="8686800" y="3284984"/>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Routers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411512"/>
            <a:ext cx="9144000" cy="857248"/>
          </a:xfrm>
        </p:spPr>
        <p:txBody>
          <a:bodyPr vert="horz" lIns="91433" tIns="45717" rIns="91433" bIns="45717" rtlCol="0" anchor="t">
            <a:normAutofit/>
          </a:bodyPr>
          <a:lstStyle/>
          <a:p>
            <a:r>
              <a:rPr lang="en-US" dirty="0">
                <a:solidFill>
                  <a:srgbClr val="FF0000"/>
                </a:solidFill>
              </a:rPr>
              <a:t>Early Site Networks</a:t>
            </a:r>
          </a:p>
        </p:txBody>
      </p:sp>
      <p:sp>
        <p:nvSpPr>
          <p:cNvPr id="34819" name="Rectangle 3"/>
          <p:cNvSpPr>
            <a:spLocks noGrp="1" noChangeArrowheads="1"/>
          </p:cNvSpPr>
          <p:nvPr>
            <p:ph idx="1"/>
          </p:nvPr>
        </p:nvSpPr>
        <p:spPr>
          <a:xfrm>
            <a:off x="1981200" y="1528105"/>
            <a:ext cx="8229600" cy="4525963"/>
          </a:xfrm>
        </p:spPr>
        <p:txBody>
          <a:bodyPr vert="horz" lIns="91433" tIns="45717" rIns="91433" bIns="45717" rtlCol="0">
            <a:normAutofit/>
          </a:bodyPr>
          <a:lstStyle/>
          <a:p>
            <a:pPr>
              <a:spcBef>
                <a:spcPct val="40000"/>
              </a:spcBef>
              <a:spcAft>
                <a:spcPts val="1800"/>
              </a:spcAft>
            </a:pPr>
            <a:r>
              <a:rPr lang="en-US" sz="3600" b="1" dirty="0">
                <a:solidFill>
                  <a:srgbClr val="C00000"/>
                </a:solidFill>
              </a:rPr>
              <a:t>Organization</a:t>
            </a:r>
          </a:p>
          <a:p>
            <a:pPr marL="720000" lvl="1" indent="-360000">
              <a:spcBef>
                <a:spcPct val="40000"/>
              </a:spcBef>
              <a:spcAft>
                <a:spcPts val="1200"/>
              </a:spcAft>
            </a:pPr>
            <a:r>
              <a:rPr lang="en-US" b="1" dirty="0"/>
              <a:t>LANs (subnets) based on hubs</a:t>
            </a:r>
          </a:p>
          <a:p>
            <a:pPr marL="720000" lvl="1" indent="-360000">
              <a:spcBef>
                <a:spcPct val="40000"/>
              </a:spcBef>
              <a:spcAft>
                <a:spcPts val="1200"/>
              </a:spcAft>
            </a:pPr>
            <a:r>
              <a:rPr lang="en-US" b="1" dirty="0"/>
              <a:t>Routers link hubs</a:t>
            </a:r>
          </a:p>
          <a:p>
            <a:pPr marL="720000" lvl="1" indent="-360000">
              <a:spcBef>
                <a:spcPct val="40000"/>
              </a:spcBef>
              <a:spcAft>
                <a:spcPts val="1200"/>
              </a:spcAft>
            </a:pPr>
            <a:r>
              <a:rPr lang="en-US" b="1" dirty="0"/>
              <a:t>Hierarchy of Routers</a:t>
            </a:r>
          </a:p>
        </p:txBody>
      </p:sp>
      <p:sp>
        <p:nvSpPr>
          <p:cNvPr id="19" name="Slide Number Placeholder 18"/>
          <p:cNvSpPr>
            <a:spLocks noGrp="1"/>
          </p:cNvSpPr>
          <p:nvPr>
            <p:ph type="sldNum" sz="quarter" idx="12"/>
          </p:nvPr>
        </p:nvSpPr>
        <p:spPr>
          <a:xfrm>
            <a:off x="8177242" y="6406673"/>
            <a:ext cx="2133600" cy="365125"/>
          </a:xfrm>
        </p:spPr>
        <p:txBody>
          <a:bodyPr/>
          <a:lstStyle/>
          <a:p>
            <a:fld id="{5AF38636-804C-414E-8ACA-D918E7046845}" type="slidenum">
              <a:rPr lang="en-GB" smtClean="0"/>
              <a:pPr/>
              <a:t>17</a:t>
            </a:fld>
            <a:endParaRPr lang="en-GB"/>
          </a:p>
        </p:txBody>
      </p:sp>
      <p:pic>
        <p:nvPicPr>
          <p:cNvPr id="34820" name="Picture 4" descr="ROUTERI"/>
          <p:cNvPicPr>
            <a:picLocks noChangeAspect="1" noChangeArrowheads="1"/>
          </p:cNvPicPr>
          <p:nvPr/>
        </p:nvPicPr>
        <p:blipFill>
          <a:blip r:embed="rId3" cstate="print"/>
          <a:srcRect/>
          <a:stretch>
            <a:fillRect/>
          </a:stretch>
        </p:blipFill>
        <p:spPr bwMode="auto">
          <a:xfrm>
            <a:off x="6309360" y="4971320"/>
            <a:ext cx="1066800" cy="765313"/>
          </a:xfrm>
          <a:prstGeom prst="rect">
            <a:avLst/>
          </a:prstGeom>
          <a:noFill/>
          <a:ln w="9525">
            <a:noFill/>
            <a:miter lim="800000"/>
            <a:headEnd/>
            <a:tailEnd/>
          </a:ln>
        </p:spPr>
      </p:pic>
      <p:pic>
        <p:nvPicPr>
          <p:cNvPr id="34821" name="Picture 5" descr="TOKRMAUI"/>
          <p:cNvPicPr>
            <a:picLocks noChangeAspect="1" noChangeArrowheads="1"/>
          </p:cNvPicPr>
          <p:nvPr/>
        </p:nvPicPr>
        <p:blipFill>
          <a:blip r:embed="rId4" cstate="print"/>
          <a:srcRect/>
          <a:stretch>
            <a:fillRect/>
          </a:stretch>
        </p:blipFill>
        <p:spPr bwMode="auto">
          <a:xfrm>
            <a:off x="6766560" y="5885720"/>
            <a:ext cx="1295400" cy="930551"/>
          </a:xfrm>
          <a:prstGeom prst="rect">
            <a:avLst/>
          </a:prstGeom>
          <a:noFill/>
          <a:ln w="9525">
            <a:noFill/>
            <a:miter lim="800000"/>
            <a:headEnd/>
            <a:tailEnd/>
          </a:ln>
        </p:spPr>
      </p:pic>
      <p:sp>
        <p:nvSpPr>
          <p:cNvPr id="34822" name="Line 6"/>
          <p:cNvSpPr>
            <a:spLocks noChangeShapeType="1"/>
          </p:cNvSpPr>
          <p:nvPr/>
        </p:nvSpPr>
        <p:spPr bwMode="auto">
          <a:xfrm flipV="1">
            <a:off x="6842760" y="5085620"/>
            <a:ext cx="1600200" cy="924339"/>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pic>
        <p:nvPicPr>
          <p:cNvPr id="34823" name="Picture 7" descr="TOKRMAUI"/>
          <p:cNvPicPr>
            <a:picLocks noChangeAspect="1" noChangeArrowheads="1"/>
          </p:cNvPicPr>
          <p:nvPr/>
        </p:nvPicPr>
        <p:blipFill>
          <a:blip r:embed="rId4" cstate="print"/>
          <a:srcRect/>
          <a:stretch>
            <a:fillRect/>
          </a:stretch>
        </p:blipFill>
        <p:spPr bwMode="auto">
          <a:xfrm>
            <a:off x="8214360" y="4971320"/>
            <a:ext cx="1295400" cy="930551"/>
          </a:xfrm>
          <a:prstGeom prst="rect">
            <a:avLst/>
          </a:prstGeom>
          <a:noFill/>
          <a:ln w="9525">
            <a:noFill/>
            <a:miter lim="800000"/>
            <a:headEnd/>
            <a:tailEnd/>
          </a:ln>
        </p:spPr>
      </p:pic>
      <p:sp>
        <p:nvSpPr>
          <p:cNvPr id="34824" name="Line 8"/>
          <p:cNvSpPr>
            <a:spLocks noChangeShapeType="1"/>
          </p:cNvSpPr>
          <p:nvPr/>
        </p:nvSpPr>
        <p:spPr bwMode="auto">
          <a:xfrm flipH="1" flipV="1">
            <a:off x="6842760" y="5982627"/>
            <a:ext cx="228600" cy="131693"/>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4825" name="Line 9"/>
          <p:cNvSpPr>
            <a:spLocks noChangeShapeType="1"/>
          </p:cNvSpPr>
          <p:nvPr/>
        </p:nvSpPr>
        <p:spPr bwMode="auto">
          <a:xfrm flipH="1" flipV="1">
            <a:off x="8442960" y="5112953"/>
            <a:ext cx="152400" cy="86967"/>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4826" name="Line 10"/>
          <p:cNvSpPr>
            <a:spLocks noChangeShapeType="1"/>
          </p:cNvSpPr>
          <p:nvPr/>
        </p:nvSpPr>
        <p:spPr bwMode="auto">
          <a:xfrm>
            <a:off x="7071360" y="5504305"/>
            <a:ext cx="304800" cy="176420"/>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4827" name="Line 11"/>
          <p:cNvSpPr>
            <a:spLocks noChangeShapeType="1"/>
          </p:cNvSpPr>
          <p:nvPr/>
        </p:nvSpPr>
        <p:spPr bwMode="auto">
          <a:xfrm flipV="1">
            <a:off x="4861560" y="4971320"/>
            <a:ext cx="1600200" cy="924339"/>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4828" name="Line 12"/>
          <p:cNvSpPr>
            <a:spLocks noChangeShapeType="1"/>
          </p:cNvSpPr>
          <p:nvPr/>
        </p:nvSpPr>
        <p:spPr bwMode="auto">
          <a:xfrm flipH="1" flipV="1">
            <a:off x="4861560" y="5868327"/>
            <a:ext cx="228600" cy="131693"/>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4829" name="Line 13"/>
          <p:cNvSpPr>
            <a:spLocks noChangeShapeType="1"/>
          </p:cNvSpPr>
          <p:nvPr/>
        </p:nvSpPr>
        <p:spPr bwMode="auto">
          <a:xfrm flipH="1" flipV="1">
            <a:off x="6461760" y="4998653"/>
            <a:ext cx="152400" cy="86967"/>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4830" name="Line 14"/>
          <p:cNvSpPr>
            <a:spLocks noChangeShapeType="1"/>
          </p:cNvSpPr>
          <p:nvPr/>
        </p:nvSpPr>
        <p:spPr bwMode="auto">
          <a:xfrm>
            <a:off x="5090160" y="5390005"/>
            <a:ext cx="304800" cy="176420"/>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pic>
        <p:nvPicPr>
          <p:cNvPr id="34831" name="Picture 15" descr="ROUTERI"/>
          <p:cNvPicPr>
            <a:picLocks noChangeAspect="1" noChangeArrowheads="1"/>
          </p:cNvPicPr>
          <p:nvPr/>
        </p:nvPicPr>
        <p:blipFill>
          <a:blip r:embed="rId3" cstate="print"/>
          <a:srcRect/>
          <a:stretch>
            <a:fillRect/>
          </a:stretch>
        </p:blipFill>
        <p:spPr bwMode="auto">
          <a:xfrm>
            <a:off x="4404360" y="4816021"/>
            <a:ext cx="1066800" cy="765313"/>
          </a:xfrm>
          <a:prstGeom prst="rect">
            <a:avLst/>
          </a:prstGeom>
          <a:noFill/>
          <a:ln w="9525">
            <a:noFill/>
            <a:miter lim="800000"/>
            <a:headEnd/>
            <a:tailEnd/>
          </a:ln>
        </p:spPr>
      </p:pic>
      <p:pic>
        <p:nvPicPr>
          <p:cNvPr id="34832" name="Picture 16" descr="ROUTERI"/>
          <p:cNvPicPr>
            <a:picLocks noChangeAspect="1" noChangeArrowheads="1"/>
          </p:cNvPicPr>
          <p:nvPr/>
        </p:nvPicPr>
        <p:blipFill>
          <a:blip r:embed="rId3" cstate="print"/>
          <a:srcRect/>
          <a:stretch>
            <a:fillRect/>
          </a:stretch>
        </p:blipFill>
        <p:spPr bwMode="auto">
          <a:xfrm>
            <a:off x="4709160" y="5806207"/>
            <a:ext cx="1066800" cy="765313"/>
          </a:xfrm>
          <a:prstGeom prst="rect">
            <a:avLst/>
          </a:prstGeom>
          <a:noFill/>
          <a:ln w="9525">
            <a:noFill/>
            <a:miter lim="800000"/>
            <a:headEnd/>
            <a:tailEnd/>
          </a:ln>
        </p:spPr>
      </p:pic>
      <p:sp>
        <p:nvSpPr>
          <p:cNvPr id="34833" name="Text Box 17"/>
          <p:cNvSpPr txBox="1">
            <a:spLocks noChangeArrowheads="1"/>
          </p:cNvSpPr>
          <p:nvPr/>
        </p:nvSpPr>
        <p:spPr bwMode="auto">
          <a:xfrm>
            <a:off x="3304540" y="4895534"/>
            <a:ext cx="1188132" cy="461659"/>
          </a:xfrm>
          <a:prstGeom prst="rect">
            <a:avLst/>
          </a:prstGeom>
          <a:noFill/>
          <a:ln w="12700" cap="sq">
            <a:noFill/>
            <a:miter lim="800000"/>
            <a:headEnd type="none" w="sm" len="sm"/>
            <a:tailEnd type="none" w="sm" len="sm"/>
          </a:ln>
          <a:effectLst/>
        </p:spPr>
        <p:txBody>
          <a:bodyPr wrap="none" lIns="91433" tIns="45717" rIns="91433" bIns="45717">
            <a:spAutoFit/>
          </a:bodyPr>
          <a:lstStyle/>
          <a:p>
            <a:pPr defTabSz="914519"/>
            <a:r>
              <a:rPr lang="en-US" sz="2400" b="1" dirty="0">
                <a:solidFill>
                  <a:srgbClr val="0000FF"/>
                </a:solidFill>
              </a:rPr>
              <a:t>Router</a:t>
            </a:r>
          </a:p>
        </p:txBody>
      </p:sp>
      <p:sp>
        <p:nvSpPr>
          <p:cNvPr id="34834" name="Text Box 18"/>
          <p:cNvSpPr txBox="1">
            <a:spLocks noChangeArrowheads="1"/>
          </p:cNvSpPr>
          <p:nvPr/>
        </p:nvSpPr>
        <p:spPr bwMode="auto">
          <a:xfrm>
            <a:off x="7680961" y="6453337"/>
            <a:ext cx="800205" cy="461659"/>
          </a:xfrm>
          <a:prstGeom prst="rect">
            <a:avLst/>
          </a:prstGeom>
          <a:noFill/>
          <a:ln w="12700" cap="sq">
            <a:noFill/>
            <a:miter lim="800000"/>
            <a:headEnd type="none" w="sm" len="sm"/>
            <a:tailEnd type="none" w="sm" len="sm"/>
          </a:ln>
          <a:effectLst/>
        </p:spPr>
        <p:txBody>
          <a:bodyPr wrap="none" lIns="91433" tIns="45717" rIns="91433" bIns="45717">
            <a:spAutoFit/>
          </a:bodyPr>
          <a:lstStyle/>
          <a:p>
            <a:pPr defTabSz="914519"/>
            <a:r>
              <a:rPr lang="en-US" sz="2400" b="1" dirty="0">
                <a:solidFill>
                  <a:srgbClr val="0000FF"/>
                </a:solidFill>
              </a:rPr>
              <a:t>Hub</a:t>
            </a:r>
          </a:p>
        </p:txBody>
      </p:sp>
      <p:cxnSp>
        <p:nvCxnSpPr>
          <p:cNvPr id="20" name="Straight Connector 19"/>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A15C56A-8E5C-45D8-BC0F-F0BB24A7B68B}"/>
              </a:ext>
            </a:extLst>
          </p:cNvPr>
          <p:cNvGrpSpPr/>
          <p:nvPr/>
        </p:nvGrpSpPr>
        <p:grpSpPr>
          <a:xfrm>
            <a:off x="9224187" y="1915567"/>
            <a:ext cx="1311182" cy="1081323"/>
            <a:chOff x="8686800" y="3284984"/>
            <a:chExt cx="1311182" cy="1081323"/>
          </a:xfrm>
        </p:grpSpPr>
        <p:grpSp>
          <p:nvGrpSpPr>
            <p:cNvPr id="22" name="Group 21">
              <a:extLst>
                <a:ext uri="{FF2B5EF4-FFF2-40B4-BE49-F238E27FC236}">
                  <a16:creationId xmlns:a16="http://schemas.microsoft.com/office/drawing/2014/main" id="{939889A0-633F-4A81-BC2C-E8989BF71AF2}"/>
                </a:ext>
              </a:extLst>
            </p:cNvPr>
            <p:cNvGrpSpPr/>
            <p:nvPr/>
          </p:nvGrpSpPr>
          <p:grpSpPr>
            <a:xfrm>
              <a:off x="8686800" y="3647094"/>
              <a:ext cx="1311182" cy="719213"/>
              <a:chOff x="1832058" y="2996952"/>
              <a:chExt cx="1311182" cy="719213"/>
            </a:xfrm>
          </p:grpSpPr>
          <p:sp>
            <p:nvSpPr>
              <p:cNvPr id="24" name="Rectangle 23">
                <a:extLst>
                  <a:ext uri="{FF2B5EF4-FFF2-40B4-BE49-F238E27FC236}">
                    <a16:creationId xmlns:a16="http://schemas.microsoft.com/office/drawing/2014/main" id="{8ED78983-A59A-413C-A182-3B2D186EF682}"/>
                  </a:ext>
                </a:extLst>
              </p:cNvPr>
              <p:cNvSpPr/>
              <p:nvPr/>
            </p:nvSpPr>
            <p:spPr>
              <a:xfrm>
                <a:off x="1832059" y="3356125"/>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
            <p:nvSpPr>
              <p:cNvPr id="25" name="Rectangle 24">
                <a:extLst>
                  <a:ext uri="{FF2B5EF4-FFF2-40B4-BE49-F238E27FC236}">
                    <a16:creationId xmlns:a16="http://schemas.microsoft.com/office/drawing/2014/main" id="{3CC4D81A-6163-43BC-BE10-A6402C4F630D}"/>
                  </a:ext>
                </a:extLst>
              </p:cNvPr>
              <p:cNvSpPr/>
              <p:nvPr/>
            </p:nvSpPr>
            <p:spPr>
              <a:xfrm>
                <a:off x="1832058" y="299695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Bridges</a:t>
                </a:r>
              </a:p>
            </p:txBody>
          </p:sp>
        </p:grpSp>
        <p:sp>
          <p:nvSpPr>
            <p:cNvPr id="23" name="Rectangle 22">
              <a:extLst>
                <a:ext uri="{FF2B5EF4-FFF2-40B4-BE49-F238E27FC236}">
                  <a16:creationId xmlns:a16="http://schemas.microsoft.com/office/drawing/2014/main" id="{2D3493BE-AE42-424A-8327-FBE1B40A9C14}"/>
                </a:ext>
              </a:extLst>
            </p:cNvPr>
            <p:cNvSpPr/>
            <p:nvPr/>
          </p:nvSpPr>
          <p:spPr>
            <a:xfrm>
              <a:off x="8686800" y="3284984"/>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Routers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0" y="412074"/>
            <a:ext cx="9144000" cy="928694"/>
          </a:xfrm>
        </p:spPr>
        <p:txBody>
          <a:bodyPr vert="horz" lIns="91433" tIns="45717" rIns="91433" bIns="45717" rtlCol="0" anchor="t">
            <a:normAutofit/>
          </a:bodyPr>
          <a:lstStyle/>
          <a:p>
            <a:r>
              <a:rPr lang="en-US" dirty="0">
                <a:solidFill>
                  <a:srgbClr val="FF0000"/>
                </a:solidFill>
              </a:rPr>
              <a:t>The Switching Revolution</a:t>
            </a:r>
          </a:p>
        </p:txBody>
      </p:sp>
      <p:sp>
        <p:nvSpPr>
          <p:cNvPr id="35843" name="Rectangle 3"/>
          <p:cNvSpPr>
            <a:spLocks noGrp="1" noChangeArrowheads="1"/>
          </p:cNvSpPr>
          <p:nvPr>
            <p:ph idx="1"/>
          </p:nvPr>
        </p:nvSpPr>
        <p:spPr>
          <a:xfrm>
            <a:off x="2001708" y="1652170"/>
            <a:ext cx="8486780" cy="2928958"/>
          </a:xfrm>
        </p:spPr>
        <p:txBody>
          <a:bodyPr vert="horz" lIns="91433" tIns="45717" rIns="91433" bIns="45717" rtlCol="0">
            <a:normAutofit/>
          </a:bodyPr>
          <a:lstStyle/>
          <a:p>
            <a:pPr>
              <a:spcBef>
                <a:spcPct val="40000"/>
              </a:spcBef>
              <a:spcAft>
                <a:spcPts val="1200"/>
              </a:spcAft>
            </a:pPr>
            <a:r>
              <a:rPr lang="en-US" sz="3600" b="1" dirty="0">
                <a:solidFill>
                  <a:srgbClr val="C00000"/>
                </a:solidFill>
              </a:rPr>
              <a:t>Switches Push Routers to the Edge</a:t>
            </a:r>
          </a:p>
          <a:p>
            <a:pPr marL="720000" lvl="1" indent="-360000">
              <a:spcBef>
                <a:spcPts val="600"/>
              </a:spcBef>
              <a:spcAft>
                <a:spcPts val="1800"/>
              </a:spcAft>
            </a:pPr>
            <a:r>
              <a:rPr lang="en-US" sz="2400" b="1" dirty="0"/>
              <a:t>Switches replace most routers in site networks</a:t>
            </a:r>
          </a:p>
          <a:p>
            <a:pPr marL="720000" lvl="1" indent="-360000">
              <a:spcBef>
                <a:spcPts val="600"/>
              </a:spcBef>
              <a:spcAft>
                <a:spcPts val="1800"/>
              </a:spcAft>
            </a:pPr>
            <a:r>
              <a:rPr lang="en-US" sz="2400" b="1" dirty="0"/>
              <a:t>Because switches are cheaper than routers</a:t>
            </a:r>
          </a:p>
          <a:p>
            <a:pPr marL="720000" lvl="1" indent="-360000">
              <a:spcBef>
                <a:spcPts val="600"/>
              </a:spcBef>
              <a:spcAft>
                <a:spcPts val="1800"/>
              </a:spcAft>
            </a:pPr>
            <a:r>
              <a:rPr lang="en-US" sz="2400" b="1" dirty="0"/>
              <a:t>Routing’s sophistication is still needed at the edge</a:t>
            </a:r>
          </a:p>
        </p:txBody>
      </p:sp>
      <p:sp>
        <p:nvSpPr>
          <p:cNvPr id="21" name="Slide Number Placeholder 20"/>
          <p:cNvSpPr>
            <a:spLocks noGrp="1"/>
          </p:cNvSpPr>
          <p:nvPr>
            <p:ph type="sldNum" sz="quarter" idx="12"/>
          </p:nvPr>
        </p:nvSpPr>
        <p:spPr>
          <a:xfrm>
            <a:off x="8077200" y="6394869"/>
            <a:ext cx="2133600" cy="365125"/>
          </a:xfrm>
        </p:spPr>
        <p:txBody>
          <a:bodyPr/>
          <a:lstStyle/>
          <a:p>
            <a:fld id="{5AF38636-804C-414E-8ACA-D918E7046845}" type="slidenum">
              <a:rPr lang="en-GB" smtClean="0"/>
              <a:pPr/>
              <a:t>18</a:t>
            </a:fld>
            <a:endParaRPr lang="en-GB"/>
          </a:p>
        </p:txBody>
      </p:sp>
      <p:pic>
        <p:nvPicPr>
          <p:cNvPr id="35844" name="Picture 4" descr="TOKRMAUI"/>
          <p:cNvPicPr>
            <a:picLocks noChangeAspect="1" noChangeArrowheads="1"/>
          </p:cNvPicPr>
          <p:nvPr/>
        </p:nvPicPr>
        <p:blipFill>
          <a:blip r:embed="rId3" cstate="print"/>
          <a:srcRect/>
          <a:stretch>
            <a:fillRect/>
          </a:stretch>
        </p:blipFill>
        <p:spPr bwMode="auto">
          <a:xfrm>
            <a:off x="6765586" y="5851673"/>
            <a:ext cx="1295400" cy="930551"/>
          </a:xfrm>
          <a:prstGeom prst="rect">
            <a:avLst/>
          </a:prstGeom>
          <a:noFill/>
          <a:ln w="9525">
            <a:noFill/>
            <a:miter lim="800000"/>
            <a:headEnd/>
            <a:tailEnd/>
          </a:ln>
        </p:spPr>
      </p:pic>
      <p:sp>
        <p:nvSpPr>
          <p:cNvPr id="35845" name="Line 5"/>
          <p:cNvSpPr>
            <a:spLocks noChangeShapeType="1"/>
          </p:cNvSpPr>
          <p:nvPr/>
        </p:nvSpPr>
        <p:spPr bwMode="auto">
          <a:xfrm flipV="1">
            <a:off x="6841786" y="5051572"/>
            <a:ext cx="1600200" cy="924339"/>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pic>
        <p:nvPicPr>
          <p:cNvPr id="35846" name="Picture 6" descr="TOKRMAUI"/>
          <p:cNvPicPr>
            <a:picLocks noChangeAspect="1" noChangeArrowheads="1"/>
          </p:cNvPicPr>
          <p:nvPr/>
        </p:nvPicPr>
        <p:blipFill>
          <a:blip r:embed="rId3" cstate="print"/>
          <a:srcRect/>
          <a:stretch>
            <a:fillRect/>
          </a:stretch>
        </p:blipFill>
        <p:spPr bwMode="auto">
          <a:xfrm>
            <a:off x="8213386" y="4937273"/>
            <a:ext cx="1295400" cy="930551"/>
          </a:xfrm>
          <a:prstGeom prst="rect">
            <a:avLst/>
          </a:prstGeom>
          <a:noFill/>
          <a:ln w="9525">
            <a:noFill/>
            <a:miter lim="800000"/>
            <a:headEnd/>
            <a:tailEnd/>
          </a:ln>
        </p:spPr>
      </p:pic>
      <p:sp>
        <p:nvSpPr>
          <p:cNvPr id="35847" name="Line 7"/>
          <p:cNvSpPr>
            <a:spLocks noChangeShapeType="1"/>
          </p:cNvSpPr>
          <p:nvPr/>
        </p:nvSpPr>
        <p:spPr bwMode="auto">
          <a:xfrm flipH="1" flipV="1">
            <a:off x="6841786" y="5948579"/>
            <a:ext cx="228600" cy="131693"/>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48" name="Line 8"/>
          <p:cNvSpPr>
            <a:spLocks noChangeShapeType="1"/>
          </p:cNvSpPr>
          <p:nvPr/>
        </p:nvSpPr>
        <p:spPr bwMode="auto">
          <a:xfrm flipH="1" flipV="1">
            <a:off x="8441986" y="5078906"/>
            <a:ext cx="152400" cy="86967"/>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49" name="Line 9"/>
          <p:cNvSpPr>
            <a:spLocks noChangeShapeType="1"/>
          </p:cNvSpPr>
          <p:nvPr/>
        </p:nvSpPr>
        <p:spPr bwMode="auto">
          <a:xfrm>
            <a:off x="7070386" y="5471501"/>
            <a:ext cx="304800" cy="175177"/>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50" name="Line 10"/>
          <p:cNvSpPr>
            <a:spLocks noChangeShapeType="1"/>
          </p:cNvSpPr>
          <p:nvPr/>
        </p:nvSpPr>
        <p:spPr bwMode="auto">
          <a:xfrm flipV="1">
            <a:off x="4860586" y="4937272"/>
            <a:ext cx="1600200" cy="924339"/>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51" name="Line 11"/>
          <p:cNvSpPr>
            <a:spLocks noChangeShapeType="1"/>
          </p:cNvSpPr>
          <p:nvPr/>
        </p:nvSpPr>
        <p:spPr bwMode="auto">
          <a:xfrm flipH="1" flipV="1">
            <a:off x="4860586" y="5834279"/>
            <a:ext cx="228600" cy="131693"/>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52" name="Line 12"/>
          <p:cNvSpPr>
            <a:spLocks noChangeShapeType="1"/>
          </p:cNvSpPr>
          <p:nvPr/>
        </p:nvSpPr>
        <p:spPr bwMode="auto">
          <a:xfrm flipH="1" flipV="1">
            <a:off x="6460786" y="4964606"/>
            <a:ext cx="152400" cy="86967"/>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53" name="Line 13"/>
          <p:cNvSpPr>
            <a:spLocks noChangeShapeType="1"/>
          </p:cNvSpPr>
          <p:nvPr/>
        </p:nvSpPr>
        <p:spPr bwMode="auto">
          <a:xfrm>
            <a:off x="5089186" y="5357201"/>
            <a:ext cx="304800" cy="175177"/>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pic>
        <p:nvPicPr>
          <p:cNvPr id="35854" name="Picture 14" descr="ROUTERI"/>
          <p:cNvPicPr>
            <a:picLocks noChangeAspect="1" noChangeArrowheads="1"/>
          </p:cNvPicPr>
          <p:nvPr/>
        </p:nvPicPr>
        <p:blipFill>
          <a:blip r:embed="rId4" cstate="print"/>
          <a:srcRect/>
          <a:stretch>
            <a:fillRect/>
          </a:stretch>
        </p:blipFill>
        <p:spPr bwMode="auto">
          <a:xfrm>
            <a:off x="4403386" y="4781973"/>
            <a:ext cx="1066800" cy="765313"/>
          </a:xfrm>
          <a:prstGeom prst="rect">
            <a:avLst/>
          </a:prstGeom>
          <a:noFill/>
          <a:ln w="9525">
            <a:noFill/>
            <a:miter lim="800000"/>
            <a:headEnd/>
            <a:tailEnd/>
          </a:ln>
        </p:spPr>
      </p:pic>
      <p:pic>
        <p:nvPicPr>
          <p:cNvPr id="35855" name="Picture 15" descr="DSUI"/>
          <p:cNvPicPr>
            <a:picLocks noChangeAspect="1" noChangeArrowheads="1"/>
          </p:cNvPicPr>
          <p:nvPr/>
        </p:nvPicPr>
        <p:blipFill>
          <a:blip r:embed="rId5" cstate="print"/>
          <a:srcRect/>
          <a:stretch>
            <a:fillRect/>
          </a:stretch>
        </p:blipFill>
        <p:spPr bwMode="auto">
          <a:xfrm>
            <a:off x="6308386" y="4861485"/>
            <a:ext cx="985520" cy="812524"/>
          </a:xfrm>
          <a:prstGeom prst="rect">
            <a:avLst/>
          </a:prstGeom>
          <a:noFill/>
          <a:ln w="9525">
            <a:noFill/>
            <a:miter lim="800000"/>
            <a:headEnd/>
            <a:tailEnd/>
          </a:ln>
        </p:spPr>
      </p:pic>
      <p:pic>
        <p:nvPicPr>
          <p:cNvPr id="35856" name="Picture 16" descr="DSUI"/>
          <p:cNvPicPr>
            <a:picLocks noChangeAspect="1" noChangeArrowheads="1"/>
          </p:cNvPicPr>
          <p:nvPr/>
        </p:nvPicPr>
        <p:blipFill>
          <a:blip r:embed="rId5" cstate="print"/>
          <a:srcRect/>
          <a:stretch>
            <a:fillRect/>
          </a:stretch>
        </p:blipFill>
        <p:spPr bwMode="auto">
          <a:xfrm>
            <a:off x="4708186" y="5724948"/>
            <a:ext cx="985520" cy="812524"/>
          </a:xfrm>
          <a:prstGeom prst="rect">
            <a:avLst/>
          </a:prstGeom>
          <a:noFill/>
          <a:ln w="9525">
            <a:noFill/>
            <a:miter lim="800000"/>
            <a:headEnd/>
            <a:tailEnd/>
          </a:ln>
        </p:spPr>
      </p:pic>
      <p:sp>
        <p:nvSpPr>
          <p:cNvPr id="35857" name="Line 17"/>
          <p:cNvSpPr>
            <a:spLocks noChangeShapeType="1"/>
          </p:cNvSpPr>
          <p:nvPr/>
        </p:nvSpPr>
        <p:spPr bwMode="auto">
          <a:xfrm flipH="1" flipV="1">
            <a:off x="4327186" y="4760852"/>
            <a:ext cx="304800" cy="176420"/>
          </a:xfrm>
          <a:prstGeom prst="line">
            <a:avLst/>
          </a:prstGeom>
          <a:noFill/>
          <a:ln w="12700" cap="sq">
            <a:solidFill>
              <a:schemeClr val="tx1"/>
            </a:solidFill>
            <a:round/>
            <a:headEnd type="none" w="sm" len="sm"/>
            <a:tailEnd type="none" w="sm" len="sm"/>
          </a:ln>
          <a:effectLst/>
        </p:spPr>
        <p:txBody>
          <a:bodyPr lIns="72457" tIns="36229" rIns="72457" bIns="36229"/>
          <a:lstStyle/>
          <a:p>
            <a:endParaRPr lang="en-GB"/>
          </a:p>
        </p:txBody>
      </p:sp>
      <p:sp>
        <p:nvSpPr>
          <p:cNvPr id="35858" name="Text Box 18"/>
          <p:cNvSpPr txBox="1">
            <a:spLocks noChangeArrowheads="1"/>
          </p:cNvSpPr>
          <p:nvPr/>
        </p:nvSpPr>
        <p:spPr bwMode="auto">
          <a:xfrm>
            <a:off x="3024166" y="4572009"/>
            <a:ext cx="1409346" cy="461659"/>
          </a:xfrm>
          <a:prstGeom prst="rect">
            <a:avLst/>
          </a:prstGeom>
          <a:noFill/>
          <a:ln w="12700" cap="sq">
            <a:noFill/>
            <a:miter lim="800000"/>
            <a:headEnd type="none" w="sm" len="sm"/>
            <a:tailEnd type="none" w="sm" len="sm"/>
          </a:ln>
          <a:effectLst/>
        </p:spPr>
        <p:txBody>
          <a:bodyPr wrap="none" lIns="91433" tIns="45717" rIns="91433" bIns="45717">
            <a:spAutoFit/>
          </a:bodyPr>
          <a:lstStyle/>
          <a:p>
            <a:pPr defTabSz="914519"/>
            <a:r>
              <a:rPr lang="en-US" sz="2400" b="1" dirty="0">
                <a:solidFill>
                  <a:srgbClr val="0000FF"/>
                </a:solidFill>
              </a:rPr>
              <a:t>External</a:t>
            </a:r>
          </a:p>
        </p:txBody>
      </p:sp>
      <p:sp>
        <p:nvSpPr>
          <p:cNvPr id="35859" name="Text Box 19"/>
          <p:cNvSpPr txBox="1">
            <a:spLocks noChangeArrowheads="1"/>
          </p:cNvSpPr>
          <p:nvPr/>
        </p:nvSpPr>
        <p:spPr bwMode="auto">
          <a:xfrm>
            <a:off x="3549946" y="6020638"/>
            <a:ext cx="1152866" cy="461659"/>
          </a:xfrm>
          <a:prstGeom prst="rect">
            <a:avLst/>
          </a:prstGeom>
          <a:noFill/>
          <a:ln w="12700" cap="sq">
            <a:noFill/>
            <a:miter lim="800000"/>
            <a:headEnd type="none" w="sm" len="sm"/>
            <a:tailEnd type="none" w="sm" len="sm"/>
          </a:ln>
          <a:effectLst/>
        </p:spPr>
        <p:txBody>
          <a:bodyPr wrap="none" lIns="91433" tIns="45717" rIns="91433" bIns="45717">
            <a:spAutoFit/>
          </a:bodyPr>
          <a:lstStyle/>
          <a:p>
            <a:pPr defTabSz="914519"/>
            <a:r>
              <a:rPr lang="en-US" sz="2400" b="1" dirty="0">
                <a:solidFill>
                  <a:srgbClr val="0000FF"/>
                </a:solidFill>
              </a:rPr>
              <a:t>Switch</a:t>
            </a:r>
          </a:p>
        </p:txBody>
      </p:sp>
      <p:sp>
        <p:nvSpPr>
          <p:cNvPr id="35860" name="Text Box 20"/>
          <p:cNvSpPr txBox="1">
            <a:spLocks noChangeArrowheads="1"/>
          </p:cNvSpPr>
          <p:nvPr/>
        </p:nvSpPr>
        <p:spPr bwMode="auto">
          <a:xfrm>
            <a:off x="3419137" y="5260294"/>
            <a:ext cx="1188132" cy="461659"/>
          </a:xfrm>
          <a:prstGeom prst="rect">
            <a:avLst/>
          </a:prstGeom>
          <a:noFill/>
          <a:ln w="12700" cap="sq">
            <a:noFill/>
            <a:miter lim="800000"/>
            <a:headEnd type="none" w="sm" len="sm"/>
            <a:tailEnd type="none" w="sm" len="sm"/>
          </a:ln>
          <a:effectLst/>
        </p:spPr>
        <p:txBody>
          <a:bodyPr wrap="none" lIns="91433" tIns="45717" rIns="91433" bIns="45717">
            <a:spAutoFit/>
          </a:bodyPr>
          <a:lstStyle/>
          <a:p>
            <a:pPr defTabSz="914519"/>
            <a:r>
              <a:rPr lang="en-US" sz="2400" b="1" dirty="0">
                <a:solidFill>
                  <a:srgbClr val="0000FF"/>
                </a:solidFill>
              </a:rPr>
              <a:t>Router</a:t>
            </a:r>
          </a:p>
        </p:txBody>
      </p:sp>
      <p:cxnSp>
        <p:nvCxnSpPr>
          <p:cNvPr id="22" name="Straight Connector 21"/>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ChangeArrowheads="1"/>
          </p:cNvSpPr>
          <p:nvPr/>
        </p:nvSpPr>
        <p:spPr bwMode="auto">
          <a:xfrm>
            <a:off x="2279576" y="404664"/>
            <a:ext cx="2928926" cy="1714512"/>
          </a:xfrm>
          <a:prstGeom prst="rect">
            <a:avLst/>
          </a:prstGeom>
          <a:noFill/>
          <a:ln w="9525">
            <a:noFill/>
            <a:miter lim="800000"/>
            <a:headEnd/>
            <a:tailEnd/>
          </a:ln>
          <a:effectLst/>
        </p:spPr>
        <p:txBody>
          <a:bodyPr lIns="91433" tIns="45717" rIns="91433" bIns="45717"/>
          <a:lstStyle/>
          <a:p>
            <a:pPr algn="ctr"/>
            <a:r>
              <a:rPr kumimoji="1" lang="en-US" sz="4400" b="1" dirty="0">
                <a:solidFill>
                  <a:srgbClr val="FF0000"/>
                </a:solidFill>
              </a:rPr>
              <a:t>Bus Backbone</a:t>
            </a:r>
          </a:p>
        </p:txBody>
      </p:sp>
      <p:pic>
        <p:nvPicPr>
          <p:cNvPr id="36867" name="Picture 12"/>
          <p:cNvPicPr>
            <a:picLocks noChangeAspect="1" noChangeArrowheads="1"/>
          </p:cNvPicPr>
          <p:nvPr/>
        </p:nvPicPr>
        <p:blipFill>
          <a:blip r:embed="rId3" cstate="print"/>
          <a:srcRect/>
          <a:stretch>
            <a:fillRect/>
          </a:stretch>
        </p:blipFill>
        <p:spPr bwMode="auto">
          <a:xfrm>
            <a:off x="6096000" y="0"/>
            <a:ext cx="4572000" cy="246571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19</a:t>
            </a:fld>
            <a:endParaRPr lang="en-GB"/>
          </a:p>
        </p:txBody>
      </p:sp>
      <p:sp>
        <p:nvSpPr>
          <p:cNvPr id="7" name="Rectangle 6"/>
          <p:cNvSpPr/>
          <p:nvPr/>
        </p:nvSpPr>
        <p:spPr>
          <a:xfrm>
            <a:off x="8453454" y="857232"/>
            <a:ext cx="2214546" cy="923330"/>
          </a:xfrm>
          <a:prstGeom prst="rect">
            <a:avLst/>
          </a:prstGeom>
        </p:spPr>
        <p:txBody>
          <a:bodyPr wrap="square">
            <a:spAutoFit/>
          </a:bodyPr>
          <a:lstStyle/>
          <a:p>
            <a:pPr algn="ctr"/>
            <a:r>
              <a:rPr lang="en-GB" dirty="0"/>
              <a:t>A bridge-based backbone with four LANs</a:t>
            </a:r>
          </a:p>
        </p:txBody>
      </p:sp>
      <p:sp>
        <p:nvSpPr>
          <p:cNvPr id="8" name="Rectangle 7"/>
          <p:cNvSpPr/>
          <p:nvPr/>
        </p:nvSpPr>
        <p:spPr>
          <a:xfrm>
            <a:off x="906011" y="2465719"/>
            <a:ext cx="9798501" cy="4152355"/>
          </a:xfrm>
          <a:prstGeom prst="rect">
            <a:avLst/>
          </a:prstGeom>
        </p:spPr>
        <p:txBody>
          <a:bodyPr wrap="square">
            <a:spAutoFit/>
          </a:bodyPr>
          <a:lstStyle/>
          <a:p>
            <a:pPr marL="540000" indent="-360000">
              <a:lnSpc>
                <a:spcPct val="120000"/>
              </a:lnSpc>
              <a:spcAft>
                <a:spcPts val="1800"/>
              </a:spcAft>
              <a:buFont typeface="Arial" pitchFamily="34" charset="0"/>
              <a:buChar char="•"/>
            </a:pPr>
            <a:r>
              <a:rPr lang="en-GB" b="1" dirty="0"/>
              <a:t>A backbone network allows several LANs to be connected and the bus topology is used. The backbone itself can use one of the protocols that support a bus topology </a:t>
            </a:r>
          </a:p>
          <a:p>
            <a:pPr marL="540000" indent="-360000">
              <a:lnSpc>
                <a:spcPct val="120000"/>
              </a:lnSpc>
              <a:spcAft>
                <a:spcPts val="1800"/>
              </a:spcAft>
              <a:buFont typeface="Arial" pitchFamily="34" charset="0"/>
              <a:buChar char="•"/>
            </a:pPr>
            <a:r>
              <a:rPr lang="en-GB" b="1" dirty="0"/>
              <a:t>A good example of a bus backbone is one that connects single- or multiple-floor buildings on a campus. </a:t>
            </a:r>
          </a:p>
          <a:p>
            <a:pPr marL="540000" indent="-360000">
              <a:lnSpc>
                <a:spcPct val="110000"/>
              </a:lnSpc>
              <a:spcAft>
                <a:spcPts val="1800"/>
              </a:spcAft>
              <a:buFont typeface="Arial" pitchFamily="34" charset="0"/>
              <a:buChar char="•"/>
            </a:pPr>
            <a:r>
              <a:rPr lang="en-GB" b="1" dirty="0"/>
              <a:t>Multiple-floor buildings preferred to use a backbone (usually a star) that connects each LAN on a floor. </a:t>
            </a:r>
          </a:p>
          <a:p>
            <a:pPr marL="540000" indent="-360000">
              <a:lnSpc>
                <a:spcPct val="110000"/>
              </a:lnSpc>
              <a:spcAft>
                <a:spcPts val="1800"/>
              </a:spcAft>
              <a:buFont typeface="Arial" pitchFamily="34" charset="0"/>
              <a:buChar char="•"/>
            </a:pPr>
            <a:r>
              <a:rPr lang="en-GB" b="1" dirty="0"/>
              <a:t>The bridge only allows to pass the frame to another LAN through backbone and blocks the frame of similar LAN.</a:t>
            </a:r>
          </a:p>
          <a:p>
            <a:pPr marL="540000" indent="-360000">
              <a:lnSpc>
                <a:spcPct val="110000"/>
              </a:lnSpc>
              <a:spcAft>
                <a:spcPts val="1800"/>
              </a:spcAft>
              <a:buFont typeface="Arial" pitchFamily="34" charset="0"/>
              <a:buChar char="•"/>
            </a:pPr>
            <a:r>
              <a:rPr lang="en-GB" b="1" dirty="0"/>
              <a:t>Each bridge connected to the backbone has a table that shows the stations on the LAN side of the bridge.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0" y="71414"/>
            <a:ext cx="9144000" cy="1413370"/>
          </a:xfrm>
        </p:spPr>
        <p:txBody>
          <a:bodyPr>
            <a:noAutofit/>
          </a:bodyPr>
          <a:lstStyle/>
          <a:p>
            <a:r>
              <a:rPr lang="en-US" dirty="0">
                <a:solidFill>
                  <a:srgbClr val="FF0000"/>
                </a:solidFill>
              </a:rPr>
              <a:t>Introduction</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a:t>
            </a:fld>
            <a:endParaRPr lang="en-GB"/>
          </a:p>
        </p:txBody>
      </p:sp>
      <p:sp>
        <p:nvSpPr>
          <p:cNvPr id="5" name="Rectangle 4"/>
          <p:cNvSpPr/>
          <p:nvPr/>
        </p:nvSpPr>
        <p:spPr>
          <a:xfrm>
            <a:off x="931178" y="1834249"/>
            <a:ext cx="9522540" cy="4548425"/>
          </a:xfrm>
          <a:prstGeom prst="rect">
            <a:avLst/>
          </a:prstGeom>
        </p:spPr>
        <p:txBody>
          <a:bodyPr wrap="square">
            <a:spAutoFit/>
          </a:bodyPr>
          <a:lstStyle/>
          <a:p>
            <a:pPr marL="360000" indent="-360000">
              <a:lnSpc>
                <a:spcPct val="120000"/>
              </a:lnSpc>
              <a:spcAft>
                <a:spcPts val="4200"/>
              </a:spcAft>
              <a:buFont typeface="Arial" pitchFamily="34" charset="0"/>
              <a:buChar char="•"/>
            </a:pPr>
            <a:r>
              <a:rPr lang="en-GB" sz="2600" b="1" dirty="0"/>
              <a:t>LANs do not normally operate in isolation. </a:t>
            </a:r>
          </a:p>
          <a:p>
            <a:pPr marL="360000" indent="-360000">
              <a:lnSpc>
                <a:spcPct val="120000"/>
              </a:lnSpc>
              <a:spcAft>
                <a:spcPts val="4200"/>
              </a:spcAft>
              <a:buFont typeface="Arial" pitchFamily="34" charset="0"/>
              <a:buChar char="•"/>
            </a:pPr>
            <a:r>
              <a:rPr lang="en-GB" sz="2600" b="1" dirty="0"/>
              <a:t>They are connected to one another or to the Internet. </a:t>
            </a:r>
          </a:p>
          <a:p>
            <a:pPr marL="360000" indent="-360000">
              <a:lnSpc>
                <a:spcPct val="120000"/>
              </a:lnSpc>
              <a:spcAft>
                <a:spcPts val="4200"/>
              </a:spcAft>
              <a:buFont typeface="Arial" pitchFamily="34" charset="0"/>
              <a:buChar char="•"/>
            </a:pPr>
            <a:r>
              <a:rPr lang="en-GB" sz="2600" b="1" dirty="0"/>
              <a:t>To connect LANs, or segments of LANs, the connecting devices are used. </a:t>
            </a:r>
          </a:p>
          <a:p>
            <a:pPr marL="360000" indent="-360000">
              <a:lnSpc>
                <a:spcPct val="120000"/>
              </a:lnSpc>
              <a:spcAft>
                <a:spcPts val="4200"/>
              </a:spcAft>
              <a:buFont typeface="Arial" pitchFamily="34" charset="0"/>
              <a:buChar char="•"/>
            </a:pPr>
            <a:r>
              <a:rPr lang="en-GB" sz="2600" b="1" dirty="0"/>
              <a:t>Connecting devices can operate in different layers of the Internet model.</a:t>
            </a:r>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ChangeArrowheads="1"/>
          </p:cNvSpPr>
          <p:nvPr/>
        </p:nvSpPr>
        <p:spPr bwMode="auto">
          <a:xfrm>
            <a:off x="2351584" y="439797"/>
            <a:ext cx="3428992" cy="1500198"/>
          </a:xfrm>
          <a:prstGeom prst="rect">
            <a:avLst/>
          </a:prstGeom>
          <a:noFill/>
          <a:ln w="9525">
            <a:noFill/>
            <a:miter lim="800000"/>
            <a:headEnd/>
            <a:tailEnd/>
          </a:ln>
          <a:effectLst/>
        </p:spPr>
        <p:txBody>
          <a:bodyPr lIns="91433" tIns="45717" rIns="91433" bIns="45717"/>
          <a:lstStyle/>
          <a:p>
            <a:pPr algn="ctr"/>
            <a:r>
              <a:rPr kumimoji="1" lang="en-US" sz="4400" b="1" dirty="0">
                <a:solidFill>
                  <a:srgbClr val="FF0000"/>
                </a:solidFill>
              </a:rPr>
              <a:t>Star Backbone</a:t>
            </a:r>
          </a:p>
        </p:txBody>
      </p:sp>
      <p:pic>
        <p:nvPicPr>
          <p:cNvPr id="37891" name="Picture 12"/>
          <p:cNvPicPr>
            <a:picLocks noChangeAspect="1" noChangeArrowheads="1"/>
          </p:cNvPicPr>
          <p:nvPr/>
        </p:nvPicPr>
        <p:blipFill>
          <a:blip r:embed="rId3" cstate="print"/>
          <a:srcRect/>
          <a:stretch>
            <a:fillRect/>
          </a:stretch>
        </p:blipFill>
        <p:spPr bwMode="auto">
          <a:xfrm>
            <a:off x="6528048" y="44624"/>
            <a:ext cx="4139952" cy="250951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20</a:t>
            </a:fld>
            <a:endParaRPr lang="en-GB"/>
          </a:p>
        </p:txBody>
      </p:sp>
      <p:sp>
        <p:nvSpPr>
          <p:cNvPr id="6" name="Rectangle 5"/>
          <p:cNvSpPr/>
          <p:nvPr/>
        </p:nvSpPr>
        <p:spPr>
          <a:xfrm>
            <a:off x="9408368" y="116633"/>
            <a:ext cx="1259665" cy="646331"/>
          </a:xfrm>
          <a:prstGeom prst="rect">
            <a:avLst/>
          </a:prstGeom>
        </p:spPr>
        <p:txBody>
          <a:bodyPr wrap="square">
            <a:spAutoFit/>
          </a:bodyPr>
          <a:lstStyle/>
          <a:p>
            <a:pPr algn="ctr"/>
            <a:r>
              <a:rPr lang="en-GB" b="1" dirty="0">
                <a:solidFill>
                  <a:srgbClr val="0000FF"/>
                </a:solidFill>
              </a:rPr>
              <a:t>Star Backbone</a:t>
            </a:r>
          </a:p>
        </p:txBody>
      </p:sp>
      <p:sp>
        <p:nvSpPr>
          <p:cNvPr id="7" name="Rectangle 6"/>
          <p:cNvSpPr/>
          <p:nvPr/>
        </p:nvSpPr>
        <p:spPr>
          <a:xfrm>
            <a:off x="1415480" y="2492897"/>
            <a:ext cx="10014520" cy="4039183"/>
          </a:xfrm>
          <a:prstGeom prst="rect">
            <a:avLst/>
          </a:prstGeom>
        </p:spPr>
        <p:txBody>
          <a:bodyPr wrap="square">
            <a:spAutoFit/>
          </a:bodyPr>
          <a:lstStyle/>
          <a:p>
            <a:pPr marL="540000" indent="-360000">
              <a:lnSpc>
                <a:spcPct val="110000"/>
              </a:lnSpc>
              <a:spcAft>
                <a:spcPts val="1800"/>
              </a:spcAft>
              <a:buFont typeface="Arial" pitchFamily="34" charset="0"/>
              <a:buChar char="•"/>
            </a:pPr>
            <a:r>
              <a:rPr lang="en-GB" sz="2000" b="1" dirty="0"/>
              <a:t>In this configuration, the switch does the job of the backbone and at the same time connects the LANs.</a:t>
            </a:r>
          </a:p>
          <a:p>
            <a:pPr marL="540000" indent="-360000">
              <a:lnSpc>
                <a:spcPct val="110000"/>
              </a:lnSpc>
              <a:spcAft>
                <a:spcPts val="1800"/>
              </a:spcAft>
              <a:buFont typeface="Arial" pitchFamily="34" charset="0"/>
              <a:buChar char="•"/>
            </a:pPr>
            <a:r>
              <a:rPr lang="en-GB" sz="2000" b="1" dirty="0">
                <a:effectLst>
                  <a:outerShdw blurRad="38100" dist="38100" dir="2700000" algn="tl">
                    <a:srgbClr val="000000">
                      <a:alpha val="43137"/>
                    </a:srgbClr>
                  </a:outerShdw>
                </a:effectLst>
              </a:rPr>
              <a:t>Star backbones </a:t>
            </a:r>
            <a:r>
              <a:rPr lang="en-GB" sz="2000" b="1" dirty="0"/>
              <a:t>are mostly used as a distribution backbone inside a building.</a:t>
            </a:r>
          </a:p>
          <a:p>
            <a:pPr marL="540000" indent="-360000">
              <a:lnSpc>
                <a:spcPct val="110000"/>
              </a:lnSpc>
              <a:spcAft>
                <a:spcPts val="1800"/>
              </a:spcAft>
              <a:buFont typeface="Arial" pitchFamily="34" charset="0"/>
              <a:buChar char="•"/>
            </a:pPr>
            <a:r>
              <a:rPr lang="en-GB" sz="2000" b="1" dirty="0"/>
              <a:t>In a multi-floor building, we usually find one LAN that serves each particular floor. A star backbone connects these LANs.</a:t>
            </a:r>
          </a:p>
          <a:p>
            <a:pPr marL="540000" indent="-360000">
              <a:lnSpc>
                <a:spcPct val="110000"/>
              </a:lnSpc>
              <a:spcAft>
                <a:spcPts val="1800"/>
              </a:spcAft>
              <a:buFont typeface="Arial" pitchFamily="34" charset="0"/>
              <a:buChar char="•"/>
            </a:pPr>
            <a:r>
              <a:rPr lang="en-GB" sz="2000" b="1" dirty="0">
                <a:effectLst>
                  <a:outerShdw blurRad="38100" dist="38100" dir="2700000" algn="tl">
                    <a:srgbClr val="000000">
                      <a:alpha val="43137"/>
                    </a:srgbClr>
                  </a:outerShdw>
                </a:effectLst>
              </a:rPr>
              <a:t>The backbone network</a:t>
            </a:r>
            <a:r>
              <a:rPr lang="en-GB" sz="2000" b="1" dirty="0"/>
              <a:t>, which is just a switch, can be installed in the basement or the first floor, and separate cables can run from the switch to each LAN. </a:t>
            </a:r>
          </a:p>
          <a:p>
            <a:pPr marL="540000" indent="-360000">
              <a:lnSpc>
                <a:spcPct val="110000"/>
              </a:lnSpc>
              <a:spcAft>
                <a:spcPts val="1800"/>
              </a:spcAft>
              <a:buFont typeface="Arial" pitchFamily="34" charset="0"/>
              <a:buChar char="•"/>
            </a:pPr>
            <a:r>
              <a:rPr lang="en-GB" sz="2000" b="1" dirty="0"/>
              <a:t>A rack or chassis in the basement where the backbone switch and all hubs or switches are installed.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2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0" y="198330"/>
            <a:ext cx="9144000" cy="1214446"/>
          </a:xfrm>
        </p:spPr>
        <p:txBody>
          <a:bodyPr/>
          <a:lstStyle/>
          <a:p>
            <a:r>
              <a:rPr lang="en-US" dirty="0">
                <a:solidFill>
                  <a:srgbClr val="FF0000"/>
                </a:solidFill>
              </a:rPr>
              <a:t>Virtual LANs</a:t>
            </a:r>
          </a:p>
        </p:txBody>
      </p:sp>
      <p:sp>
        <p:nvSpPr>
          <p:cNvPr id="40963" name="Rectangle 3"/>
          <p:cNvSpPr>
            <a:spLocks noGrp="1" noChangeArrowheads="1"/>
          </p:cNvSpPr>
          <p:nvPr>
            <p:ph idx="1"/>
          </p:nvPr>
        </p:nvSpPr>
        <p:spPr>
          <a:xfrm>
            <a:off x="864066" y="1628800"/>
            <a:ext cx="9661090" cy="5214926"/>
          </a:xfrm>
          <a:noFill/>
        </p:spPr>
        <p:txBody>
          <a:bodyPr>
            <a:noAutofit/>
          </a:bodyPr>
          <a:lstStyle/>
          <a:p>
            <a:pPr marL="540000">
              <a:spcBef>
                <a:spcPts val="0"/>
              </a:spcBef>
              <a:spcAft>
                <a:spcPts val="3600"/>
              </a:spcAft>
            </a:pPr>
            <a:r>
              <a:rPr lang="en-US" sz="2800" b="1" dirty="0"/>
              <a:t>The whole idea of Virtual </a:t>
            </a:r>
            <a:r>
              <a:rPr lang="en-US" sz="2800" b="1" dirty="0">
                <a:solidFill>
                  <a:srgbClr val="C00000"/>
                </a:solidFill>
              </a:rPr>
              <a:t>LAN (VLAN) </a:t>
            </a:r>
            <a:r>
              <a:rPr lang="en-US" sz="2800" b="1" dirty="0"/>
              <a:t>technology is to divide a </a:t>
            </a:r>
            <a:r>
              <a:rPr lang="en-US" sz="2800" b="1" dirty="0">
                <a:solidFill>
                  <a:srgbClr val="C00000"/>
                </a:solidFill>
              </a:rPr>
              <a:t>LAN</a:t>
            </a:r>
            <a:r>
              <a:rPr lang="en-US" sz="2800" b="1" dirty="0"/>
              <a:t> into </a:t>
            </a:r>
            <a:r>
              <a:rPr lang="en-US" sz="2800" b="1" u="sng" dirty="0"/>
              <a:t>logical</a:t>
            </a:r>
            <a:r>
              <a:rPr lang="en-US" sz="2800" b="1" dirty="0"/>
              <a:t>, instead of physical segments.</a:t>
            </a:r>
          </a:p>
          <a:p>
            <a:pPr marL="540000">
              <a:spcBef>
                <a:spcPts val="0"/>
              </a:spcBef>
              <a:spcAft>
                <a:spcPts val="3600"/>
              </a:spcAft>
            </a:pPr>
            <a:r>
              <a:rPr lang="en-US" sz="2800" b="1" dirty="0"/>
              <a:t>Each </a:t>
            </a:r>
            <a:r>
              <a:rPr lang="en-US" sz="2800" b="1" dirty="0">
                <a:solidFill>
                  <a:srgbClr val="C00000"/>
                </a:solidFill>
              </a:rPr>
              <a:t>VLAN</a:t>
            </a:r>
            <a:r>
              <a:rPr lang="en-US" sz="2800" b="1" dirty="0"/>
              <a:t> is a workgroup in an organization. If a person moves workgroup there is no need to change physical connections.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22</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ChangeArrowheads="1"/>
          </p:cNvSpPr>
          <p:nvPr/>
        </p:nvSpPr>
        <p:spPr bwMode="auto">
          <a:xfrm>
            <a:off x="1524000" y="404664"/>
            <a:ext cx="9144000" cy="911594"/>
          </a:xfrm>
          <a:prstGeom prst="rect">
            <a:avLst/>
          </a:prstGeom>
          <a:noFill/>
          <a:ln w="9525">
            <a:noFill/>
            <a:miter lim="800000"/>
            <a:headEnd/>
            <a:tailEnd/>
          </a:ln>
          <a:effectLst/>
        </p:spPr>
        <p:txBody>
          <a:bodyPr lIns="91433" tIns="45717" rIns="91433" bIns="45717"/>
          <a:lstStyle/>
          <a:p>
            <a:pPr algn="ctr"/>
            <a:r>
              <a:rPr kumimoji="1" lang="en-US" sz="4400" dirty="0">
                <a:solidFill>
                  <a:srgbClr val="FF0000"/>
                </a:solidFill>
              </a:rPr>
              <a:t>A Switch Connecting 3 LANs</a:t>
            </a:r>
          </a:p>
        </p:txBody>
      </p:sp>
      <p:pic>
        <p:nvPicPr>
          <p:cNvPr id="39939" name="Picture 12"/>
          <p:cNvPicPr>
            <a:picLocks noChangeAspect="1" noChangeArrowheads="1"/>
          </p:cNvPicPr>
          <p:nvPr/>
        </p:nvPicPr>
        <p:blipFill>
          <a:blip r:embed="rId3" cstate="print"/>
          <a:srcRect/>
          <a:stretch>
            <a:fillRect/>
          </a:stretch>
        </p:blipFill>
        <p:spPr bwMode="auto">
          <a:xfrm>
            <a:off x="6410960" y="1785927"/>
            <a:ext cx="4257040" cy="449994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23</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8899" y="1590089"/>
            <a:ext cx="5471415" cy="5142498"/>
          </a:xfrm>
          <a:prstGeom prst="rect">
            <a:avLst/>
          </a:prstGeom>
        </p:spPr>
        <p:txBody>
          <a:bodyPr wrap="square">
            <a:spAutoFit/>
          </a:bodyPr>
          <a:lstStyle/>
          <a:p>
            <a:pPr marL="540000" indent="-360000">
              <a:lnSpc>
                <a:spcPct val="120000"/>
              </a:lnSpc>
              <a:spcAft>
                <a:spcPts val="2400"/>
              </a:spcAft>
              <a:buFont typeface="Arial" pitchFamily="34" charset="0"/>
              <a:buChar char="•"/>
            </a:pPr>
            <a:r>
              <a:rPr lang="en-GB" sz="2200" b="1" dirty="0"/>
              <a:t>Figure shows that 10 stations are grouped into three LANs that are connected by a switch. </a:t>
            </a:r>
          </a:p>
          <a:p>
            <a:pPr marL="540000" indent="-360000">
              <a:lnSpc>
                <a:spcPct val="120000"/>
              </a:lnSpc>
              <a:spcAft>
                <a:spcPts val="2400"/>
              </a:spcAft>
              <a:buFont typeface="Arial" pitchFamily="34" charset="0"/>
              <a:buChar char="•"/>
            </a:pPr>
            <a:r>
              <a:rPr lang="en-GB" sz="2200" b="1" dirty="0"/>
              <a:t>The first four engineers work together as the first group, the next three engineers work together as the second group, and the last three engineers work together as the third group. </a:t>
            </a:r>
          </a:p>
          <a:p>
            <a:pPr marL="540000" indent="-360000">
              <a:lnSpc>
                <a:spcPct val="120000"/>
              </a:lnSpc>
              <a:spcAft>
                <a:spcPts val="2400"/>
              </a:spcAft>
              <a:buFont typeface="Arial" pitchFamily="34" charset="0"/>
              <a:buChar char="•"/>
            </a:pPr>
            <a:r>
              <a:rPr lang="en-GB" sz="2200" b="1" dirty="0"/>
              <a:t>The LAN is configured to allow this arrangement.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ChangeArrowheads="1"/>
          </p:cNvSpPr>
          <p:nvPr/>
        </p:nvSpPr>
        <p:spPr bwMode="auto">
          <a:xfrm>
            <a:off x="1524000" y="429744"/>
            <a:ext cx="9144000" cy="911024"/>
          </a:xfrm>
          <a:prstGeom prst="rect">
            <a:avLst/>
          </a:prstGeom>
          <a:noFill/>
          <a:ln w="9525">
            <a:noFill/>
            <a:miter lim="800000"/>
            <a:headEnd/>
            <a:tailEnd/>
          </a:ln>
          <a:effectLst/>
        </p:spPr>
        <p:txBody>
          <a:bodyPr lIns="91433" tIns="45717" rIns="91433" bIns="45717"/>
          <a:lstStyle/>
          <a:p>
            <a:pPr algn="ctr"/>
            <a:r>
              <a:rPr kumimoji="1" lang="en-US" sz="4400" dirty="0">
                <a:solidFill>
                  <a:srgbClr val="FF0000"/>
                </a:solidFill>
              </a:rPr>
              <a:t>A Switch Connecting 3 LANs</a:t>
            </a:r>
          </a:p>
        </p:txBody>
      </p:sp>
      <p:pic>
        <p:nvPicPr>
          <p:cNvPr id="39939" name="Picture 12"/>
          <p:cNvPicPr>
            <a:picLocks noChangeAspect="1" noChangeArrowheads="1"/>
          </p:cNvPicPr>
          <p:nvPr/>
        </p:nvPicPr>
        <p:blipFill>
          <a:blip r:embed="rId3" cstate="print"/>
          <a:srcRect/>
          <a:stretch>
            <a:fillRect/>
          </a:stretch>
        </p:blipFill>
        <p:spPr bwMode="auto">
          <a:xfrm>
            <a:off x="6384032" y="1714489"/>
            <a:ext cx="4257040" cy="449994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24</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80844" y="1735063"/>
            <a:ext cx="5572346" cy="4739759"/>
          </a:xfrm>
          <a:prstGeom prst="rect">
            <a:avLst/>
          </a:prstGeom>
        </p:spPr>
        <p:txBody>
          <a:bodyPr wrap="square">
            <a:spAutoFit/>
          </a:bodyPr>
          <a:lstStyle/>
          <a:p>
            <a:pPr marL="540000" indent="-360000">
              <a:spcAft>
                <a:spcPts val="2400"/>
              </a:spcAft>
              <a:buFont typeface="Arial" pitchFamily="34" charset="0"/>
              <a:buChar char="•"/>
            </a:pPr>
            <a:r>
              <a:rPr lang="en-GB" sz="2200" b="1" dirty="0">
                <a:solidFill>
                  <a:srgbClr val="C00000"/>
                </a:solidFill>
              </a:rPr>
              <a:t>But what would happen if the administrators needed to move two engineers from the first group to the third group?</a:t>
            </a:r>
          </a:p>
          <a:p>
            <a:pPr marL="540000" indent="-360000">
              <a:spcAft>
                <a:spcPts val="2400"/>
              </a:spcAft>
              <a:buFont typeface="Arial" pitchFamily="34" charset="0"/>
              <a:buChar char="•"/>
            </a:pPr>
            <a:r>
              <a:rPr lang="en-GB" sz="2200" b="1" dirty="0"/>
              <a:t>The network technician must rewire.</a:t>
            </a:r>
          </a:p>
          <a:p>
            <a:pPr marL="540000" indent="-360000">
              <a:spcAft>
                <a:spcPts val="2400"/>
              </a:spcAft>
              <a:buFont typeface="Arial" pitchFamily="34" charset="0"/>
              <a:buChar char="•"/>
            </a:pPr>
            <a:r>
              <a:rPr lang="en-GB" sz="2200" b="1" dirty="0"/>
              <a:t>The problem is repeated if, in another week, the two engineers move back to their previous group. </a:t>
            </a:r>
          </a:p>
          <a:p>
            <a:pPr marL="540000" indent="-360000">
              <a:spcAft>
                <a:spcPts val="2400"/>
              </a:spcAft>
              <a:buFont typeface="Arial" pitchFamily="34" charset="0"/>
              <a:buChar char="•"/>
            </a:pPr>
            <a:r>
              <a:rPr lang="en-GB" sz="2200" b="1" dirty="0"/>
              <a:t>In a switched LAN, changes in the work group mean physical changes in the network configuration.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0" y="476672"/>
            <a:ext cx="4067944" cy="2000264"/>
          </a:xfrm>
        </p:spPr>
        <p:txBody>
          <a:bodyPr>
            <a:noAutofit/>
          </a:bodyPr>
          <a:lstStyle/>
          <a:p>
            <a:r>
              <a:rPr lang="en-US" b="1" dirty="0">
                <a:solidFill>
                  <a:srgbClr val="FF0000"/>
                </a:solidFill>
              </a:rPr>
              <a:t>Virtual LANs</a:t>
            </a:r>
          </a:p>
        </p:txBody>
      </p:sp>
      <p:pic>
        <p:nvPicPr>
          <p:cNvPr id="41988" name="Picture 7"/>
          <p:cNvPicPr>
            <a:picLocks noGrp="1" noChangeAspect="1" noChangeArrowheads="1"/>
          </p:cNvPicPr>
          <p:nvPr>
            <p:ph sz="half" idx="2"/>
          </p:nvPr>
        </p:nvPicPr>
        <p:blipFill>
          <a:blip r:embed="rId3" cstate="print"/>
          <a:srcRect/>
          <a:stretch>
            <a:fillRect/>
          </a:stretch>
        </p:blipFill>
        <p:spPr>
          <a:xfrm>
            <a:off x="5591944" y="2"/>
            <a:ext cx="5076056" cy="2833142"/>
          </a:xfrm>
          <a:noFill/>
        </p:spPr>
      </p:pic>
      <p:sp>
        <p:nvSpPr>
          <p:cNvPr id="5" name="Slide Number Placeholder 4"/>
          <p:cNvSpPr>
            <a:spLocks noGrp="1"/>
          </p:cNvSpPr>
          <p:nvPr>
            <p:ph type="sldNum" sz="quarter" idx="12"/>
          </p:nvPr>
        </p:nvSpPr>
        <p:spPr/>
        <p:txBody>
          <a:bodyPr/>
          <a:lstStyle/>
          <a:p>
            <a:pPr>
              <a:defRPr/>
            </a:pPr>
            <a:fld id="{09AD2EC6-CFD4-4F7A-B599-21A1D7CA24BF}" type="slidenum">
              <a:rPr lang="en-US" smtClean="0"/>
              <a:pPr>
                <a:defRPr/>
              </a:pPr>
              <a:t>25</a:t>
            </a:fld>
            <a:endParaRPr lang="en-US"/>
          </a:p>
        </p:txBody>
      </p:sp>
      <p:sp>
        <p:nvSpPr>
          <p:cNvPr id="7" name="Rectangle 3"/>
          <p:cNvSpPr txBox="1">
            <a:spLocks noChangeArrowheads="1"/>
          </p:cNvSpPr>
          <p:nvPr/>
        </p:nvSpPr>
        <p:spPr>
          <a:xfrm>
            <a:off x="1140903" y="2852936"/>
            <a:ext cx="9367707" cy="4005064"/>
          </a:xfrm>
          <a:prstGeom prst="rect">
            <a:avLst/>
          </a:prstGeom>
          <a:noFill/>
        </p:spPr>
        <p:txBody>
          <a:bodyPr vert="horz" lIns="91440" tIns="45720" rIns="91440" bIns="45720" rtlCol="0">
            <a:noAutofit/>
          </a:bodyPr>
          <a:lstStyle/>
          <a:p>
            <a:pPr marL="540000" indent="-342900">
              <a:spcAft>
                <a:spcPts val="1200"/>
              </a:spcAft>
              <a:buFont typeface="Arial" pitchFamily="34" charset="0"/>
              <a:buChar char="•"/>
              <a:defRPr/>
            </a:pPr>
            <a:r>
              <a:rPr lang="en-GB" sz="2000" b="1" dirty="0"/>
              <a:t>The idea of VLAN technology is to divide a LAN into logical, instead of physical segments.</a:t>
            </a:r>
          </a:p>
          <a:p>
            <a:pPr marL="540000" indent="-342900" defTabSz="914400">
              <a:spcAft>
                <a:spcPts val="1200"/>
              </a:spcAft>
              <a:buFont typeface="Arial" pitchFamily="34" charset="0"/>
              <a:buChar char="•"/>
              <a:defRPr/>
            </a:pPr>
            <a:r>
              <a:rPr lang="en-GB" sz="2000" b="1" dirty="0"/>
              <a:t>A LAN can be divided into several logical LANs called VLANs. Each VLAN is a work group in the organization. </a:t>
            </a:r>
          </a:p>
          <a:p>
            <a:pPr marL="540000" indent="-342900" defTabSz="914400">
              <a:spcAft>
                <a:spcPts val="1200"/>
              </a:spcAft>
              <a:buFont typeface="Arial" pitchFamily="34" charset="0"/>
              <a:buChar char="•"/>
              <a:defRPr/>
            </a:pPr>
            <a:r>
              <a:rPr lang="en-GB" sz="2000" b="1" dirty="0"/>
              <a:t>If a person moves from one group to another, there is no need to change the physical configuration. </a:t>
            </a:r>
          </a:p>
          <a:p>
            <a:pPr marL="540000" indent="-342900">
              <a:spcAft>
                <a:spcPts val="1200"/>
              </a:spcAft>
              <a:buFont typeface="Arial" pitchFamily="34" charset="0"/>
              <a:buChar char="•"/>
              <a:defRPr/>
            </a:pPr>
            <a:r>
              <a:rPr lang="en-GB" sz="2000" b="1" dirty="0"/>
              <a:t>The group membership in VLANs is defined by </a:t>
            </a:r>
            <a:r>
              <a:rPr lang="en-GB" sz="2000" b="1" u="sng" dirty="0"/>
              <a:t>software</a:t>
            </a:r>
            <a:r>
              <a:rPr lang="en-GB" sz="2000" b="1" dirty="0"/>
              <a:t>, not </a:t>
            </a:r>
            <a:r>
              <a:rPr lang="en-GB" sz="2000" b="1" u="sng" dirty="0"/>
              <a:t>hardware</a:t>
            </a:r>
            <a:r>
              <a:rPr lang="en-GB" sz="2000" b="1" dirty="0"/>
              <a:t>. </a:t>
            </a:r>
          </a:p>
          <a:p>
            <a:pPr marL="540000" indent="-342900">
              <a:spcAft>
                <a:spcPts val="1200"/>
              </a:spcAft>
              <a:buFont typeface="Arial" pitchFamily="34" charset="0"/>
              <a:buChar char="•"/>
              <a:defRPr/>
            </a:pPr>
            <a:r>
              <a:rPr lang="en-GB" sz="2000" b="1" dirty="0"/>
              <a:t>Any station can be logically moved to another VLAN. </a:t>
            </a:r>
          </a:p>
          <a:p>
            <a:pPr marL="540000" indent="-342900">
              <a:spcAft>
                <a:spcPts val="1200"/>
              </a:spcAft>
              <a:buFont typeface="Arial" pitchFamily="34" charset="0"/>
              <a:buChar char="•"/>
              <a:defRPr/>
            </a:pPr>
            <a:r>
              <a:rPr lang="en-GB" sz="2000" b="1" dirty="0"/>
              <a:t>All members belonging to a VLAN can receive broadcast messages sent to that particular VLAN.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0" y="-27384"/>
            <a:ext cx="5220073" cy="2000264"/>
          </a:xfrm>
        </p:spPr>
        <p:txBody>
          <a:bodyPr>
            <a:noAutofit/>
          </a:bodyPr>
          <a:lstStyle/>
          <a:p>
            <a:r>
              <a:rPr lang="en-US" b="1" dirty="0">
                <a:solidFill>
                  <a:srgbClr val="FF0000"/>
                </a:solidFill>
              </a:rPr>
              <a:t>Virtual LANs</a:t>
            </a:r>
          </a:p>
        </p:txBody>
      </p:sp>
      <p:pic>
        <p:nvPicPr>
          <p:cNvPr id="41988" name="Picture 7"/>
          <p:cNvPicPr>
            <a:picLocks noGrp="1" noChangeAspect="1" noChangeArrowheads="1"/>
          </p:cNvPicPr>
          <p:nvPr>
            <p:ph sz="half" idx="2"/>
          </p:nvPr>
        </p:nvPicPr>
        <p:blipFill>
          <a:blip r:embed="rId3" cstate="print"/>
          <a:srcRect/>
          <a:stretch>
            <a:fillRect/>
          </a:stretch>
        </p:blipFill>
        <p:spPr>
          <a:xfrm>
            <a:off x="6744072" y="2"/>
            <a:ext cx="3923928" cy="2190095"/>
          </a:xfrm>
          <a:noFill/>
        </p:spPr>
      </p:pic>
      <p:sp>
        <p:nvSpPr>
          <p:cNvPr id="5" name="Slide Number Placeholder 4"/>
          <p:cNvSpPr>
            <a:spLocks noGrp="1"/>
          </p:cNvSpPr>
          <p:nvPr>
            <p:ph type="sldNum" sz="quarter" idx="12"/>
          </p:nvPr>
        </p:nvSpPr>
        <p:spPr/>
        <p:txBody>
          <a:bodyPr/>
          <a:lstStyle/>
          <a:p>
            <a:pPr>
              <a:defRPr/>
            </a:pPr>
            <a:fld id="{09AD2EC6-CFD4-4F7A-B599-21A1D7CA24BF}" type="slidenum">
              <a:rPr lang="en-US" smtClean="0"/>
              <a:pPr>
                <a:defRPr/>
              </a:pPr>
              <a:t>26</a:t>
            </a:fld>
            <a:endParaRPr lang="en-US"/>
          </a:p>
        </p:txBody>
      </p:sp>
      <p:sp>
        <p:nvSpPr>
          <p:cNvPr id="7" name="Rectangle 3"/>
          <p:cNvSpPr txBox="1">
            <a:spLocks noChangeArrowheads="1"/>
          </p:cNvSpPr>
          <p:nvPr/>
        </p:nvSpPr>
        <p:spPr>
          <a:xfrm>
            <a:off x="1124125" y="2204865"/>
            <a:ext cx="10305875" cy="4640519"/>
          </a:xfrm>
          <a:prstGeom prst="rect">
            <a:avLst/>
          </a:prstGeom>
          <a:noFill/>
        </p:spPr>
        <p:txBody>
          <a:bodyPr vert="horz" lIns="91440" tIns="45720" rIns="91440" bIns="45720" rtlCol="0">
            <a:noAutofit/>
          </a:bodyPr>
          <a:lstStyle/>
          <a:p>
            <a:pPr marL="540000" indent="-360000">
              <a:lnSpc>
                <a:spcPct val="110000"/>
              </a:lnSpc>
              <a:spcBef>
                <a:spcPts val="396"/>
              </a:spcBef>
              <a:spcAft>
                <a:spcPts val="1800"/>
              </a:spcAft>
              <a:buFont typeface="Arial" pitchFamily="34" charset="0"/>
              <a:buChar char="•"/>
              <a:defRPr/>
            </a:pPr>
            <a:r>
              <a:rPr lang="en-GB" sz="2000" b="1" dirty="0"/>
              <a:t>VLAN technology even allows the grouping of stations connected to different switches in a VLAN.</a:t>
            </a:r>
          </a:p>
          <a:p>
            <a:pPr marL="540000" indent="-360000">
              <a:lnSpc>
                <a:spcPct val="110000"/>
              </a:lnSpc>
              <a:spcBef>
                <a:spcPts val="396"/>
              </a:spcBef>
              <a:spcAft>
                <a:spcPts val="1800"/>
              </a:spcAft>
              <a:buFont typeface="Arial" pitchFamily="34" charset="0"/>
              <a:buChar char="•"/>
              <a:defRPr/>
            </a:pPr>
            <a:r>
              <a:rPr lang="en-GB" sz="2000" b="1" dirty="0"/>
              <a:t>Figure shows a backbone local area network with two switches and three VLANs. </a:t>
            </a:r>
          </a:p>
          <a:p>
            <a:pPr marL="540000" indent="-360000">
              <a:lnSpc>
                <a:spcPct val="110000"/>
              </a:lnSpc>
              <a:spcBef>
                <a:spcPts val="396"/>
              </a:spcBef>
              <a:spcAft>
                <a:spcPts val="1800"/>
              </a:spcAft>
              <a:buFont typeface="Arial" pitchFamily="34" charset="0"/>
              <a:buChar char="•"/>
              <a:defRPr/>
            </a:pPr>
            <a:r>
              <a:rPr lang="en-GB" sz="2000" b="1" dirty="0"/>
              <a:t>Stations from switches A and B belong to each VLAN.</a:t>
            </a:r>
          </a:p>
          <a:p>
            <a:pPr marL="540000" indent="-360000">
              <a:lnSpc>
                <a:spcPct val="110000"/>
              </a:lnSpc>
              <a:spcBef>
                <a:spcPts val="396"/>
              </a:spcBef>
              <a:spcAft>
                <a:spcPts val="1800"/>
              </a:spcAft>
              <a:buFont typeface="Arial" pitchFamily="34" charset="0"/>
              <a:buChar char="•"/>
              <a:defRPr/>
            </a:pPr>
            <a:r>
              <a:rPr lang="en-GB" sz="2000" b="1" dirty="0"/>
              <a:t>This is a good configuration for a company with two separate buildings.</a:t>
            </a:r>
          </a:p>
          <a:p>
            <a:pPr marL="540000" indent="-360000">
              <a:lnSpc>
                <a:spcPct val="110000"/>
              </a:lnSpc>
              <a:spcBef>
                <a:spcPts val="396"/>
              </a:spcBef>
              <a:spcAft>
                <a:spcPts val="1800"/>
              </a:spcAft>
              <a:buFont typeface="Arial" pitchFamily="34" charset="0"/>
              <a:buChar char="•"/>
              <a:defRPr/>
            </a:pPr>
            <a:r>
              <a:rPr lang="en-GB" sz="2000" b="1" dirty="0"/>
              <a:t>Each building can have its own switched LAN connected by a backbone.</a:t>
            </a:r>
          </a:p>
          <a:p>
            <a:pPr marL="540000" indent="-360000">
              <a:lnSpc>
                <a:spcPct val="110000"/>
              </a:lnSpc>
              <a:spcBef>
                <a:spcPts val="396"/>
              </a:spcBef>
              <a:spcAft>
                <a:spcPts val="1800"/>
              </a:spcAft>
              <a:buFont typeface="Arial" pitchFamily="34" charset="0"/>
              <a:buChar char="•"/>
              <a:defRPr/>
            </a:pPr>
            <a:r>
              <a:rPr lang="en-GB" sz="2000" b="1" dirty="0"/>
              <a:t>People in the first building and people in the second building can be in the same work group even though they are connected to different physical LANs.</a:t>
            </a:r>
          </a:p>
        </p:txBody>
      </p:sp>
    </p:spTree>
    <p:extLst>
      <p:ext uri="{BB962C8B-B14F-4D97-AF65-F5344CB8AC3E}">
        <p14:creationId xmlns:p14="http://schemas.microsoft.com/office/powerpoint/2010/main" val="385387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ChangeArrowheads="1"/>
          </p:cNvSpPr>
          <p:nvPr/>
        </p:nvSpPr>
        <p:spPr bwMode="auto">
          <a:xfrm>
            <a:off x="1524000" y="400392"/>
            <a:ext cx="9144000" cy="796360"/>
          </a:xfrm>
          <a:prstGeom prst="rect">
            <a:avLst/>
          </a:prstGeom>
          <a:noFill/>
          <a:ln w="9525">
            <a:noFill/>
            <a:miter lim="800000"/>
            <a:headEnd/>
            <a:tailEnd/>
          </a:ln>
          <a:effectLst/>
        </p:spPr>
        <p:txBody>
          <a:bodyPr lIns="91433" tIns="45717" rIns="91433" bIns="45717"/>
          <a:lstStyle/>
          <a:p>
            <a:pPr algn="ctr"/>
            <a:r>
              <a:rPr kumimoji="1" lang="en-US" sz="4400" dirty="0">
                <a:solidFill>
                  <a:srgbClr val="FF0000"/>
                </a:solidFill>
              </a:rPr>
              <a:t>VLAN Membership</a:t>
            </a:r>
          </a:p>
        </p:txBody>
      </p:sp>
      <p:sp>
        <p:nvSpPr>
          <p:cNvPr id="44035" name="Rectangle 12"/>
          <p:cNvSpPr>
            <a:spLocks noChangeArrowheads="1"/>
          </p:cNvSpPr>
          <p:nvPr/>
        </p:nvSpPr>
        <p:spPr bwMode="auto">
          <a:xfrm>
            <a:off x="1451296" y="1863691"/>
            <a:ext cx="8895266" cy="4857784"/>
          </a:xfrm>
          <a:prstGeom prst="rect">
            <a:avLst/>
          </a:prstGeom>
          <a:noFill/>
          <a:ln w="9525">
            <a:noFill/>
            <a:miter lim="800000"/>
            <a:headEnd/>
            <a:tailEnd/>
          </a:ln>
          <a:effectLst/>
        </p:spPr>
        <p:txBody>
          <a:bodyPr lIns="83379" tIns="41690" rIns="83379" bIns="41690"/>
          <a:lstStyle/>
          <a:p>
            <a:pPr marL="310710" indent="-310710" defTabSz="827721">
              <a:spcBef>
                <a:spcPts val="396"/>
              </a:spcBef>
              <a:spcAft>
                <a:spcPts val="3000"/>
              </a:spcAft>
              <a:buFontTx/>
              <a:buChar char="•"/>
            </a:pPr>
            <a:r>
              <a:rPr kumimoji="1" lang="en-US" sz="2800" b="1" dirty="0">
                <a:solidFill>
                  <a:srgbClr val="C00000"/>
                </a:solidFill>
              </a:rPr>
              <a:t>What characteristics can be used to group stations in a VLAN?</a:t>
            </a:r>
          </a:p>
          <a:p>
            <a:pPr marL="310710" indent="-310710" defTabSz="827721">
              <a:lnSpc>
                <a:spcPct val="90000"/>
              </a:lnSpc>
              <a:spcBef>
                <a:spcPts val="396"/>
              </a:spcBef>
              <a:spcAft>
                <a:spcPts val="600"/>
              </a:spcAft>
              <a:buFontTx/>
              <a:buChar char="•"/>
            </a:pPr>
            <a:r>
              <a:rPr kumimoji="1" lang="en-US" sz="2800" b="1" dirty="0"/>
              <a:t>Vendors use different characteristics such as:</a:t>
            </a:r>
          </a:p>
          <a:p>
            <a:pPr marL="672996" lvl="1" indent="-259135" defTabSz="827721">
              <a:lnSpc>
                <a:spcPct val="110000"/>
              </a:lnSpc>
              <a:spcBef>
                <a:spcPts val="396"/>
              </a:spcBef>
              <a:spcAft>
                <a:spcPts val="600"/>
              </a:spcAft>
              <a:buFontTx/>
              <a:buChar char="–"/>
            </a:pPr>
            <a:r>
              <a:rPr kumimoji="1" lang="en-US" sz="2800" b="1" dirty="0"/>
              <a:t>Switch port numbers</a:t>
            </a:r>
          </a:p>
          <a:p>
            <a:pPr marL="672996" lvl="1" indent="-259135" defTabSz="827721">
              <a:lnSpc>
                <a:spcPct val="110000"/>
              </a:lnSpc>
              <a:spcBef>
                <a:spcPts val="396"/>
              </a:spcBef>
              <a:spcAft>
                <a:spcPts val="600"/>
              </a:spcAft>
              <a:buFontTx/>
              <a:buChar char="–"/>
            </a:pPr>
            <a:r>
              <a:rPr kumimoji="1" lang="en-US" sz="2800" b="1" dirty="0"/>
              <a:t>MAC addresses</a:t>
            </a:r>
          </a:p>
          <a:p>
            <a:pPr marL="672996" lvl="1" indent="-259135" defTabSz="827721">
              <a:lnSpc>
                <a:spcPct val="110000"/>
              </a:lnSpc>
              <a:spcBef>
                <a:spcPts val="396"/>
              </a:spcBef>
              <a:spcAft>
                <a:spcPts val="600"/>
              </a:spcAft>
              <a:buFontTx/>
              <a:buChar char="–"/>
            </a:pPr>
            <a:r>
              <a:rPr kumimoji="1" lang="en-US" sz="2800" b="1" dirty="0"/>
              <a:t>IP addresses</a:t>
            </a:r>
          </a:p>
          <a:p>
            <a:pPr marL="672996" lvl="1" indent="-259135" defTabSz="827721">
              <a:lnSpc>
                <a:spcPct val="110000"/>
              </a:lnSpc>
              <a:spcBef>
                <a:spcPts val="396"/>
              </a:spcBef>
              <a:spcAft>
                <a:spcPts val="600"/>
              </a:spcAft>
              <a:buFontTx/>
              <a:buChar char="–"/>
            </a:pPr>
            <a:r>
              <a:rPr kumimoji="1" lang="en-US" sz="2800" b="1" dirty="0"/>
              <a:t>IP multicast addresses</a:t>
            </a:r>
          </a:p>
          <a:p>
            <a:pPr marL="672996" lvl="1" indent="-259135" defTabSz="827721">
              <a:lnSpc>
                <a:spcPct val="110000"/>
              </a:lnSpc>
              <a:spcBef>
                <a:spcPts val="396"/>
              </a:spcBef>
              <a:spcAft>
                <a:spcPts val="600"/>
              </a:spcAft>
              <a:buFontTx/>
              <a:buChar char="–"/>
            </a:pPr>
            <a:r>
              <a:rPr kumimoji="1" lang="en-US" sz="2800" b="1" dirty="0"/>
              <a:t>Or a combination of two or more of the above</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27</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0" y="71414"/>
            <a:ext cx="9144000" cy="1413370"/>
          </a:xfrm>
        </p:spPr>
        <p:txBody>
          <a:bodyPr/>
          <a:lstStyle/>
          <a:p>
            <a:r>
              <a:rPr lang="en-US" dirty="0">
                <a:solidFill>
                  <a:srgbClr val="FF0000"/>
                </a:solidFill>
              </a:rPr>
              <a:t>Connecting Devices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3</a:t>
            </a:fld>
            <a:endParaRPr lang="en-GB"/>
          </a:p>
        </p:txBody>
      </p:sp>
      <p:pic>
        <p:nvPicPr>
          <p:cNvPr id="6147" name="Picture 3"/>
          <p:cNvPicPr>
            <a:picLocks noChangeArrowheads="1"/>
          </p:cNvPicPr>
          <p:nvPr/>
        </p:nvPicPr>
        <p:blipFill>
          <a:blip r:embed="rId3" cstate="print"/>
          <a:srcRect/>
          <a:stretch>
            <a:fillRect/>
          </a:stretch>
        </p:blipFill>
        <p:spPr bwMode="auto">
          <a:xfrm>
            <a:off x="2738414" y="1714488"/>
            <a:ext cx="6786610" cy="3571900"/>
          </a:xfrm>
          <a:prstGeom prst="rect">
            <a:avLst/>
          </a:prstGeom>
          <a:noFill/>
          <a:ln w="12700">
            <a:noFill/>
            <a:miter lim="800000"/>
            <a:headEnd/>
            <a:tailEnd/>
          </a:ln>
          <a:effectLst/>
        </p:spPr>
      </p:pic>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60028" y="5607229"/>
            <a:ext cx="9543381" cy="941348"/>
          </a:xfrm>
          <a:prstGeom prst="rect">
            <a:avLst/>
          </a:prstGeom>
        </p:spPr>
        <p:txBody>
          <a:bodyPr wrap="square">
            <a:spAutoFit/>
          </a:bodyPr>
          <a:lstStyle/>
          <a:p>
            <a:pPr>
              <a:lnSpc>
                <a:spcPct val="120000"/>
              </a:lnSpc>
            </a:pPr>
            <a:r>
              <a:rPr lang="en-GB" sz="2400" b="1" dirty="0"/>
              <a:t>Connecting devices are distributed into five different categories based on the layer in which they operate in a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0" y="0"/>
            <a:ext cx="9144000" cy="1556792"/>
          </a:xfrm>
        </p:spPr>
        <p:txBody>
          <a:bodyPr>
            <a:noAutofit/>
          </a:bodyPr>
          <a:lstStyle/>
          <a:p>
            <a:r>
              <a:rPr lang="en-US" sz="3600" b="1" dirty="0">
                <a:solidFill>
                  <a:srgbClr val="FF0000"/>
                </a:solidFill>
              </a:rPr>
              <a:t>Connecting Devices and the </a:t>
            </a:r>
            <a:br>
              <a:rPr lang="en-US" sz="3600" b="1" dirty="0">
                <a:solidFill>
                  <a:srgbClr val="FF0000"/>
                </a:solidFill>
              </a:rPr>
            </a:br>
            <a:r>
              <a:rPr lang="en-US" sz="3600" b="1" dirty="0">
                <a:solidFill>
                  <a:srgbClr val="FF0000"/>
                </a:solidFill>
              </a:rPr>
              <a:t>5-layer TCP/IP Internet Model</a:t>
            </a:r>
          </a:p>
        </p:txBody>
      </p:sp>
      <p:sp>
        <p:nvSpPr>
          <p:cNvPr id="4" name="Slide Number Placeholder 3"/>
          <p:cNvSpPr>
            <a:spLocks noGrp="1"/>
          </p:cNvSpPr>
          <p:nvPr>
            <p:ph type="sldNum" sz="quarter" idx="12"/>
          </p:nvPr>
        </p:nvSpPr>
        <p:spPr/>
        <p:txBody>
          <a:bodyPr/>
          <a:lstStyle/>
          <a:p>
            <a:fld id="{5AF38636-804C-414E-8ACA-D918E7046845}" type="slidenum">
              <a:rPr lang="en-GB" smtClean="0"/>
              <a:pPr/>
              <a:t>4</a:t>
            </a:fld>
            <a:endParaRPr lang="en-GB"/>
          </a:p>
        </p:txBody>
      </p:sp>
      <p:pic>
        <p:nvPicPr>
          <p:cNvPr id="5123" name="Picture 7"/>
          <p:cNvPicPr>
            <a:picLocks noChangeAspect="1" noChangeArrowheads="1"/>
          </p:cNvPicPr>
          <p:nvPr/>
        </p:nvPicPr>
        <p:blipFill>
          <a:blip r:embed="rId3" cstate="print"/>
          <a:srcRect/>
          <a:stretch>
            <a:fillRect/>
          </a:stretch>
        </p:blipFill>
        <p:spPr bwMode="auto">
          <a:xfrm>
            <a:off x="3086894" y="1714488"/>
            <a:ext cx="6021681" cy="1928826"/>
          </a:xfrm>
          <a:prstGeom prst="rect">
            <a:avLst/>
          </a:prstGeom>
          <a:noFill/>
          <a:ln w="9525">
            <a:noFill/>
            <a:miter lim="800000"/>
            <a:headEnd/>
            <a:tailEnd/>
          </a:ln>
          <a:effectLst/>
        </p:spPr>
      </p:pic>
      <p:sp>
        <p:nvSpPr>
          <p:cNvPr id="6" name="Rectangle 5"/>
          <p:cNvSpPr/>
          <p:nvPr/>
        </p:nvSpPr>
        <p:spPr>
          <a:xfrm>
            <a:off x="931178" y="3717033"/>
            <a:ext cx="10637240" cy="3170099"/>
          </a:xfrm>
          <a:prstGeom prst="rect">
            <a:avLst/>
          </a:prstGeom>
        </p:spPr>
        <p:txBody>
          <a:bodyPr wrap="square">
            <a:spAutoFit/>
          </a:bodyPr>
          <a:lstStyle/>
          <a:p>
            <a:pPr marL="540000" indent="-360000">
              <a:spcAft>
                <a:spcPts val="1800"/>
              </a:spcAft>
              <a:buFont typeface="+mj-lt"/>
              <a:buAutoNum type="arabicPeriod"/>
            </a:pPr>
            <a:r>
              <a:rPr lang="en-GB" sz="2000" b="1" dirty="0"/>
              <a:t>Those which operate below the physical layer, such as a </a:t>
            </a:r>
            <a:r>
              <a:rPr lang="en-GB" sz="2000" b="1" dirty="0">
                <a:solidFill>
                  <a:srgbClr val="C00000"/>
                </a:solidFill>
                <a:effectLst>
                  <a:outerShdw blurRad="38100" dist="38100" dir="2700000" algn="tl">
                    <a:srgbClr val="000000">
                      <a:alpha val="43137"/>
                    </a:srgbClr>
                  </a:outerShdw>
                </a:effectLst>
              </a:rPr>
              <a:t>passive hub</a:t>
            </a:r>
            <a:r>
              <a:rPr lang="en-GB" sz="2000" b="1" dirty="0"/>
              <a:t>.</a:t>
            </a:r>
          </a:p>
          <a:p>
            <a:pPr marL="540000" indent="-360000">
              <a:spcAft>
                <a:spcPts val="1800"/>
              </a:spcAft>
              <a:buFont typeface="+mj-lt"/>
              <a:buAutoNum type="arabicPeriod"/>
            </a:pPr>
            <a:r>
              <a:rPr lang="en-GB" sz="2000" b="1" dirty="0"/>
              <a:t>Those which operate at the physical layer (</a:t>
            </a:r>
            <a:r>
              <a:rPr lang="en-GB" sz="2000" b="1" dirty="0">
                <a:solidFill>
                  <a:srgbClr val="C00000"/>
                </a:solidFill>
                <a:effectLst>
                  <a:outerShdw blurRad="38100" dist="38100" dir="2700000" algn="tl">
                    <a:srgbClr val="000000">
                      <a:alpha val="43137"/>
                    </a:srgbClr>
                  </a:outerShdw>
                </a:effectLst>
              </a:rPr>
              <a:t>a repeater or an active hub</a:t>
            </a:r>
            <a:r>
              <a:rPr lang="en-GB" sz="2000" b="1" dirty="0"/>
              <a:t>).</a:t>
            </a:r>
          </a:p>
          <a:p>
            <a:pPr marL="540000" indent="-360000">
              <a:spcAft>
                <a:spcPts val="1800"/>
              </a:spcAft>
              <a:buFont typeface="+mj-lt"/>
              <a:buAutoNum type="arabicPeriod"/>
            </a:pPr>
            <a:r>
              <a:rPr lang="en-GB" sz="2000" b="1" dirty="0"/>
              <a:t>Those which operate at the physical and data link layers (</a:t>
            </a:r>
            <a:r>
              <a:rPr lang="en-GB" sz="2000" b="1" dirty="0">
                <a:solidFill>
                  <a:srgbClr val="C00000"/>
                </a:solidFill>
                <a:effectLst>
                  <a:outerShdw blurRad="38100" dist="38100" dir="2700000" algn="tl">
                    <a:srgbClr val="000000">
                      <a:alpha val="43137"/>
                    </a:srgbClr>
                  </a:outerShdw>
                </a:effectLst>
              </a:rPr>
              <a:t>a bridge or a two-layer switch</a:t>
            </a:r>
            <a:r>
              <a:rPr lang="en-GB" sz="2000" b="1" dirty="0"/>
              <a:t>).</a:t>
            </a:r>
          </a:p>
          <a:p>
            <a:pPr marL="540000" indent="-360000">
              <a:spcAft>
                <a:spcPts val="1800"/>
              </a:spcAft>
              <a:buFont typeface="+mj-lt"/>
              <a:buAutoNum type="arabicPeriod"/>
            </a:pPr>
            <a:r>
              <a:rPr lang="en-GB" sz="2000" b="1" dirty="0"/>
              <a:t>Those which operate at the physical, data link, and network layers (</a:t>
            </a:r>
            <a:r>
              <a:rPr lang="en-GB" sz="2000" b="1" dirty="0">
                <a:solidFill>
                  <a:srgbClr val="C00000"/>
                </a:solidFill>
                <a:effectLst>
                  <a:outerShdw blurRad="38100" dist="38100" dir="2700000" algn="tl">
                    <a:srgbClr val="000000">
                      <a:alpha val="43137"/>
                    </a:srgbClr>
                  </a:outerShdw>
                </a:effectLst>
              </a:rPr>
              <a:t>a router or a three-layer switch</a:t>
            </a:r>
            <a:r>
              <a:rPr lang="en-GB" sz="2000" b="1" dirty="0"/>
              <a:t>).</a:t>
            </a:r>
          </a:p>
          <a:p>
            <a:pPr marL="540000" indent="-360000">
              <a:spcAft>
                <a:spcPts val="1800"/>
              </a:spcAft>
              <a:buFont typeface="+mj-lt"/>
              <a:buAutoNum type="arabicPeriod"/>
            </a:pPr>
            <a:r>
              <a:rPr lang="en-GB" sz="2000" b="1" dirty="0"/>
              <a:t>Those which can operate at all five layers (</a:t>
            </a:r>
            <a:r>
              <a:rPr lang="en-GB" sz="2000" b="1" dirty="0">
                <a:solidFill>
                  <a:srgbClr val="C00000"/>
                </a:solidFill>
                <a:effectLst>
                  <a:outerShdw blurRad="38100" dist="38100" dir="2700000" algn="tl">
                    <a:srgbClr val="000000">
                      <a:alpha val="43137"/>
                    </a:srgbClr>
                  </a:outerShdw>
                </a:effectLst>
              </a:rPr>
              <a:t>a gateway</a:t>
            </a:r>
            <a:r>
              <a:rPr lang="en-GB" sz="2000" b="1" dirty="0"/>
              <a:t>).</a:t>
            </a:r>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0" y="0"/>
            <a:ext cx="9144000" cy="1484784"/>
          </a:xfrm>
        </p:spPr>
        <p:txBody>
          <a:bodyPr/>
          <a:lstStyle/>
          <a:p>
            <a:pPr>
              <a:lnSpc>
                <a:spcPct val="120000"/>
              </a:lnSpc>
              <a:spcBef>
                <a:spcPts val="396"/>
              </a:spcBef>
              <a:spcAft>
                <a:spcPts val="600"/>
              </a:spcAft>
            </a:pPr>
            <a:r>
              <a:rPr lang="en-GB" dirty="0">
                <a:solidFill>
                  <a:srgbClr val="FF0000"/>
                </a:solidFill>
              </a:rPr>
              <a:t>Passive Hubs</a:t>
            </a:r>
          </a:p>
        </p:txBody>
      </p:sp>
      <p:sp>
        <p:nvSpPr>
          <p:cNvPr id="7171" name="Rectangle 3"/>
          <p:cNvSpPr>
            <a:spLocks noGrp="1" noChangeArrowheads="1"/>
          </p:cNvSpPr>
          <p:nvPr>
            <p:ph idx="1"/>
          </p:nvPr>
        </p:nvSpPr>
        <p:spPr>
          <a:xfrm>
            <a:off x="1524000" y="3714752"/>
            <a:ext cx="9144000" cy="3143248"/>
          </a:xfrm>
        </p:spPr>
        <p:txBody>
          <a:bodyPr>
            <a:normAutofit fontScale="92500" lnSpcReduction="20000"/>
          </a:bodyPr>
          <a:lstStyle/>
          <a:p>
            <a:pPr marL="457200">
              <a:lnSpc>
                <a:spcPct val="120000"/>
              </a:lnSpc>
              <a:spcBef>
                <a:spcPts val="0"/>
              </a:spcBef>
              <a:spcAft>
                <a:spcPts val="2400"/>
              </a:spcAft>
              <a:buClr>
                <a:srgbClr val="C00000"/>
              </a:buClr>
              <a:buFont typeface="Times New Roman" pitchFamily="18" charset="0"/>
              <a:buChar char="●"/>
            </a:pPr>
            <a:r>
              <a:rPr lang="en-GB" sz="2400" b="1" dirty="0"/>
              <a:t>A passive hub is just a connector. It connects the wires coming from different branches.</a:t>
            </a:r>
          </a:p>
          <a:p>
            <a:pPr marL="457200">
              <a:lnSpc>
                <a:spcPct val="120000"/>
              </a:lnSpc>
              <a:spcBef>
                <a:spcPts val="0"/>
              </a:spcBef>
              <a:spcAft>
                <a:spcPts val="2400"/>
              </a:spcAft>
              <a:buClr>
                <a:srgbClr val="C00000"/>
              </a:buClr>
              <a:buFont typeface="Times New Roman" pitchFamily="18" charset="0"/>
              <a:buChar char="●"/>
            </a:pPr>
            <a:r>
              <a:rPr lang="en-GB" sz="2400" b="1" dirty="0"/>
              <a:t>In a star-topology Ethernet LAN, a passive hub is just a point where the signals coming from different stations collide.</a:t>
            </a:r>
          </a:p>
          <a:p>
            <a:pPr marL="457200">
              <a:lnSpc>
                <a:spcPct val="120000"/>
              </a:lnSpc>
              <a:spcBef>
                <a:spcPts val="0"/>
              </a:spcBef>
              <a:spcAft>
                <a:spcPts val="2400"/>
              </a:spcAft>
              <a:buClr>
                <a:srgbClr val="C00000"/>
              </a:buClr>
              <a:buFont typeface="Times New Roman" pitchFamily="18" charset="0"/>
              <a:buChar char="●"/>
            </a:pPr>
            <a:r>
              <a:rPr lang="en-GB" sz="2400" b="1" dirty="0"/>
              <a:t>The hub is the </a:t>
            </a:r>
            <a:r>
              <a:rPr lang="en-GB" sz="2400" b="1" i="1" dirty="0">
                <a:solidFill>
                  <a:srgbClr val="C00000"/>
                </a:solidFill>
                <a:effectLst>
                  <a:outerShdw blurRad="38100" dist="38100" dir="2700000" algn="tl">
                    <a:srgbClr val="000000">
                      <a:alpha val="43137"/>
                    </a:srgbClr>
                  </a:outerShdw>
                </a:effectLst>
              </a:rPr>
              <a:t>collision point</a:t>
            </a:r>
            <a:r>
              <a:rPr lang="en-GB" sz="2400" b="1" dirty="0"/>
              <a:t>. This type of a hub is part of the media; its location in the Internet model is below the physical layer.</a:t>
            </a:r>
            <a:endParaRPr lang="en-US" sz="2400" b="1" dirty="0"/>
          </a:p>
        </p:txBody>
      </p:sp>
      <p:sp>
        <p:nvSpPr>
          <p:cNvPr id="4" name="Slide Number Placeholder 3"/>
          <p:cNvSpPr>
            <a:spLocks noGrp="1"/>
          </p:cNvSpPr>
          <p:nvPr>
            <p:ph type="sldNum" sz="quarter" idx="12"/>
          </p:nvPr>
        </p:nvSpPr>
        <p:spPr/>
        <p:txBody>
          <a:bodyPr/>
          <a:lstStyle/>
          <a:p>
            <a:fld id="{5AF38636-804C-414E-8ACA-D918E7046845}" type="slidenum">
              <a:rPr lang="en-GB" smtClean="0"/>
              <a:pPr/>
              <a:t>5</a:t>
            </a:fld>
            <a:endParaRPr lang="en-GB"/>
          </a:p>
        </p:txBody>
      </p:sp>
      <p:cxnSp>
        <p:nvCxnSpPr>
          <p:cNvPr id="5" name="Straight Connector 4"/>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7"/>
          <p:cNvPicPr>
            <a:picLocks noChangeAspect="1" noChangeArrowheads="1"/>
          </p:cNvPicPr>
          <p:nvPr/>
        </p:nvPicPr>
        <p:blipFill>
          <a:blip r:embed="rId3" cstate="print"/>
          <a:srcRect/>
          <a:stretch>
            <a:fillRect/>
          </a:stretch>
        </p:blipFill>
        <p:spPr bwMode="auto">
          <a:xfrm>
            <a:off x="3085161" y="1716198"/>
            <a:ext cx="6021679" cy="192882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0" y="0"/>
            <a:ext cx="4857752" cy="1484784"/>
          </a:xfrm>
        </p:spPr>
        <p:txBody>
          <a:bodyPr/>
          <a:lstStyle/>
          <a:p>
            <a:r>
              <a:rPr lang="en-US" dirty="0">
                <a:solidFill>
                  <a:srgbClr val="FF0000"/>
                </a:solidFill>
              </a:rPr>
              <a:t>Repeaters</a:t>
            </a:r>
          </a:p>
        </p:txBody>
      </p:sp>
      <p:sp>
        <p:nvSpPr>
          <p:cNvPr id="7171" name="Rectangle 3"/>
          <p:cNvSpPr>
            <a:spLocks noGrp="1" noChangeArrowheads="1"/>
          </p:cNvSpPr>
          <p:nvPr>
            <p:ph idx="1"/>
          </p:nvPr>
        </p:nvSpPr>
        <p:spPr>
          <a:xfrm>
            <a:off x="1524000" y="3500438"/>
            <a:ext cx="9144000" cy="3357562"/>
          </a:xfrm>
        </p:spPr>
        <p:txBody>
          <a:bodyPr>
            <a:normAutofit/>
          </a:bodyPr>
          <a:lstStyle/>
          <a:p>
            <a:pPr>
              <a:spcBef>
                <a:spcPts val="0"/>
              </a:spcBef>
              <a:spcAft>
                <a:spcPts val="1800"/>
              </a:spcAft>
              <a:buClr>
                <a:srgbClr val="C00000"/>
              </a:buClr>
              <a:buFont typeface="Times New Roman" pitchFamily="18" charset="0"/>
              <a:buChar char="●"/>
            </a:pPr>
            <a:r>
              <a:rPr lang="en-US" sz="2400" b="1" dirty="0">
                <a:solidFill>
                  <a:schemeClr val="bg2">
                    <a:lumMod val="25000"/>
                  </a:schemeClr>
                </a:solidFill>
              </a:rPr>
              <a:t>Repeaters are used in the transmission systems to amplify analog signals and regenerate digital signals distorted by transmission loss.</a:t>
            </a:r>
          </a:p>
          <a:p>
            <a:pPr>
              <a:spcBef>
                <a:spcPts val="0"/>
              </a:spcBef>
              <a:spcAft>
                <a:spcPts val="1800"/>
              </a:spcAft>
              <a:buClr>
                <a:srgbClr val="C00000"/>
              </a:buClr>
              <a:buFont typeface="Times New Roman" pitchFamily="18" charset="0"/>
              <a:buChar char="●"/>
            </a:pPr>
            <a:r>
              <a:rPr lang="en-US" sz="2400" b="1" dirty="0">
                <a:solidFill>
                  <a:srgbClr val="0000FF"/>
                </a:solidFill>
              </a:rPr>
              <a:t>Analog repeaters can only amplify the signal while digital repeaters can reconstruct a signal to near its original quality. </a:t>
            </a:r>
          </a:p>
          <a:p>
            <a:pPr>
              <a:spcBef>
                <a:spcPts val="0"/>
              </a:spcBef>
              <a:spcAft>
                <a:spcPts val="1800"/>
              </a:spcAft>
              <a:buClr>
                <a:srgbClr val="C00000"/>
              </a:buClr>
              <a:buFont typeface="Times New Roman" pitchFamily="18" charset="0"/>
              <a:buChar char="●"/>
            </a:pPr>
            <a:r>
              <a:rPr lang="en-US" sz="2400" b="1" dirty="0">
                <a:solidFill>
                  <a:schemeClr val="bg2">
                    <a:lumMod val="25000"/>
                  </a:schemeClr>
                </a:solidFill>
              </a:rPr>
              <a:t>In a data network, a repeater can relay messages between networks that use different protocols or cable types.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6</a:t>
            </a:fld>
            <a:endParaRPr lang="en-GB"/>
          </a:p>
        </p:txBody>
      </p:sp>
      <p:cxnSp>
        <p:nvCxnSpPr>
          <p:cNvPr id="5" name="Straight Connector 4"/>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6441004" y="497786"/>
            <a:ext cx="4226997" cy="2643183"/>
          </a:xfrm>
          <a:prstGeom prst="rect">
            <a:avLst/>
          </a:prstGeom>
          <a:noFill/>
          <a:ln w="9525">
            <a:noFill/>
            <a:miter lim="800000"/>
            <a:headEnd/>
            <a:tailEnd/>
          </a:ln>
          <a:effectLst/>
        </p:spPr>
      </p:pic>
      <p:sp>
        <p:nvSpPr>
          <p:cNvPr id="7" name="Rectangle 3"/>
          <p:cNvSpPr txBox="1">
            <a:spLocks noChangeArrowheads="1"/>
          </p:cNvSpPr>
          <p:nvPr/>
        </p:nvSpPr>
        <p:spPr>
          <a:xfrm>
            <a:off x="1524000" y="1556792"/>
            <a:ext cx="5076056" cy="2232248"/>
          </a:xfrm>
          <a:prstGeom prst="rect">
            <a:avLst/>
          </a:prstGeom>
        </p:spPr>
        <p:txBody>
          <a:bodyPr vert="horz" lIns="91440" tIns="45720" rIns="91440" bIns="45720" rtlCol="0">
            <a:normAutofit lnSpcReduction="10000"/>
          </a:bodyPr>
          <a:lstStyle/>
          <a:p>
            <a:pPr marL="342900" indent="-342900" defTabSz="914400">
              <a:lnSpc>
                <a:spcPct val="120000"/>
              </a:lnSpc>
              <a:spcBef>
                <a:spcPts val="396"/>
              </a:spcBef>
              <a:spcAft>
                <a:spcPts val="1800"/>
              </a:spcAft>
              <a:buClr>
                <a:srgbClr val="C00000"/>
              </a:buClr>
              <a:buFont typeface="Times New Roman" pitchFamily="18" charset="0"/>
              <a:buChar char="●"/>
              <a:defRPr/>
            </a:pPr>
            <a:r>
              <a:rPr lang="en-US" sz="2400" b="1" dirty="0">
                <a:solidFill>
                  <a:srgbClr val="C00000"/>
                </a:solidFill>
              </a:rPr>
              <a:t>Repeater</a:t>
            </a:r>
            <a:r>
              <a:rPr lang="en-US" sz="2400" b="1" dirty="0"/>
              <a:t> is a network device used to regenerate or replicate a signal. It operates at TCP/IP Layer 1 called as the Physical Layer.</a:t>
            </a:r>
          </a:p>
        </p:txBody>
      </p:sp>
      <p:sp>
        <p:nvSpPr>
          <p:cNvPr id="2" name="Rectangle 1">
            <a:extLst>
              <a:ext uri="{FF2B5EF4-FFF2-40B4-BE49-F238E27FC236}">
                <a16:creationId xmlns:a16="http://schemas.microsoft.com/office/drawing/2014/main" id="{FDD76A3A-C69C-427A-B474-385C999BFA47}"/>
              </a:ext>
            </a:extLst>
          </p:cNvPr>
          <p:cNvSpPr/>
          <p:nvPr/>
        </p:nvSpPr>
        <p:spPr>
          <a:xfrm>
            <a:off x="6441004" y="2780928"/>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7"/>
          <p:cNvPicPr>
            <a:picLocks noChangeAspect="1" noChangeArrowheads="1"/>
          </p:cNvPicPr>
          <p:nvPr/>
        </p:nvPicPr>
        <p:blipFill>
          <a:blip r:embed="rId3" cstate="print"/>
          <a:srcRect/>
          <a:stretch>
            <a:fillRect/>
          </a:stretch>
        </p:blipFill>
        <p:spPr bwMode="auto">
          <a:xfrm>
            <a:off x="2041578" y="253150"/>
            <a:ext cx="8187459" cy="332857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7</a:t>
            </a:fld>
            <a:endParaRPr lang="en-GB"/>
          </a:p>
        </p:txBody>
      </p:sp>
      <p:sp>
        <p:nvSpPr>
          <p:cNvPr id="6" name="Rectangle 5"/>
          <p:cNvSpPr/>
          <p:nvPr/>
        </p:nvSpPr>
        <p:spPr>
          <a:xfrm>
            <a:off x="1542522" y="4109878"/>
            <a:ext cx="9144000" cy="2631490"/>
          </a:xfrm>
          <a:prstGeom prst="rect">
            <a:avLst/>
          </a:prstGeom>
        </p:spPr>
        <p:txBody>
          <a:bodyPr wrap="square">
            <a:spAutoFit/>
          </a:bodyPr>
          <a:lstStyle/>
          <a:p>
            <a:pPr marL="457200" indent="-360000">
              <a:spcAft>
                <a:spcPts val="1800"/>
              </a:spcAft>
              <a:buFont typeface="Arial" pitchFamily="34" charset="0"/>
              <a:buChar char="•"/>
            </a:pPr>
            <a:r>
              <a:rPr lang="en-GB" sz="2400" b="1" dirty="0"/>
              <a:t> A repeater does not actually connect two LANs.</a:t>
            </a:r>
          </a:p>
          <a:p>
            <a:pPr marL="457200" indent="-360000">
              <a:spcAft>
                <a:spcPts val="1800"/>
              </a:spcAft>
              <a:buFont typeface="Arial" pitchFamily="34" charset="0"/>
              <a:buChar char="•"/>
            </a:pPr>
            <a:r>
              <a:rPr lang="en-GB" sz="2400" b="1" dirty="0"/>
              <a:t> </a:t>
            </a:r>
            <a:r>
              <a:rPr lang="en-GB" sz="2400" b="1" dirty="0">
                <a:solidFill>
                  <a:schemeClr val="bg2">
                    <a:lumMod val="25000"/>
                  </a:schemeClr>
                </a:solidFill>
              </a:rPr>
              <a:t>It connects </a:t>
            </a:r>
            <a:r>
              <a:rPr lang="en-GB" sz="2400" b="1" dirty="0">
                <a:solidFill>
                  <a:srgbClr val="0000FF"/>
                </a:solidFill>
              </a:rPr>
              <a:t>two segments </a:t>
            </a:r>
            <a:r>
              <a:rPr lang="en-GB" sz="2400" b="1" dirty="0">
                <a:solidFill>
                  <a:schemeClr val="bg2">
                    <a:lumMod val="25000"/>
                  </a:schemeClr>
                </a:solidFill>
              </a:rPr>
              <a:t>of the same LAN. </a:t>
            </a:r>
          </a:p>
          <a:p>
            <a:pPr marL="457200" indent="-360000">
              <a:spcAft>
                <a:spcPts val="1800"/>
              </a:spcAft>
              <a:buFont typeface="Arial" pitchFamily="34" charset="0"/>
              <a:buChar char="•"/>
            </a:pPr>
            <a:r>
              <a:rPr lang="en-GB" sz="2400" b="1" dirty="0"/>
              <a:t> The segments connected are still part of one single LAN. </a:t>
            </a:r>
          </a:p>
          <a:p>
            <a:pPr marL="457200" indent="-360000">
              <a:spcAft>
                <a:spcPts val="1800"/>
              </a:spcAft>
              <a:buFont typeface="Arial" pitchFamily="34" charset="0"/>
              <a:buChar char="•"/>
            </a:pPr>
            <a:r>
              <a:rPr lang="en-GB" sz="2400" b="1" dirty="0"/>
              <a:t> </a:t>
            </a:r>
            <a:r>
              <a:rPr lang="en-GB" sz="2400" b="1" dirty="0">
                <a:solidFill>
                  <a:schemeClr val="bg2">
                    <a:lumMod val="25000"/>
                  </a:schemeClr>
                </a:solidFill>
              </a:rPr>
              <a:t>A repeater is not a device that can connect two LANs of different protocols.</a:t>
            </a:r>
            <a:endParaRPr lang="en-GB" sz="2400" b="1" dirty="0"/>
          </a:p>
        </p:txBody>
      </p:sp>
      <p:sp>
        <p:nvSpPr>
          <p:cNvPr id="7" name="Rectangle 2">
            <a:extLst>
              <a:ext uri="{FF2B5EF4-FFF2-40B4-BE49-F238E27FC236}">
                <a16:creationId xmlns:a16="http://schemas.microsoft.com/office/drawing/2014/main" id="{8397BCE1-C508-4F4F-B0E4-1FABB62E597E}"/>
              </a:ext>
            </a:extLst>
          </p:cNvPr>
          <p:cNvSpPr txBox="1">
            <a:spLocks noChangeArrowheads="1"/>
          </p:cNvSpPr>
          <p:nvPr/>
        </p:nvSpPr>
        <p:spPr>
          <a:xfrm>
            <a:off x="4943872" y="28420"/>
            <a:ext cx="2357390" cy="7362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FF0000"/>
                </a:solidFill>
              </a:rPr>
              <a:t>Repeaters</a:t>
            </a:r>
          </a:p>
        </p:txBody>
      </p:sp>
      <p:sp>
        <p:nvSpPr>
          <p:cNvPr id="8" name="Rectangle 7">
            <a:extLst>
              <a:ext uri="{FF2B5EF4-FFF2-40B4-BE49-F238E27FC236}">
                <a16:creationId xmlns:a16="http://schemas.microsoft.com/office/drawing/2014/main" id="{732CD537-0283-4815-94B3-336F692C36EF}"/>
              </a:ext>
            </a:extLst>
          </p:cNvPr>
          <p:cNvSpPr/>
          <p:nvPr/>
        </p:nvSpPr>
        <p:spPr>
          <a:xfrm>
            <a:off x="5479716" y="3581722"/>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764704"/>
            <a:ext cx="3357554" cy="1143000"/>
          </a:xfrm>
        </p:spPr>
        <p:txBody>
          <a:bodyPr/>
          <a:lstStyle/>
          <a:p>
            <a:r>
              <a:rPr lang="en-US" b="1" dirty="0">
                <a:solidFill>
                  <a:srgbClr val="FF0000"/>
                </a:solidFill>
              </a:rPr>
              <a:t>Repeaters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8</a:t>
            </a:fld>
            <a:endParaRPr lang="en-GB"/>
          </a:p>
        </p:txBody>
      </p:sp>
      <p:pic>
        <p:nvPicPr>
          <p:cNvPr id="11267" name="Picture 3"/>
          <p:cNvPicPr>
            <a:picLocks noChangeArrowheads="1"/>
          </p:cNvPicPr>
          <p:nvPr/>
        </p:nvPicPr>
        <p:blipFill>
          <a:blip r:embed="rId3" cstate="print"/>
          <a:srcRect/>
          <a:stretch>
            <a:fillRect/>
          </a:stretch>
        </p:blipFill>
        <p:spPr bwMode="auto">
          <a:xfrm>
            <a:off x="4881554" y="0"/>
            <a:ext cx="5786446" cy="2996952"/>
          </a:xfrm>
          <a:prstGeom prst="rect">
            <a:avLst/>
          </a:prstGeom>
          <a:noFill/>
          <a:ln w="12700">
            <a:noFill/>
            <a:miter lim="800000"/>
            <a:headEnd/>
            <a:tailEnd/>
          </a:ln>
          <a:effectLst/>
        </p:spPr>
      </p:pic>
      <p:sp>
        <p:nvSpPr>
          <p:cNvPr id="7" name="Rectangle 6"/>
          <p:cNvSpPr/>
          <p:nvPr/>
        </p:nvSpPr>
        <p:spPr>
          <a:xfrm>
            <a:off x="1524000" y="3263494"/>
            <a:ext cx="4572000" cy="3477875"/>
          </a:xfrm>
          <a:prstGeom prst="rect">
            <a:avLst/>
          </a:prstGeom>
        </p:spPr>
        <p:txBody>
          <a:bodyPr wrap="square">
            <a:spAutoFit/>
          </a:bodyPr>
          <a:lstStyle/>
          <a:p>
            <a:pPr marL="360000" indent="-360000">
              <a:spcAft>
                <a:spcPts val="2400"/>
              </a:spcAft>
              <a:buFont typeface="Arial" pitchFamily="34" charset="0"/>
              <a:buChar char="•"/>
            </a:pPr>
            <a:r>
              <a:rPr lang="en-GB" sz="2000" b="1" dirty="0"/>
              <a:t>The location of a repeater on a link is vital. </a:t>
            </a:r>
          </a:p>
          <a:p>
            <a:pPr marL="360000" indent="-360000">
              <a:spcAft>
                <a:spcPts val="2400"/>
              </a:spcAft>
              <a:buFont typeface="Arial" pitchFamily="34" charset="0"/>
              <a:buChar char="•"/>
            </a:pPr>
            <a:r>
              <a:rPr lang="en-GB" sz="2000" b="1" dirty="0"/>
              <a:t>A repeater must be placed so that a signal reaches it before any noise changes the meaning of any of its bits. </a:t>
            </a:r>
          </a:p>
          <a:p>
            <a:pPr marL="360000" indent="-360000">
              <a:spcAft>
                <a:spcPts val="2400"/>
              </a:spcAft>
              <a:buFont typeface="Arial" pitchFamily="34" charset="0"/>
              <a:buChar char="•"/>
            </a:pPr>
            <a:r>
              <a:rPr lang="en-GB" sz="2000" b="1" dirty="0"/>
              <a:t>A little noise can alter the precision of a bit's voltage without destroying its identity. </a:t>
            </a:r>
          </a:p>
        </p:txBody>
      </p:sp>
      <p:sp>
        <p:nvSpPr>
          <p:cNvPr id="6" name="Rectangle 5">
            <a:extLst>
              <a:ext uri="{FF2B5EF4-FFF2-40B4-BE49-F238E27FC236}">
                <a16:creationId xmlns:a16="http://schemas.microsoft.com/office/drawing/2014/main" id="{E28A360D-E6B3-4FA9-B695-6201E164D320}"/>
              </a:ext>
            </a:extLst>
          </p:cNvPr>
          <p:cNvSpPr/>
          <p:nvPr/>
        </p:nvSpPr>
        <p:spPr>
          <a:xfrm>
            <a:off x="6096000" y="3222262"/>
            <a:ext cx="5162026" cy="3085075"/>
          </a:xfrm>
          <a:prstGeom prst="rect">
            <a:avLst/>
          </a:prstGeom>
        </p:spPr>
        <p:txBody>
          <a:bodyPr wrap="square">
            <a:spAutoFit/>
          </a:bodyPr>
          <a:lstStyle/>
          <a:p>
            <a:pPr marL="360000" indent="-360000">
              <a:lnSpc>
                <a:spcPct val="110000"/>
              </a:lnSpc>
              <a:spcAft>
                <a:spcPts val="2400"/>
              </a:spcAft>
              <a:buFont typeface="Arial" pitchFamily="34" charset="0"/>
              <a:buChar char="•"/>
            </a:pPr>
            <a:r>
              <a:rPr lang="en-GB" sz="2000" b="1" dirty="0"/>
              <a:t>At junction point, the original voltage is not recoverable, and the error needs to be corrected. </a:t>
            </a:r>
          </a:p>
          <a:p>
            <a:pPr marL="360000" indent="-360000">
              <a:lnSpc>
                <a:spcPct val="110000"/>
              </a:lnSpc>
              <a:spcAft>
                <a:spcPts val="2400"/>
              </a:spcAft>
              <a:buFont typeface="Arial" pitchFamily="34" charset="0"/>
              <a:buChar char="•"/>
            </a:pPr>
            <a:r>
              <a:rPr lang="en-GB" sz="2000" b="1" dirty="0"/>
              <a:t>A repeater placed on the line before the legibility of the signal becomes lost can still read the signal well enough to determine the intended voltages and replicate them in their original form.</a:t>
            </a:r>
          </a:p>
        </p:txBody>
      </p:sp>
      <p:sp>
        <p:nvSpPr>
          <p:cNvPr id="8" name="Rectangle 7">
            <a:extLst>
              <a:ext uri="{FF2B5EF4-FFF2-40B4-BE49-F238E27FC236}">
                <a16:creationId xmlns:a16="http://schemas.microsoft.com/office/drawing/2014/main" id="{E6416FE1-F56A-4D48-82C9-952CFFF1F852}"/>
              </a:ext>
            </a:extLst>
          </p:cNvPr>
          <p:cNvSpPr/>
          <p:nvPr/>
        </p:nvSpPr>
        <p:spPr>
          <a:xfrm>
            <a:off x="9356820" y="6497960"/>
            <a:ext cx="1311181"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dirty="0"/>
              <a:t>Repeaters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360040"/>
            <a:ext cx="3331928" cy="1484784"/>
          </a:xfrm>
        </p:spPr>
        <p:txBody>
          <a:bodyPr/>
          <a:lstStyle/>
          <a:p>
            <a:r>
              <a:rPr lang="en-US" b="1" dirty="0">
                <a:solidFill>
                  <a:srgbClr val="FF0000"/>
                </a:solidFill>
              </a:rPr>
              <a:t>Hubs</a:t>
            </a:r>
          </a:p>
        </p:txBody>
      </p:sp>
      <p:sp>
        <p:nvSpPr>
          <p:cNvPr id="12291" name="Rectangle 3"/>
          <p:cNvSpPr>
            <a:spLocks noGrp="1" noChangeArrowheads="1"/>
          </p:cNvSpPr>
          <p:nvPr>
            <p:ph idx="1"/>
          </p:nvPr>
        </p:nvSpPr>
        <p:spPr>
          <a:xfrm>
            <a:off x="687897" y="2708920"/>
            <a:ext cx="5443599" cy="4248472"/>
          </a:xfrm>
        </p:spPr>
        <p:txBody>
          <a:bodyPr>
            <a:noAutofit/>
          </a:bodyPr>
          <a:lstStyle/>
          <a:p>
            <a:pPr marL="540000">
              <a:lnSpc>
                <a:spcPct val="120000"/>
              </a:lnSpc>
              <a:spcBef>
                <a:spcPts val="0"/>
              </a:spcBef>
              <a:spcAft>
                <a:spcPts val="2400"/>
              </a:spcAft>
              <a:buClr>
                <a:srgbClr val="C00000"/>
              </a:buClr>
              <a:buFont typeface="Times New Roman" pitchFamily="18" charset="0"/>
              <a:buChar char="●"/>
            </a:pPr>
            <a:r>
              <a:rPr lang="en-US" sz="1800" b="1" dirty="0"/>
              <a:t>A hub is a repeater device that takes the data that comes into a port and sends it out all other ports in the hub (broadcast). </a:t>
            </a:r>
          </a:p>
          <a:p>
            <a:pPr marL="540000">
              <a:lnSpc>
                <a:spcPct val="120000"/>
              </a:lnSpc>
              <a:spcBef>
                <a:spcPts val="0"/>
              </a:spcBef>
              <a:spcAft>
                <a:spcPts val="2400"/>
              </a:spcAft>
              <a:buClr>
                <a:srgbClr val="C00000"/>
              </a:buClr>
              <a:buFont typeface="Times New Roman" pitchFamily="18" charset="0"/>
              <a:buChar char="●"/>
            </a:pPr>
            <a:r>
              <a:rPr lang="en-US" sz="1800" b="1" dirty="0"/>
              <a:t>It is known as a </a:t>
            </a:r>
            <a:r>
              <a:rPr lang="en-US" sz="1800" b="1" dirty="0">
                <a:solidFill>
                  <a:srgbClr val="0000FF"/>
                </a:solidFill>
              </a:rPr>
              <a:t>multiport repeater </a:t>
            </a:r>
            <a:r>
              <a:rPr lang="en-US" sz="1800" b="1" dirty="0"/>
              <a:t>and </a:t>
            </a:r>
            <a:r>
              <a:rPr lang="en-GB" sz="1800" b="1" dirty="0"/>
              <a:t>create a central connection point for the wiring media, and increase the reliability of the network. </a:t>
            </a:r>
          </a:p>
          <a:p>
            <a:pPr marL="540000">
              <a:lnSpc>
                <a:spcPct val="120000"/>
              </a:lnSpc>
              <a:spcBef>
                <a:spcPts val="0"/>
              </a:spcBef>
              <a:spcAft>
                <a:spcPts val="2400"/>
              </a:spcAft>
              <a:buClr>
                <a:srgbClr val="C00000"/>
              </a:buClr>
              <a:buFont typeface="Times New Roman" pitchFamily="18" charset="0"/>
              <a:buChar char="●"/>
            </a:pPr>
            <a:r>
              <a:rPr lang="en-GB" sz="1800" b="1" dirty="0"/>
              <a:t>The reliability of the network is increased by allowing any single cable to fail without disrupting the entire network.</a:t>
            </a:r>
          </a:p>
        </p:txBody>
      </p:sp>
      <p:sp>
        <p:nvSpPr>
          <p:cNvPr id="4" name="Slide Number Placeholder 3"/>
          <p:cNvSpPr>
            <a:spLocks noGrp="1"/>
          </p:cNvSpPr>
          <p:nvPr>
            <p:ph type="sldNum" sz="quarter" idx="12"/>
          </p:nvPr>
        </p:nvSpPr>
        <p:spPr/>
        <p:txBody>
          <a:bodyPr/>
          <a:lstStyle/>
          <a:p>
            <a:fld id="{5AF38636-804C-414E-8ACA-D918E7046845}" type="slidenum">
              <a:rPr lang="en-GB" smtClean="0"/>
              <a:pPr/>
              <a:t>9</a:t>
            </a:fld>
            <a:endParaRPr lang="en-GB" dirty="0"/>
          </a:p>
        </p:txBody>
      </p:sp>
      <p:pic>
        <p:nvPicPr>
          <p:cNvPr id="69640" name="Picture 8"/>
          <p:cNvPicPr>
            <a:picLocks noChangeAspect="1" noChangeArrowheads="1"/>
          </p:cNvPicPr>
          <p:nvPr/>
        </p:nvPicPr>
        <p:blipFill>
          <a:blip r:embed="rId3" cstate="print"/>
          <a:srcRect/>
          <a:stretch>
            <a:fillRect/>
          </a:stretch>
        </p:blipFill>
        <p:spPr bwMode="auto">
          <a:xfrm>
            <a:off x="4855928" y="0"/>
            <a:ext cx="5812072" cy="2288328"/>
          </a:xfrm>
          <a:prstGeom prst="rect">
            <a:avLst/>
          </a:prstGeom>
          <a:noFill/>
          <a:ln w="9525">
            <a:noFill/>
            <a:miter lim="800000"/>
            <a:headEnd/>
            <a:tailEnd/>
          </a:ln>
          <a:effectLst/>
        </p:spPr>
      </p:pic>
      <p:sp>
        <p:nvSpPr>
          <p:cNvPr id="7" name="Rectangle 3">
            <a:extLst>
              <a:ext uri="{FF2B5EF4-FFF2-40B4-BE49-F238E27FC236}">
                <a16:creationId xmlns:a16="http://schemas.microsoft.com/office/drawing/2014/main" id="{C6E31BD2-D608-4B41-8392-0D31B17CDD45}"/>
              </a:ext>
            </a:extLst>
          </p:cNvPr>
          <p:cNvSpPr txBox="1">
            <a:spLocks noChangeArrowheads="1"/>
          </p:cNvSpPr>
          <p:nvPr/>
        </p:nvSpPr>
        <p:spPr>
          <a:xfrm>
            <a:off x="6168008" y="2348880"/>
            <a:ext cx="5261992" cy="4449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Aft>
                <a:spcPts val="1500"/>
              </a:spcAft>
              <a:buClr>
                <a:srgbClr val="C00000"/>
              </a:buClr>
              <a:buFont typeface="Times New Roman" pitchFamily="18" charset="0"/>
              <a:buChar char="●"/>
            </a:pPr>
            <a:r>
              <a:rPr lang="en-GB" sz="1800" b="1" dirty="0"/>
              <a:t>Hub is used in the centre of a star topology and this differs from the bus topology where having one cable fail will disrupt the entire network.</a:t>
            </a:r>
          </a:p>
          <a:p>
            <a:pPr>
              <a:lnSpc>
                <a:spcPct val="120000"/>
              </a:lnSpc>
              <a:spcAft>
                <a:spcPts val="1500"/>
              </a:spcAft>
              <a:buClr>
                <a:srgbClr val="C00000"/>
              </a:buClr>
              <a:buFont typeface="Times New Roman" pitchFamily="18" charset="0"/>
              <a:buChar char="●"/>
            </a:pPr>
            <a:r>
              <a:rPr lang="en-IE" sz="1800" b="1" dirty="0"/>
              <a:t>Hubs are classified into whether they are </a:t>
            </a:r>
            <a:r>
              <a:rPr lang="en-IE" sz="1800" b="1" u="sng" dirty="0"/>
              <a:t>active</a:t>
            </a:r>
            <a:r>
              <a:rPr lang="en-IE" sz="1800" b="1" dirty="0"/>
              <a:t> or </a:t>
            </a:r>
            <a:r>
              <a:rPr lang="en-IE" sz="1800" b="1" u="sng" dirty="0"/>
              <a:t>passive</a:t>
            </a:r>
            <a:r>
              <a:rPr lang="en-IE" sz="1800" b="1" dirty="0"/>
              <a:t>.</a:t>
            </a:r>
          </a:p>
          <a:p>
            <a:pPr>
              <a:lnSpc>
                <a:spcPct val="120000"/>
              </a:lnSpc>
              <a:spcAft>
                <a:spcPts val="1500"/>
              </a:spcAft>
              <a:buClr>
                <a:srgbClr val="C00000"/>
              </a:buClr>
              <a:buFont typeface="Times New Roman" pitchFamily="18" charset="0"/>
              <a:buChar char="●"/>
            </a:pPr>
            <a:r>
              <a:rPr lang="en-GB" sz="1800" b="1" dirty="0"/>
              <a:t>Most modern hubs are active; they take energy from a power supply to regenerate network signals. </a:t>
            </a:r>
            <a:endParaRPr lang="en-IE" sz="1800" b="1" dirty="0"/>
          </a:p>
          <a:p>
            <a:pPr>
              <a:lnSpc>
                <a:spcPct val="120000"/>
              </a:lnSpc>
              <a:spcAft>
                <a:spcPts val="1500"/>
              </a:spcAft>
              <a:buClr>
                <a:srgbClr val="C00000"/>
              </a:buClr>
              <a:buFont typeface="Times New Roman" pitchFamily="18" charset="0"/>
              <a:buChar char="●"/>
            </a:pPr>
            <a:r>
              <a:rPr lang="en-GB" sz="1800" b="1" dirty="0"/>
              <a:t>Some hubs are called passive devices because they merely redirect the signals. </a:t>
            </a:r>
          </a:p>
        </p:txBody>
      </p:sp>
      <p:sp>
        <p:nvSpPr>
          <p:cNvPr id="2" name="Rectangle 1">
            <a:extLst>
              <a:ext uri="{FF2B5EF4-FFF2-40B4-BE49-F238E27FC236}">
                <a16:creationId xmlns:a16="http://schemas.microsoft.com/office/drawing/2014/main" id="{B9D423B7-5EAA-4CB0-9385-191BEBE2CE91}"/>
              </a:ext>
            </a:extLst>
          </p:cNvPr>
          <p:cNvSpPr/>
          <p:nvPr/>
        </p:nvSpPr>
        <p:spPr>
          <a:xfrm>
            <a:off x="7235218" y="1102432"/>
            <a:ext cx="1150187" cy="738664"/>
          </a:xfrm>
          <a:prstGeom prst="rect">
            <a:avLst/>
          </a:prstGeom>
          <a:solidFill>
            <a:schemeClr val="accent5">
              <a:lumMod val="60000"/>
              <a:lumOff val="40000"/>
            </a:schemeClr>
          </a:solidFill>
        </p:spPr>
        <p:txBody>
          <a:bodyPr wrap="none">
            <a:spAutoFit/>
          </a:bodyPr>
          <a:lstStyle/>
          <a:p>
            <a:r>
              <a:rPr lang="en-GB" sz="1400" b="1" dirty="0"/>
              <a:t>Regenerate</a:t>
            </a:r>
          </a:p>
          <a:p>
            <a:r>
              <a:rPr lang="en-GB" sz="1400" b="1" dirty="0"/>
              <a:t>or</a:t>
            </a:r>
          </a:p>
          <a:p>
            <a:r>
              <a:rPr lang="en-GB" sz="1400" b="1" dirty="0"/>
              <a:t>Redirect</a:t>
            </a:r>
            <a:endParaRPr lang="en-IE" sz="1400" dirty="0"/>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107</TotalTime>
  <Words>2003</Words>
  <Application>Microsoft Office PowerPoint</Application>
  <PresentationFormat>Widescreen</PresentationFormat>
  <Paragraphs>225</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Gill Sans MT</vt:lpstr>
      <vt:lpstr>Impact</vt:lpstr>
      <vt:lpstr>Times New Roman</vt:lpstr>
      <vt:lpstr>Wingdings</vt:lpstr>
      <vt:lpstr>Badge</vt:lpstr>
      <vt:lpstr>Connecting LANs, Backbone Networks and Virtual LANs</vt:lpstr>
      <vt:lpstr>Introduction</vt:lpstr>
      <vt:lpstr>Connecting Devices</vt:lpstr>
      <vt:lpstr>Connecting Devices and the  5-layer TCP/IP Internet Model</vt:lpstr>
      <vt:lpstr>Passive Hubs</vt:lpstr>
      <vt:lpstr>Repeaters</vt:lpstr>
      <vt:lpstr>PowerPoint Presentation</vt:lpstr>
      <vt:lpstr>Repeaters</vt:lpstr>
      <vt:lpstr>Hubs</vt:lpstr>
      <vt:lpstr>Ethernet LAN Segmentation</vt:lpstr>
      <vt:lpstr>Bridges</vt:lpstr>
      <vt:lpstr>Bridges</vt:lpstr>
      <vt:lpstr>Network Interface Card (NIC)</vt:lpstr>
      <vt:lpstr>Routers</vt:lpstr>
      <vt:lpstr>Layer 2 Switches</vt:lpstr>
      <vt:lpstr>Layer 2 Switches Versus Routers</vt:lpstr>
      <vt:lpstr>Early Site Networks</vt:lpstr>
      <vt:lpstr>The Switching Revolution</vt:lpstr>
      <vt:lpstr>PowerPoint Presentation</vt:lpstr>
      <vt:lpstr>PowerPoint Presentation</vt:lpstr>
      <vt:lpstr>PowerPoint Presentation</vt:lpstr>
      <vt:lpstr>Virtual LANs</vt:lpstr>
      <vt:lpstr>PowerPoint Presentation</vt:lpstr>
      <vt:lpstr>PowerPoint Presentation</vt:lpstr>
      <vt:lpstr>Virtual LANs</vt:lpstr>
      <vt:lpstr>Virtual 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LANs, Backbone Networks and Virtual LANs</dc:title>
  <dc:creator>Rommel</dc:creator>
  <cp:lastModifiedBy>Rommel</cp:lastModifiedBy>
  <cp:revision>9</cp:revision>
  <dcterms:created xsi:type="dcterms:W3CDTF">2021-02-18T18:44:31Z</dcterms:created>
  <dcterms:modified xsi:type="dcterms:W3CDTF">2021-02-21T21:14:12Z</dcterms:modified>
</cp:coreProperties>
</file>