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7" r:id="rId5"/>
    <p:sldId id="313" r:id="rId6"/>
    <p:sldId id="260" r:id="rId7"/>
    <p:sldId id="267" r:id="rId8"/>
    <p:sldId id="259" r:id="rId9"/>
    <p:sldId id="261" r:id="rId10"/>
    <p:sldId id="314" r:id="rId11"/>
    <p:sldId id="315" r:id="rId12"/>
    <p:sldId id="262"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B2F499-744F-4063-BB0F-7440B2A9FCDD}" v="35" dt="2023-01-23T02:03:34.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4FAB95-3F35-4693-B3E8-49C571E7A888}" type="datetimeFigureOut">
              <a:rPr lang="en-IE" smtClean="0"/>
              <a:t>23/01/2023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7D836-D633-48D3-8153-74C71331BF76}" type="slidenum">
              <a:rPr lang="en-IE" smtClean="0"/>
              <a:t>‹#›</a:t>
            </a:fld>
            <a:endParaRPr lang="en-IE"/>
          </a:p>
        </p:txBody>
      </p:sp>
    </p:spTree>
    <p:extLst>
      <p:ext uri="{BB962C8B-B14F-4D97-AF65-F5344CB8AC3E}">
        <p14:creationId xmlns:p14="http://schemas.microsoft.com/office/powerpoint/2010/main" val="412677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23457C-694C-4685-8D2F-572F59E208D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8806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0359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778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93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785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9870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4248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6176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1251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9903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65023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9893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94911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1042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78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118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665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241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2358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hyperlink" Target="https://ncirl.autism-uni.org/how-can-the-library-help-you/"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creativecommons.org/licenses/by-nc-sa/3.0/"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ansdosage.blogspot.com/2012/07/anything-left.html" TargetMode="External"/><Relationship Id="rId5" Type="http://schemas.openxmlformats.org/officeDocument/2006/relationships/image" Target="../media/image13.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mailto:Pallavi.Kakade@ncirl.i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hyperlink" Target="https://www.linkedin.com/in/pallavi-kakade-59a83110b/"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3" descr="Stack of colored pencils with copy space">
            <a:extLst>
              <a:ext uri="{FF2B5EF4-FFF2-40B4-BE49-F238E27FC236}">
                <a16:creationId xmlns:a16="http://schemas.microsoft.com/office/drawing/2014/main" id="{722C07F3-15D8-4EEB-BBB3-7687A2A40745}"/>
              </a:ext>
            </a:extLst>
          </p:cNvPr>
          <p:cNvPicPr>
            <a:picLocks noChangeAspect="1"/>
          </p:cNvPicPr>
          <p:nvPr/>
        </p:nvPicPr>
        <p:blipFill rotWithShape="1">
          <a:blip r:embed="rId3"/>
          <a:srcRect t="15730"/>
          <a:stretch/>
        </p:blipFill>
        <p:spPr>
          <a:xfrm>
            <a:off x="0" y="-42331"/>
            <a:ext cx="12188932" cy="6857990"/>
          </a:xfrm>
          <a:prstGeom prst="rect">
            <a:avLst/>
          </a:prstGeom>
        </p:spPr>
      </p:pic>
      <p:sp>
        <p:nvSpPr>
          <p:cNvPr id="21" name="Rectangle 11">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24" name="Rectangle 13">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6" name="Group 15">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7"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8" name="Picture 17">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9"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5" name="Picture 19">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ormAutofit/>
          </a:bodyPr>
          <a:lstStyle/>
          <a:p>
            <a:pPr>
              <a:lnSpc>
                <a:spcPct val="90000"/>
              </a:lnSpc>
            </a:pPr>
            <a:r>
              <a:rPr lang="en-US" sz="8000" b="1" dirty="0" err="1"/>
              <a:t>DevOpsSec</a:t>
            </a:r>
            <a:endParaRPr lang="en-US" sz="8000" b="1" dirty="0"/>
          </a:p>
        </p:txBody>
      </p:sp>
      <p:sp>
        <p:nvSpPr>
          <p:cNvPr id="3" name="Subtitle 2"/>
          <p:cNvSpPr>
            <a:spLocks noGrp="1"/>
          </p:cNvSpPr>
          <p:nvPr>
            <p:ph type="subTitle" idx="1"/>
          </p:nvPr>
        </p:nvSpPr>
        <p:spPr>
          <a:xfrm>
            <a:off x="2692398" y="3657597"/>
            <a:ext cx="6815669" cy="1320802"/>
          </a:xfrm>
        </p:spPr>
        <p:txBody>
          <a:bodyPr>
            <a:normAutofit/>
          </a:bodyPr>
          <a:lstStyle/>
          <a:p>
            <a:endParaRPr lang="en-US" dirty="0"/>
          </a:p>
          <a:p>
            <a:r>
              <a:rPr lang="en-US" sz="2400" dirty="0"/>
              <a:t> -- By. ::    Pallavi Ninad Kakade</a:t>
            </a:r>
          </a:p>
        </p:txBody>
      </p:sp>
      <p:cxnSp>
        <p:nvCxnSpPr>
          <p:cNvPr id="22" name="Straight Connector 21">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descr="A picture containing text&#10;&#10;Description automatically generated">
            <a:extLst>
              <a:ext uri="{FF2B5EF4-FFF2-40B4-BE49-F238E27FC236}">
                <a16:creationId xmlns:a16="http://schemas.microsoft.com/office/drawing/2014/main" id="{2EA6EBBB-6A88-D700-C9DF-3697D5452A7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50155" y="64455"/>
            <a:ext cx="2378327" cy="162077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066F8AE-A5C7-4B3E-B1DA-D0B624059B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F78E901E-6697-44E3-9533-1457FA4F0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C515452A-514A-4763-9932-37302A8D6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D0EC146D-CF08-4B34-ADEB-2F0296F98A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E1FBA240-87AB-400A-9292-7DC6F3E5521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useBgFill="1">
        <p:nvSpPr>
          <p:cNvPr id="16" name="Rectangle 15">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 name="Picture 4" descr="A picture containing text, blackboard, green&#10;&#10;Description automatically generated">
            <a:extLst>
              <a:ext uri="{FF2B5EF4-FFF2-40B4-BE49-F238E27FC236}">
                <a16:creationId xmlns:a16="http://schemas.microsoft.com/office/drawing/2014/main" id="{AA6747FD-5872-406B-9A91-FB4DCCFC3452}"/>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t="5096" r="1" b="6837"/>
          <a:stretch/>
        </p:blipFill>
        <p:spPr>
          <a:xfrm>
            <a:off x="486138" y="488137"/>
            <a:ext cx="11227442" cy="5883295"/>
          </a:xfrm>
          <a:prstGeom prst="rect">
            <a:avLst/>
          </a:prstGeom>
        </p:spPr>
      </p:pic>
      <p:sp>
        <p:nvSpPr>
          <p:cNvPr id="18" name="Rectangle 17">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20" name="Group 19">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21"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2" name="Picture 21">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23"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4" name="Picture 23">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5" name="TextBox 4">
            <a:extLst>
              <a:ext uri="{FF2B5EF4-FFF2-40B4-BE49-F238E27FC236}">
                <a16:creationId xmlns:a16="http://schemas.microsoft.com/office/drawing/2014/main" id="{BAA00337-E129-457E-ABDC-63C4EE51099F}"/>
              </a:ext>
            </a:extLst>
          </p:cNvPr>
          <p:cNvSpPr txBox="1"/>
          <p:nvPr/>
        </p:nvSpPr>
        <p:spPr>
          <a:xfrm>
            <a:off x="9225399" y="6171377"/>
            <a:ext cx="2488181" cy="200055"/>
          </a:xfrm>
          <a:prstGeom prst="rect">
            <a:avLst/>
          </a:prstGeom>
          <a:solidFill>
            <a:srgbClr val="000000"/>
          </a:solidFill>
        </p:spPr>
        <p:txBody>
          <a:bodyPr wrap="none">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Garamond" panose="02020404030301010803"/>
                <a:ea typeface="+mn-ea"/>
                <a:cs typeface="+mn-cs"/>
                <a:hlinkClick r:id="rId6">
                  <a:extLst>
                    <a:ext uri="{A12FA001-AC4F-418D-AE19-62706E023703}">
                      <ahyp:hlinkClr xmlns:ahyp="http://schemas.microsoft.com/office/drawing/2018/hyperlinkcolor" val="tx"/>
                    </a:ext>
                  </a:extLst>
                </a:hlinkClick>
              </a:rPr>
              <a:t>This Photo</a:t>
            </a:r>
            <a:r>
              <a:rPr kumimoji="0" lang="en-US" sz="700" b="0" i="0" u="none" strike="noStrike" kern="1200" cap="none" spc="0" normalizeH="0" baseline="0" noProof="0">
                <a:ln>
                  <a:noFill/>
                </a:ln>
                <a:solidFill>
                  <a:srgbClr val="FFFFFF"/>
                </a:solidFill>
                <a:effectLst/>
                <a:uLnTx/>
                <a:uFillTx/>
                <a:latin typeface="Garamond" panose="02020404030301010803"/>
                <a:ea typeface="+mn-ea"/>
                <a:cs typeface="+mn-cs"/>
              </a:rPr>
              <a:t> by Unknown author is licensed under </a:t>
            </a:r>
            <a:r>
              <a:rPr kumimoji="0" lang="en-US" sz="700" b="0" i="0" u="none" strike="noStrike" kern="1200" cap="none" spc="0" normalizeH="0" baseline="0" noProof="0">
                <a:ln>
                  <a:noFill/>
                </a:ln>
                <a:solidFill>
                  <a:srgbClr val="FFFFFF"/>
                </a:solidFill>
                <a:effectLst/>
                <a:uLnTx/>
                <a:uFillTx/>
                <a:latin typeface="Garamond" panose="02020404030301010803"/>
                <a:ea typeface="+mn-ea"/>
                <a:cs typeface="+mn-cs"/>
                <a:hlinkClick r:id="rId7">
                  <a:extLst>
                    <a:ext uri="{A12FA001-AC4F-418D-AE19-62706E023703}">
                      <ahyp:hlinkClr xmlns:ahyp="http://schemas.microsoft.com/office/drawing/2018/hyperlinkcolor" val="tx"/>
                    </a:ext>
                  </a:extLst>
                </a:hlinkClick>
              </a:rPr>
              <a:t>CC BY-SA-NC</a:t>
            </a:r>
            <a:r>
              <a:rPr kumimoji="0" lang="en-US" sz="700" b="0" i="0" u="none" strike="noStrike" kern="1200" cap="none" spc="0" normalizeH="0" baseline="0" noProof="0">
                <a:ln>
                  <a:noFill/>
                </a:ln>
                <a:solidFill>
                  <a:srgbClr val="FFFFFF"/>
                </a:solidFill>
                <a:effectLst/>
                <a:uLnTx/>
                <a:uFillTx/>
                <a:latin typeface="Garamond" panose="02020404030301010803"/>
                <a:ea typeface="+mn-ea"/>
                <a:cs typeface="+mn-cs"/>
              </a:rPr>
              <a:t>.</a:t>
            </a:r>
          </a:p>
        </p:txBody>
      </p:sp>
      <p:sp>
        <p:nvSpPr>
          <p:cNvPr id="7" name="TextBox 6">
            <a:extLst>
              <a:ext uri="{FF2B5EF4-FFF2-40B4-BE49-F238E27FC236}">
                <a16:creationId xmlns:a16="http://schemas.microsoft.com/office/drawing/2014/main" id="{58C22C76-F125-46B2-A430-80FE021AABC1}"/>
              </a:ext>
            </a:extLst>
          </p:cNvPr>
          <p:cNvSpPr txBox="1"/>
          <p:nvPr/>
        </p:nvSpPr>
        <p:spPr>
          <a:xfrm>
            <a:off x="4724400" y="3171646"/>
            <a:ext cx="587746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7030A0"/>
                </a:solidFill>
                <a:effectLst/>
                <a:uLnTx/>
                <a:uFillTx/>
                <a:latin typeface="Garamond" panose="02020404030301010803"/>
                <a:ea typeface="+mn-ea"/>
                <a:cs typeface="+mn-cs"/>
              </a:rPr>
              <a:t> --   Thanks for your time </a:t>
            </a:r>
          </a:p>
        </p:txBody>
      </p:sp>
    </p:spTree>
    <p:extLst>
      <p:ext uri="{BB962C8B-B14F-4D97-AF65-F5344CB8AC3E}">
        <p14:creationId xmlns:p14="http://schemas.microsoft.com/office/powerpoint/2010/main" val="41152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17B4-4631-4935-93C5-75A2221BC939}"/>
              </a:ext>
            </a:extLst>
          </p:cNvPr>
          <p:cNvSpPr>
            <a:spLocks noGrp="1"/>
          </p:cNvSpPr>
          <p:nvPr>
            <p:ph type="title"/>
          </p:nvPr>
        </p:nvSpPr>
        <p:spPr/>
        <p:txBody>
          <a:bodyPr/>
          <a:lstStyle/>
          <a:p>
            <a:r>
              <a:rPr lang="en-IE" dirty="0"/>
              <a:t>Introductions</a:t>
            </a:r>
          </a:p>
        </p:txBody>
      </p:sp>
      <p:sp>
        <p:nvSpPr>
          <p:cNvPr id="3" name="Content Placeholder 2">
            <a:extLst>
              <a:ext uri="{FF2B5EF4-FFF2-40B4-BE49-F238E27FC236}">
                <a16:creationId xmlns:a16="http://schemas.microsoft.com/office/drawing/2014/main" id="{D89C9F5E-FFE0-4381-A6FC-CB25DBB7CC66}"/>
              </a:ext>
            </a:extLst>
          </p:cNvPr>
          <p:cNvSpPr>
            <a:spLocks noGrp="1"/>
          </p:cNvSpPr>
          <p:nvPr>
            <p:ph idx="1"/>
          </p:nvPr>
        </p:nvSpPr>
        <p:spPr/>
        <p:txBody>
          <a:bodyPr>
            <a:normAutofit fontScale="85000" lnSpcReduction="10000"/>
          </a:bodyPr>
          <a:lstStyle/>
          <a:p>
            <a:r>
              <a:rPr lang="en-IE" dirty="0"/>
              <a:t>Pallavi  </a:t>
            </a:r>
            <a:r>
              <a:rPr lang="en-IE" dirty="0" err="1"/>
              <a:t>Ninad</a:t>
            </a:r>
            <a:r>
              <a:rPr lang="en-IE" dirty="0"/>
              <a:t> Kakade</a:t>
            </a:r>
          </a:p>
          <a:p>
            <a:r>
              <a:rPr lang="en-IE" dirty="0"/>
              <a:t>Email id --  </a:t>
            </a:r>
            <a:r>
              <a:rPr lang="en-IE" dirty="0">
                <a:hlinkClick r:id="rId3"/>
              </a:rPr>
              <a:t>pallavi.kakade@ncirl.ie</a:t>
            </a:r>
            <a:endParaRPr lang="en-IE" dirty="0"/>
          </a:p>
          <a:p>
            <a:r>
              <a:rPr lang="en-IE" dirty="0"/>
              <a:t>LinkedIn --  </a:t>
            </a:r>
            <a:r>
              <a:rPr lang="en-IE" dirty="0">
                <a:hlinkClick r:id="rId4"/>
              </a:rPr>
              <a:t>https://www.linkedin.com/in/pallavi-kakade-59a83110b/</a:t>
            </a:r>
            <a:endParaRPr lang="en-IE" dirty="0"/>
          </a:p>
          <a:p>
            <a:endParaRPr lang="en-IE" dirty="0"/>
          </a:p>
          <a:p>
            <a:r>
              <a:rPr lang="en-IE" dirty="0"/>
              <a:t>Currently working  with Apex Group as Software Development Manager(Vice President).</a:t>
            </a:r>
          </a:p>
          <a:p>
            <a:r>
              <a:rPr lang="en-IE" dirty="0"/>
              <a:t>Past couple of years working with NCI as Associate Lecturer.  Teaching web development, python , react, Operating Systems and </a:t>
            </a:r>
            <a:r>
              <a:rPr lang="en-IE" dirty="0" err="1"/>
              <a:t>DevOpssec</a:t>
            </a:r>
            <a:r>
              <a:rPr lang="en-IE" dirty="0"/>
              <a:t>.</a:t>
            </a:r>
          </a:p>
          <a:p>
            <a:r>
              <a:rPr lang="en-IE" dirty="0"/>
              <a:t>Total of 9+years experience in the IT industry and as a Lecturer.</a:t>
            </a:r>
          </a:p>
          <a:p>
            <a:endParaRPr lang="en-IE" dirty="0"/>
          </a:p>
          <a:p>
            <a:endParaRPr lang="en-IE" dirty="0"/>
          </a:p>
          <a:p>
            <a:pPr marL="0" indent="0">
              <a:buNone/>
            </a:pPr>
            <a:endParaRPr lang="en-IE" dirty="0"/>
          </a:p>
        </p:txBody>
      </p:sp>
      <p:pic>
        <p:nvPicPr>
          <p:cNvPr id="5" name="Picture 4">
            <a:extLst>
              <a:ext uri="{FF2B5EF4-FFF2-40B4-BE49-F238E27FC236}">
                <a16:creationId xmlns:a16="http://schemas.microsoft.com/office/drawing/2014/main" id="{99A1BB8A-61EC-4B5D-8AD2-53C6B19C16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2182" y="474245"/>
            <a:ext cx="4076447" cy="1811754"/>
          </a:xfrm>
          <a:prstGeom prst="rect">
            <a:avLst/>
          </a:prstGeom>
        </p:spPr>
      </p:pic>
    </p:spTree>
    <p:extLst>
      <p:ext uri="{BB962C8B-B14F-4D97-AF65-F5344CB8AC3E}">
        <p14:creationId xmlns:p14="http://schemas.microsoft.com/office/powerpoint/2010/main" val="272144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E025-CEDA-4350-B131-5654DBB036FA}"/>
              </a:ext>
            </a:extLst>
          </p:cNvPr>
          <p:cNvSpPr>
            <a:spLocks noGrp="1"/>
          </p:cNvSpPr>
          <p:nvPr>
            <p:ph type="title"/>
          </p:nvPr>
        </p:nvSpPr>
        <p:spPr>
          <a:xfrm>
            <a:off x="700635" y="922096"/>
            <a:ext cx="10691265" cy="864072"/>
          </a:xfrm>
        </p:spPr>
        <p:txBody>
          <a:bodyPr>
            <a:normAutofit/>
          </a:bodyPr>
          <a:lstStyle/>
          <a:p>
            <a:r>
              <a:rPr lang="en-US" dirty="0"/>
              <a:t>Student Introduction</a:t>
            </a:r>
          </a:p>
        </p:txBody>
      </p:sp>
      <p:pic>
        <p:nvPicPr>
          <p:cNvPr id="4" name="Picture 4" descr="A picture containing logo&#10;&#10;Description automatically generated">
            <a:extLst>
              <a:ext uri="{FF2B5EF4-FFF2-40B4-BE49-F238E27FC236}">
                <a16:creationId xmlns:a16="http://schemas.microsoft.com/office/drawing/2014/main" id="{E62EC5B5-8C88-4A6C-9453-BE147632F02B}"/>
              </a:ext>
            </a:extLst>
          </p:cNvPr>
          <p:cNvPicPr>
            <a:picLocks noChangeAspect="1"/>
          </p:cNvPicPr>
          <p:nvPr/>
        </p:nvPicPr>
        <p:blipFill>
          <a:blip r:embed="rId2"/>
          <a:stretch>
            <a:fillRect/>
          </a:stretch>
        </p:blipFill>
        <p:spPr>
          <a:xfrm>
            <a:off x="800099" y="2617633"/>
            <a:ext cx="3398089" cy="2423969"/>
          </a:xfrm>
          <a:prstGeom prst="rect">
            <a:avLst/>
          </a:prstGeom>
        </p:spPr>
      </p:pic>
      <p:sp>
        <p:nvSpPr>
          <p:cNvPr id="8" name="Content Placeholder 7">
            <a:extLst>
              <a:ext uri="{FF2B5EF4-FFF2-40B4-BE49-F238E27FC236}">
                <a16:creationId xmlns:a16="http://schemas.microsoft.com/office/drawing/2014/main" id="{BD70FC23-C150-4F8F-A794-863D8821B7D0}"/>
              </a:ext>
            </a:extLst>
          </p:cNvPr>
          <p:cNvSpPr>
            <a:spLocks noGrp="1"/>
          </p:cNvSpPr>
          <p:nvPr>
            <p:ph idx="1"/>
          </p:nvPr>
        </p:nvSpPr>
        <p:spPr>
          <a:xfrm>
            <a:off x="4797971" y="2769833"/>
            <a:ext cx="6693941" cy="3059750"/>
          </a:xfrm>
        </p:spPr>
        <p:txBody>
          <a:bodyPr vert="horz" lIns="91440" tIns="45720" rIns="91440" bIns="45720" rtlCol="0" anchor="t">
            <a:normAutofit/>
          </a:bodyPr>
          <a:lstStyle/>
          <a:p>
            <a:r>
              <a:rPr lang="en-US" sz="2400" dirty="0">
                <a:ea typeface="+mn-lt"/>
                <a:cs typeface="+mn-lt"/>
              </a:rPr>
              <a:t>Name </a:t>
            </a:r>
            <a:endParaRPr lang="en-US" sz="2400" dirty="0"/>
          </a:p>
          <a:p>
            <a:r>
              <a:rPr lang="en-US" sz="2400" dirty="0">
                <a:ea typeface="+mn-lt"/>
                <a:cs typeface="+mn-lt"/>
              </a:rPr>
              <a:t>Experience </a:t>
            </a:r>
            <a:endParaRPr lang="en-US" sz="2400" dirty="0"/>
          </a:p>
          <a:p>
            <a:r>
              <a:rPr lang="en-US" sz="2400" dirty="0">
                <a:ea typeface="+mn-lt"/>
                <a:cs typeface="+mn-lt"/>
              </a:rPr>
              <a:t>Reason for Joining the Course</a:t>
            </a:r>
            <a:endParaRPr lang="en-US" sz="2400" dirty="0"/>
          </a:p>
          <a:p>
            <a:r>
              <a:rPr lang="en-US" sz="2400" dirty="0">
                <a:ea typeface="+mn-lt"/>
                <a:cs typeface="+mn-lt"/>
              </a:rPr>
              <a:t>Expectations once you complete the course</a:t>
            </a:r>
            <a:endParaRPr lang="en-US" sz="2400" dirty="0"/>
          </a:p>
          <a:p>
            <a:endParaRPr lang="en-US" sz="2400" dirty="0"/>
          </a:p>
        </p:txBody>
      </p:sp>
    </p:spTree>
    <p:extLst>
      <p:ext uri="{BB962C8B-B14F-4D97-AF65-F5344CB8AC3E}">
        <p14:creationId xmlns:p14="http://schemas.microsoft.com/office/powerpoint/2010/main" val="72408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Rectangle 11">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9" name="Picture 13">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graphicFrame>
        <p:nvGraphicFramePr>
          <p:cNvPr id="5" name="Content Placeholder 4">
            <a:extLst>
              <a:ext uri="{FF2B5EF4-FFF2-40B4-BE49-F238E27FC236}">
                <a16:creationId xmlns:a16="http://schemas.microsoft.com/office/drawing/2014/main" id="{4FE9DE59-9044-4AB9-965C-8EA8B891F602}"/>
              </a:ext>
            </a:extLst>
          </p:cNvPr>
          <p:cNvGraphicFramePr>
            <a:graphicFrameLocks noGrp="1"/>
          </p:cNvGraphicFramePr>
          <p:nvPr>
            <p:ph idx="1"/>
          </p:nvPr>
        </p:nvGraphicFramePr>
        <p:xfrm>
          <a:off x="632603" y="675735"/>
          <a:ext cx="10813151" cy="1068706"/>
        </p:xfrm>
        <a:graphic>
          <a:graphicData uri="http://schemas.openxmlformats.org/drawingml/2006/table">
            <a:tbl>
              <a:tblPr firstRow="1" bandRow="1">
                <a:noFill/>
                <a:tableStyleId>{5C22544A-7EE6-4342-B048-85BDC9FD1C3A}</a:tableStyleId>
              </a:tblPr>
              <a:tblGrid>
                <a:gridCol w="10813151">
                  <a:extLst>
                    <a:ext uri="{9D8B030D-6E8A-4147-A177-3AD203B41FA5}">
                      <a16:colId xmlns:a16="http://schemas.microsoft.com/office/drawing/2014/main" val="3665722024"/>
                    </a:ext>
                  </a:extLst>
                </a:gridCol>
              </a:tblGrid>
              <a:tr h="0">
                <a:tc>
                  <a:txBody>
                    <a:bodyPr/>
                    <a:lstStyle/>
                    <a:p>
                      <a:pPr algn="ctr" fontAlgn="t"/>
                      <a:r>
                        <a:rPr lang="en-US" sz="3300" b="1" dirty="0">
                          <a:solidFill>
                            <a:srgbClr val="FFFFFF"/>
                          </a:solidFill>
                          <a:effectLst/>
                        </a:rPr>
                        <a:t>Learning Outcomes</a:t>
                      </a:r>
                    </a:p>
                  </a:txBody>
                  <a:tcPr marL="471488" marR="282893" marT="282893" marB="282893">
                    <a:lnL w="38100" cap="flat" cmpd="sng" algn="ctr">
                      <a:no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003422344"/>
                  </a:ext>
                </a:extLst>
              </a:tr>
            </a:tbl>
          </a:graphicData>
        </a:graphic>
      </p:graphicFrame>
      <p:graphicFrame>
        <p:nvGraphicFramePr>
          <p:cNvPr id="15" name="Table 14">
            <a:extLst>
              <a:ext uri="{FF2B5EF4-FFF2-40B4-BE49-F238E27FC236}">
                <a16:creationId xmlns:a16="http://schemas.microsoft.com/office/drawing/2014/main" id="{38EB745A-6769-497A-9041-775C628C7296}"/>
              </a:ext>
            </a:extLst>
          </p:cNvPr>
          <p:cNvGraphicFramePr>
            <a:graphicFrameLocks noGrp="1"/>
          </p:cNvGraphicFramePr>
          <p:nvPr>
            <p:extLst>
              <p:ext uri="{D42A27DB-BD31-4B8C-83A1-F6EECF244321}">
                <p14:modId xmlns:p14="http://schemas.microsoft.com/office/powerpoint/2010/main" val="3084245472"/>
              </p:ext>
            </p:extLst>
          </p:nvPr>
        </p:nvGraphicFramePr>
        <p:xfrm>
          <a:off x="1035170" y="2205271"/>
          <a:ext cx="9893150" cy="2970328"/>
        </p:xfrm>
        <a:graphic>
          <a:graphicData uri="http://schemas.openxmlformats.org/drawingml/2006/table">
            <a:tbl>
              <a:tblPr firstRow="1" bandRow="1">
                <a:tableStyleId>{5C22544A-7EE6-4342-B048-85BDC9FD1C3A}</a:tableStyleId>
              </a:tblPr>
              <a:tblGrid>
                <a:gridCol w="540716">
                  <a:extLst>
                    <a:ext uri="{9D8B030D-6E8A-4147-A177-3AD203B41FA5}">
                      <a16:colId xmlns:a16="http://schemas.microsoft.com/office/drawing/2014/main" val="2050472437"/>
                    </a:ext>
                  </a:extLst>
                </a:gridCol>
                <a:gridCol w="9352434">
                  <a:extLst>
                    <a:ext uri="{9D8B030D-6E8A-4147-A177-3AD203B41FA5}">
                      <a16:colId xmlns:a16="http://schemas.microsoft.com/office/drawing/2014/main" val="3875773236"/>
                    </a:ext>
                  </a:extLst>
                </a:gridCol>
              </a:tblGrid>
              <a:tr h="499015">
                <a:tc gridSpan="2">
                  <a:txBody>
                    <a:bodyPr/>
                    <a:lstStyle/>
                    <a:p>
                      <a:pPr algn="l" fontAlgn="t"/>
                      <a:r>
                        <a:rPr lang="en-US" dirty="0">
                          <a:effectLst/>
                        </a:rPr>
                        <a:t>On successful completion of this module the learner will be able to:</a:t>
                      </a:r>
                      <a:endParaRPr lang="en-US" b="0" i="1" dirty="0">
                        <a:solidFill>
                          <a:srgbClr val="000000"/>
                        </a:solidFill>
                        <a:effectLst/>
                      </a:endParaRPr>
                    </a:p>
                  </a:txBody>
                  <a:tcPr marL="47625" marR="47625" marT="47625" marB="47625"/>
                </a:tc>
                <a:tc hMerge="1">
                  <a:txBody>
                    <a:bodyPr/>
                    <a:lstStyle/>
                    <a:p>
                      <a:endParaRPr lang="en-US"/>
                    </a:p>
                  </a:txBody>
                  <a:tcPr/>
                </a:tc>
                <a:extLst>
                  <a:ext uri="{0D108BD9-81ED-4DB2-BD59-A6C34878D82A}">
                    <a16:rowId xmlns:a16="http://schemas.microsoft.com/office/drawing/2014/main" val="488516279"/>
                  </a:ext>
                </a:extLst>
              </a:tr>
              <a:tr h="475253">
                <a:tc>
                  <a:txBody>
                    <a:bodyPr/>
                    <a:lstStyle/>
                    <a:p>
                      <a:pPr algn="l" fontAlgn="t"/>
                      <a:r>
                        <a:rPr lang="en-US" dirty="0">
                          <a:effectLst/>
                        </a:rPr>
                        <a:t>#</a:t>
                      </a:r>
                      <a:endParaRPr lang="en-US" dirty="0">
                        <a:solidFill>
                          <a:srgbClr val="000000"/>
                        </a:solidFill>
                        <a:effectLst/>
                      </a:endParaRPr>
                    </a:p>
                  </a:txBody>
                  <a:tcPr marL="47625" marR="47625" marT="47625" marB="47625"/>
                </a:tc>
                <a:tc>
                  <a:txBody>
                    <a:bodyPr/>
                    <a:lstStyle/>
                    <a:p>
                      <a:pPr algn="l" fontAlgn="t"/>
                      <a:r>
                        <a:rPr lang="en-US" dirty="0">
                          <a:effectLst/>
                        </a:rPr>
                        <a:t>Learning Outcome Description</a:t>
                      </a:r>
                      <a:endParaRPr lang="en-US" dirty="0">
                        <a:solidFill>
                          <a:srgbClr val="000000"/>
                        </a:solidFill>
                        <a:effectLst/>
                      </a:endParaRPr>
                    </a:p>
                  </a:txBody>
                  <a:tcPr marL="47625" marR="47625" marT="47625" marB="47625"/>
                </a:tc>
                <a:extLst>
                  <a:ext uri="{0D108BD9-81ED-4DB2-BD59-A6C34878D82A}">
                    <a16:rowId xmlns:a16="http://schemas.microsoft.com/office/drawing/2014/main" val="3993566515"/>
                  </a:ext>
                </a:extLst>
              </a:tr>
              <a:tr h="499015">
                <a:tc>
                  <a:txBody>
                    <a:bodyPr/>
                    <a:lstStyle/>
                    <a:p>
                      <a:pPr algn="l" fontAlgn="t"/>
                      <a:r>
                        <a:rPr lang="en-US" dirty="0">
                          <a:effectLst/>
                        </a:rPr>
                        <a:t>LO1</a:t>
                      </a:r>
                    </a:p>
                  </a:txBody>
                  <a:tcPr marL="47625" marR="47625" marT="47625" marB="47625"/>
                </a:tc>
                <a:tc>
                  <a:txBody>
                    <a:bodyPr/>
                    <a:lstStyle/>
                    <a:p>
                      <a:pPr algn="l" fontAlgn="t"/>
                      <a:r>
                        <a:rPr lang="en-GB" sz="1800" b="0" i="0" kern="1200" dirty="0">
                          <a:solidFill>
                            <a:schemeClr val="dk1"/>
                          </a:solidFill>
                          <a:effectLst/>
                          <a:latin typeface="+mn-lt"/>
                          <a:ea typeface="+mn-ea"/>
                          <a:cs typeface="+mn-cs"/>
                        </a:rPr>
                        <a:t>Describe in detail the theory, concepts and methods pertaining to </a:t>
                      </a:r>
                      <a:r>
                        <a:rPr lang="en-GB" sz="1800" b="0" i="0" kern="1200" dirty="0" err="1">
                          <a:solidFill>
                            <a:schemeClr val="dk1"/>
                          </a:solidFill>
                          <a:effectLst/>
                          <a:latin typeface="+mn-lt"/>
                          <a:ea typeface="+mn-ea"/>
                          <a:cs typeface="+mn-cs"/>
                        </a:rPr>
                        <a:t>DevOpsSec</a:t>
                      </a:r>
                      <a:endParaRPr lang="en-US" dirty="0">
                        <a:effectLst/>
                      </a:endParaRPr>
                    </a:p>
                  </a:txBody>
                  <a:tcPr marL="47625" marR="47625" marT="47625" marB="47625"/>
                </a:tc>
                <a:extLst>
                  <a:ext uri="{0D108BD9-81ED-4DB2-BD59-A6C34878D82A}">
                    <a16:rowId xmlns:a16="http://schemas.microsoft.com/office/drawing/2014/main" val="1569938674"/>
                  </a:ext>
                </a:extLst>
              </a:tr>
              <a:tr h="499015">
                <a:tc>
                  <a:txBody>
                    <a:bodyPr/>
                    <a:lstStyle/>
                    <a:p>
                      <a:pPr algn="l" fontAlgn="t"/>
                      <a:r>
                        <a:rPr lang="en-US" dirty="0">
                          <a:effectLst/>
                        </a:rPr>
                        <a:t>LO2</a:t>
                      </a:r>
                    </a:p>
                  </a:txBody>
                  <a:tcPr marL="47625" marR="47625" marT="47625" marB="47625"/>
                </a:tc>
                <a:tc>
                  <a:txBody>
                    <a:bodyPr/>
                    <a:lstStyle/>
                    <a:p>
                      <a:pPr algn="l" fontAlgn="t"/>
                      <a:r>
                        <a:rPr lang="en-GB" sz="1800" b="0" i="0" kern="1200" dirty="0">
                          <a:solidFill>
                            <a:schemeClr val="dk1"/>
                          </a:solidFill>
                          <a:effectLst/>
                          <a:latin typeface="+mn-lt"/>
                          <a:ea typeface="+mn-ea"/>
                          <a:cs typeface="+mn-cs"/>
                        </a:rPr>
                        <a:t>Develop a Continuous Integration (CI)/Continuous Delivery (CD) Pipeline.</a:t>
                      </a:r>
                      <a:endParaRPr lang="en-US" dirty="0">
                        <a:effectLst/>
                      </a:endParaRPr>
                    </a:p>
                  </a:txBody>
                  <a:tcPr marL="47625" marR="47625" marT="47625" marB="47625"/>
                </a:tc>
                <a:extLst>
                  <a:ext uri="{0D108BD9-81ED-4DB2-BD59-A6C34878D82A}">
                    <a16:rowId xmlns:a16="http://schemas.microsoft.com/office/drawing/2014/main" val="3202916385"/>
                  </a:ext>
                </a:extLst>
              </a:tr>
              <a:tr h="499015">
                <a:tc>
                  <a:txBody>
                    <a:bodyPr/>
                    <a:lstStyle/>
                    <a:p>
                      <a:pPr algn="l" fontAlgn="t"/>
                      <a:r>
                        <a:rPr lang="en-US" dirty="0">
                          <a:effectLst/>
                        </a:rPr>
                        <a:t>LO3</a:t>
                      </a:r>
                    </a:p>
                  </a:txBody>
                  <a:tcPr marL="47625" marR="47625" marT="47625" marB="47625"/>
                </a:tc>
                <a:tc>
                  <a:txBody>
                    <a:bodyPr/>
                    <a:lstStyle/>
                    <a:p>
                      <a:pPr algn="l" fontAlgn="t"/>
                      <a:r>
                        <a:rPr lang="en-GB" sz="1800" b="0" i="0" kern="1200" dirty="0">
                          <a:solidFill>
                            <a:schemeClr val="dk1"/>
                          </a:solidFill>
                          <a:effectLst/>
                          <a:latin typeface="+mn-lt"/>
                          <a:ea typeface="+mn-ea"/>
                          <a:cs typeface="+mn-cs"/>
                        </a:rPr>
                        <a:t>Apply Security to the DevOps Pipeline</a:t>
                      </a:r>
                      <a:endParaRPr lang="en-US" dirty="0">
                        <a:effectLst/>
                      </a:endParaRPr>
                    </a:p>
                  </a:txBody>
                  <a:tcPr marL="47625" marR="47625" marT="47625" marB="47625"/>
                </a:tc>
                <a:extLst>
                  <a:ext uri="{0D108BD9-81ED-4DB2-BD59-A6C34878D82A}">
                    <a16:rowId xmlns:a16="http://schemas.microsoft.com/office/drawing/2014/main" val="4283291139"/>
                  </a:ext>
                </a:extLst>
              </a:tr>
              <a:tr h="499015">
                <a:tc>
                  <a:txBody>
                    <a:bodyPr/>
                    <a:lstStyle/>
                    <a:p>
                      <a:pPr algn="l" fontAlgn="t"/>
                      <a:r>
                        <a:rPr lang="en-US" dirty="0">
                          <a:effectLst/>
                        </a:rPr>
                        <a:t>LO4</a:t>
                      </a:r>
                    </a:p>
                  </a:txBody>
                  <a:tcPr marL="47625" marR="47625" marT="47625" marB="47625"/>
                </a:tc>
                <a:tc>
                  <a:txBody>
                    <a:bodyPr/>
                    <a:lstStyle/>
                    <a:p>
                      <a:pPr algn="l" fontAlgn="t"/>
                      <a:r>
                        <a:rPr lang="en-GB" sz="1800" b="0" i="0" kern="1200" dirty="0">
                          <a:solidFill>
                            <a:schemeClr val="dk1"/>
                          </a:solidFill>
                          <a:effectLst/>
                          <a:latin typeface="+mn-lt"/>
                          <a:ea typeface="+mn-ea"/>
                          <a:cs typeface="+mn-cs"/>
                        </a:rPr>
                        <a:t>Collaboratively utilise tools and techniques in creating a </a:t>
                      </a:r>
                      <a:r>
                        <a:rPr lang="en-GB" sz="1800" b="0" i="0" kern="1200" dirty="0" err="1">
                          <a:solidFill>
                            <a:schemeClr val="dk1"/>
                          </a:solidFill>
                          <a:effectLst/>
                          <a:latin typeface="+mn-lt"/>
                          <a:ea typeface="+mn-ea"/>
                          <a:cs typeface="+mn-cs"/>
                        </a:rPr>
                        <a:t>DevOpsSec</a:t>
                      </a:r>
                      <a:r>
                        <a:rPr lang="en-GB" sz="1800" b="0" i="0" kern="1200" dirty="0">
                          <a:solidFill>
                            <a:schemeClr val="dk1"/>
                          </a:solidFill>
                          <a:effectLst/>
                          <a:latin typeface="+mn-lt"/>
                          <a:ea typeface="+mn-ea"/>
                          <a:cs typeface="+mn-cs"/>
                        </a:rPr>
                        <a:t> Pipeline.</a:t>
                      </a:r>
                      <a:endParaRPr lang="en-US" dirty="0">
                        <a:effectLst/>
                      </a:endParaRPr>
                    </a:p>
                  </a:txBody>
                  <a:tcPr marL="47625" marR="47625" marT="47625" marB="47625"/>
                </a:tc>
                <a:extLst>
                  <a:ext uri="{0D108BD9-81ED-4DB2-BD59-A6C34878D82A}">
                    <a16:rowId xmlns:a16="http://schemas.microsoft.com/office/drawing/2014/main" val="1825259031"/>
                  </a:ext>
                </a:extLst>
              </a:tr>
            </a:tbl>
          </a:graphicData>
        </a:graphic>
      </p:graphicFrame>
    </p:spTree>
    <p:extLst>
      <p:ext uri="{BB962C8B-B14F-4D97-AF65-F5344CB8AC3E}">
        <p14:creationId xmlns:p14="http://schemas.microsoft.com/office/powerpoint/2010/main" val="78388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Rectangle 11">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9" name="Picture 13">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graphicFrame>
        <p:nvGraphicFramePr>
          <p:cNvPr id="5" name="Content Placeholder 4">
            <a:extLst>
              <a:ext uri="{FF2B5EF4-FFF2-40B4-BE49-F238E27FC236}">
                <a16:creationId xmlns:a16="http://schemas.microsoft.com/office/drawing/2014/main" id="{4FE9DE59-9044-4AB9-965C-8EA8B891F602}"/>
              </a:ext>
            </a:extLst>
          </p:cNvPr>
          <p:cNvGraphicFramePr>
            <a:graphicFrameLocks noGrp="1"/>
          </p:cNvGraphicFramePr>
          <p:nvPr>
            <p:ph idx="1"/>
          </p:nvPr>
        </p:nvGraphicFramePr>
        <p:xfrm>
          <a:off x="632603" y="675735"/>
          <a:ext cx="10813151" cy="1114426"/>
        </p:xfrm>
        <a:graphic>
          <a:graphicData uri="http://schemas.openxmlformats.org/drawingml/2006/table">
            <a:tbl>
              <a:tblPr firstRow="1" bandRow="1">
                <a:noFill/>
                <a:tableStyleId>{5C22544A-7EE6-4342-B048-85BDC9FD1C3A}</a:tableStyleId>
              </a:tblPr>
              <a:tblGrid>
                <a:gridCol w="10813151">
                  <a:extLst>
                    <a:ext uri="{9D8B030D-6E8A-4147-A177-3AD203B41FA5}">
                      <a16:colId xmlns:a16="http://schemas.microsoft.com/office/drawing/2014/main" val="3665722024"/>
                    </a:ext>
                  </a:extLst>
                </a:gridCol>
              </a:tblGrid>
              <a:tr h="0">
                <a:tc>
                  <a:txBody>
                    <a:bodyPr/>
                    <a:lstStyle/>
                    <a:p>
                      <a:pPr lvl="0" algn="ctr">
                        <a:lnSpc>
                          <a:spcPct val="100000"/>
                        </a:lnSpc>
                        <a:spcBef>
                          <a:spcPts val="0"/>
                        </a:spcBef>
                        <a:spcAft>
                          <a:spcPts val="0"/>
                        </a:spcAft>
                        <a:buNone/>
                      </a:pPr>
                      <a:r>
                        <a:rPr lang="en-US" sz="3600" b="1" i="0" dirty="0"/>
                        <a:t>Module Content </a:t>
                      </a:r>
                      <a:endParaRPr lang="en-US" sz="3600" b="1" dirty="0"/>
                    </a:p>
                  </a:txBody>
                  <a:tcPr marL="471488" marR="282893" marT="282893" marB="282893">
                    <a:lnL w="38100" cap="flat" cmpd="sng" algn="ctr">
                      <a:no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003422344"/>
                  </a:ext>
                </a:extLst>
              </a:tr>
            </a:tbl>
          </a:graphicData>
        </a:graphic>
      </p:graphicFrame>
      <p:graphicFrame>
        <p:nvGraphicFramePr>
          <p:cNvPr id="3" name="Table 2">
            <a:extLst>
              <a:ext uri="{FF2B5EF4-FFF2-40B4-BE49-F238E27FC236}">
                <a16:creationId xmlns:a16="http://schemas.microsoft.com/office/drawing/2014/main" id="{5F1F969B-9CC2-49A6-A96C-7FCEF98CECF1}"/>
              </a:ext>
            </a:extLst>
          </p:cNvPr>
          <p:cNvGraphicFramePr>
            <a:graphicFrameLocks noGrp="1"/>
          </p:cNvGraphicFramePr>
          <p:nvPr>
            <p:extLst>
              <p:ext uri="{D42A27DB-BD31-4B8C-83A1-F6EECF244321}">
                <p14:modId xmlns:p14="http://schemas.microsoft.com/office/powerpoint/2010/main" val="3859542958"/>
              </p:ext>
            </p:extLst>
          </p:nvPr>
        </p:nvGraphicFramePr>
        <p:xfrm>
          <a:off x="914400" y="1871578"/>
          <a:ext cx="10302240" cy="4031563"/>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188770133"/>
                    </a:ext>
                  </a:extLst>
                </a:gridCol>
                <a:gridCol w="7924800">
                  <a:extLst>
                    <a:ext uri="{9D8B030D-6E8A-4147-A177-3AD203B41FA5}">
                      <a16:colId xmlns:a16="http://schemas.microsoft.com/office/drawing/2014/main" val="1039892768"/>
                    </a:ext>
                  </a:extLst>
                </a:gridCol>
              </a:tblGrid>
              <a:tr h="267368">
                <a:tc>
                  <a:txBody>
                    <a:bodyPr/>
                    <a:lstStyle/>
                    <a:p>
                      <a:pPr algn="l" fontAlgn="t"/>
                      <a:r>
                        <a:rPr lang="en-US" sz="1050" dirty="0">
                          <a:effectLst/>
                        </a:rPr>
                        <a:t>Indicative Content</a:t>
                      </a:r>
                      <a:endParaRPr lang="en-US" sz="1050" dirty="0">
                        <a:solidFill>
                          <a:srgbClr val="000000"/>
                        </a:solidFill>
                        <a:effectLst/>
                      </a:endParaRPr>
                    </a:p>
                  </a:txBody>
                  <a:tcPr marL="47625" marR="47625" marT="47625" marB="47625"/>
                </a:tc>
                <a:tc>
                  <a:txBody>
                    <a:bodyPr/>
                    <a:lstStyle/>
                    <a:p>
                      <a:pPr lvl="0" algn="l">
                        <a:lnSpc>
                          <a:spcPct val="100000"/>
                        </a:lnSpc>
                        <a:spcBef>
                          <a:spcPts val="0"/>
                        </a:spcBef>
                        <a:spcAft>
                          <a:spcPts val="0"/>
                        </a:spcAft>
                        <a:buNone/>
                      </a:pPr>
                      <a:r>
                        <a:rPr lang="en-US" sz="1050" b="1" i="0" u="none" strike="noStrike" noProof="0" dirty="0">
                          <a:effectLst/>
                          <a:latin typeface="Garamond"/>
                        </a:rPr>
                        <a:t>Indicative Content Description</a:t>
                      </a:r>
                    </a:p>
                  </a:txBody>
                  <a:tcPr marL="47625" marR="47625" marT="47625" marB="47625"/>
                </a:tc>
                <a:extLst>
                  <a:ext uri="{0D108BD9-81ED-4DB2-BD59-A6C34878D82A}">
                    <a16:rowId xmlns:a16="http://schemas.microsoft.com/office/drawing/2014/main" val="1682800358"/>
                  </a:ext>
                </a:extLst>
              </a:tr>
              <a:tr h="314199">
                <a:tc>
                  <a:txBody>
                    <a:bodyPr/>
                    <a:lstStyle/>
                    <a:p>
                      <a:r>
                        <a:rPr lang="en-GB" sz="1050" b="1" i="0" kern="1200" dirty="0">
                          <a:solidFill>
                            <a:schemeClr val="dk1"/>
                          </a:solidFill>
                          <a:effectLst/>
                          <a:latin typeface="+mn-lt"/>
                          <a:ea typeface="+mn-ea"/>
                          <a:cs typeface="+mn-cs"/>
                        </a:rPr>
                        <a:t>DevOps</a:t>
                      </a:r>
                      <a:endParaRPr lang="en-GB" sz="1050" b="0" i="0" kern="1200" dirty="0">
                        <a:solidFill>
                          <a:schemeClr val="dk1"/>
                        </a:solidFill>
                        <a:effectLst/>
                        <a:latin typeface="+mn-lt"/>
                        <a:ea typeface="+mn-ea"/>
                        <a:cs typeface="+mn-cs"/>
                      </a:endParaRPr>
                    </a:p>
                  </a:txBody>
                  <a:tcPr marL="47625" marR="47625" marT="47625" marB="47625"/>
                </a:tc>
                <a:tc>
                  <a:txBody>
                    <a:bodyPr/>
                    <a:lstStyle/>
                    <a:p>
                      <a:r>
                        <a:rPr lang="en-GB" sz="1050" b="0" i="0" kern="1200" dirty="0">
                          <a:solidFill>
                            <a:schemeClr val="dk1"/>
                          </a:solidFill>
                          <a:effectLst/>
                          <a:latin typeface="+mn-lt"/>
                          <a:ea typeface="+mn-ea"/>
                          <a:cs typeface="+mn-cs"/>
                        </a:rPr>
                        <a:t>DevOps. Reference Architecture for DevOps. Change Management. Continuous Integration (CI). Continuous Delivery (CD). Continuous Testing. Infrastructure as a Service. Continuous Security</a:t>
                      </a:r>
                    </a:p>
                  </a:txBody>
                  <a:tcPr marL="47625" marR="47625" marT="47625" marB="47625"/>
                </a:tc>
                <a:extLst>
                  <a:ext uri="{0D108BD9-81ED-4DB2-BD59-A6C34878D82A}">
                    <a16:rowId xmlns:a16="http://schemas.microsoft.com/office/drawing/2014/main" val="1026678159"/>
                  </a:ext>
                </a:extLst>
              </a:tr>
              <a:tr h="324017">
                <a:tc>
                  <a:txBody>
                    <a:bodyPr/>
                    <a:lstStyle/>
                    <a:p>
                      <a:r>
                        <a:rPr lang="en-IE" sz="1050" b="1" i="0" kern="1200" dirty="0">
                          <a:solidFill>
                            <a:schemeClr val="dk1"/>
                          </a:solidFill>
                          <a:effectLst/>
                          <a:latin typeface="+mn-lt"/>
                          <a:ea typeface="+mn-ea"/>
                          <a:cs typeface="+mn-cs"/>
                        </a:rPr>
                        <a:t>Continuous Integration</a:t>
                      </a:r>
                      <a:endParaRPr lang="en-IE" sz="1050" b="0" i="0" kern="1200" dirty="0">
                        <a:solidFill>
                          <a:schemeClr val="dk1"/>
                        </a:solidFill>
                        <a:effectLst/>
                        <a:latin typeface="+mn-lt"/>
                        <a:ea typeface="+mn-ea"/>
                        <a:cs typeface="+mn-cs"/>
                      </a:endParaRPr>
                    </a:p>
                  </a:txBody>
                  <a:tcPr marL="47625" marR="47625" marT="47625" marB="47625"/>
                </a:tc>
                <a:tc>
                  <a:txBody>
                    <a:bodyPr/>
                    <a:lstStyle/>
                    <a:p>
                      <a:r>
                        <a:rPr lang="en-IE" sz="1050" b="0" i="0" kern="1200" dirty="0">
                          <a:solidFill>
                            <a:schemeClr val="dk1"/>
                          </a:solidFill>
                          <a:effectLst/>
                          <a:latin typeface="+mn-lt"/>
                          <a:ea typeface="+mn-ea"/>
                          <a:cs typeface="+mn-cs"/>
                        </a:rPr>
                        <a:t>CI pipeline. Code Repository. CI Platform.</a:t>
                      </a:r>
                    </a:p>
                  </a:txBody>
                  <a:tcPr marL="47625" marR="47625" marT="47625" marB="47625"/>
                </a:tc>
                <a:extLst>
                  <a:ext uri="{0D108BD9-81ED-4DB2-BD59-A6C34878D82A}">
                    <a16:rowId xmlns:a16="http://schemas.microsoft.com/office/drawing/2014/main" val="329589274"/>
                  </a:ext>
                </a:extLst>
              </a:tr>
              <a:tr h="324017">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IE" sz="1050" b="1" i="0" kern="1200" dirty="0">
                          <a:solidFill>
                            <a:schemeClr val="dk1"/>
                          </a:solidFill>
                          <a:effectLst/>
                          <a:latin typeface="+mn-lt"/>
                          <a:ea typeface="+mn-ea"/>
                          <a:cs typeface="+mn-cs"/>
                        </a:rPr>
                        <a:t>Continuous Delivery</a:t>
                      </a:r>
                      <a:endParaRPr lang="en-IE" sz="1050" b="0" i="0" kern="1200" dirty="0">
                        <a:solidFill>
                          <a:schemeClr val="dk1"/>
                        </a:solidFill>
                        <a:effectLst/>
                        <a:latin typeface="+mn-lt"/>
                        <a:ea typeface="+mn-ea"/>
                        <a:cs typeface="+mn-cs"/>
                      </a:endParaRPr>
                    </a:p>
                    <a:p>
                      <a:pPr fontAlgn="t"/>
                      <a:endParaRPr lang="en-US" sz="1050" b="1" dirty="0">
                        <a:effectLst/>
                      </a:endParaRPr>
                    </a:p>
                  </a:txBody>
                  <a:tcPr marL="47625" marR="47625" marT="47625" marB="47625"/>
                </a:tc>
                <a:tc>
                  <a:txBody>
                    <a:bodyPr/>
                    <a:lstStyle/>
                    <a:p>
                      <a:r>
                        <a:rPr lang="en-IE" sz="1050" b="0" i="0" kern="1200" dirty="0">
                          <a:solidFill>
                            <a:schemeClr val="dk1"/>
                          </a:solidFill>
                          <a:effectLst/>
                          <a:latin typeface="+mn-lt"/>
                          <a:ea typeface="+mn-ea"/>
                          <a:cs typeface="+mn-cs"/>
                        </a:rPr>
                        <a:t>CD Pipeline. Container Repository. Production Infrastructure. Deployment Automation and Release Management</a:t>
                      </a:r>
                    </a:p>
                  </a:txBody>
                  <a:tcPr marL="47625" marR="47625" marT="47625" marB="47625"/>
                </a:tc>
                <a:extLst>
                  <a:ext uri="{0D108BD9-81ED-4DB2-BD59-A6C34878D82A}">
                    <a16:rowId xmlns:a16="http://schemas.microsoft.com/office/drawing/2014/main" val="3853686385"/>
                  </a:ext>
                </a:extLst>
              </a:tr>
              <a:tr h="314199">
                <a:tc>
                  <a:txBody>
                    <a:bodyPr/>
                    <a:lstStyle/>
                    <a:p>
                      <a:r>
                        <a:rPr lang="en-GB" sz="1050" b="1" i="0" kern="1200" dirty="0" err="1">
                          <a:solidFill>
                            <a:schemeClr val="dk1"/>
                          </a:solidFill>
                          <a:effectLst/>
                          <a:latin typeface="+mn-lt"/>
                          <a:ea typeface="+mn-ea"/>
                          <a:cs typeface="+mn-cs"/>
                        </a:rPr>
                        <a:t>DevOpsSec</a:t>
                      </a:r>
                      <a:r>
                        <a:rPr lang="en-GB" sz="1050" b="1" i="0" kern="1200" dirty="0">
                          <a:solidFill>
                            <a:schemeClr val="dk1"/>
                          </a:solidFill>
                          <a:effectLst/>
                          <a:latin typeface="+mn-lt"/>
                          <a:ea typeface="+mn-ea"/>
                          <a:cs typeface="+mn-cs"/>
                        </a:rPr>
                        <a:t> - Continuous Security</a:t>
                      </a:r>
                      <a:endParaRPr lang="en-GB" sz="1050" b="0" i="0" kern="1200" dirty="0">
                        <a:solidFill>
                          <a:schemeClr val="dk1"/>
                        </a:solidFill>
                        <a:effectLst/>
                        <a:latin typeface="+mn-lt"/>
                        <a:ea typeface="+mn-ea"/>
                        <a:cs typeface="+mn-cs"/>
                      </a:endParaRPr>
                    </a:p>
                  </a:txBody>
                  <a:tcPr marL="47625" marR="47625" marT="47625" marB="47625"/>
                </a:tc>
                <a:tc>
                  <a:txBody>
                    <a:bodyPr/>
                    <a:lstStyle/>
                    <a:p>
                      <a:r>
                        <a:rPr lang="en-GB" sz="1050" b="0" i="0" kern="1200" dirty="0">
                          <a:solidFill>
                            <a:schemeClr val="dk1"/>
                          </a:solidFill>
                          <a:effectLst/>
                          <a:latin typeface="+mn-lt"/>
                          <a:ea typeface="+mn-ea"/>
                          <a:cs typeface="+mn-cs"/>
                        </a:rPr>
                        <a:t>Test Driven Security. Application Security. Infrastructure Security. Pipeline Security. Testing Continuously. Monitoring and Responding to Attacks. Assessing Risks and Maturing Security</a:t>
                      </a:r>
                    </a:p>
                  </a:txBody>
                  <a:tcPr marL="47625" marR="47625" marT="47625" marB="47625"/>
                </a:tc>
                <a:extLst>
                  <a:ext uri="{0D108BD9-81ED-4DB2-BD59-A6C34878D82A}">
                    <a16:rowId xmlns:a16="http://schemas.microsoft.com/office/drawing/2014/main" val="2335590217"/>
                  </a:ext>
                </a:extLst>
              </a:tr>
              <a:tr h="314199">
                <a:tc>
                  <a:txBody>
                    <a:bodyPr/>
                    <a:lstStyle/>
                    <a:p>
                      <a:r>
                        <a:rPr lang="en-GB" sz="1050" b="1" i="0" kern="1200" dirty="0">
                          <a:solidFill>
                            <a:schemeClr val="dk1"/>
                          </a:solidFill>
                          <a:effectLst/>
                          <a:latin typeface="+mn-lt"/>
                          <a:ea typeface="+mn-ea"/>
                          <a:cs typeface="+mn-cs"/>
                        </a:rPr>
                        <a:t>Protecting Web Applications</a:t>
                      </a:r>
                      <a:endParaRPr lang="en-GB" sz="1050" b="0" i="0" kern="1200" dirty="0">
                        <a:solidFill>
                          <a:schemeClr val="dk1"/>
                        </a:solidFill>
                        <a:effectLst/>
                        <a:latin typeface="+mn-lt"/>
                        <a:ea typeface="+mn-ea"/>
                        <a:cs typeface="+mn-cs"/>
                      </a:endParaRPr>
                    </a:p>
                  </a:txBody>
                  <a:tcPr marL="47625" marR="47625" marT="47625" marB="47625"/>
                </a:tc>
                <a:tc>
                  <a:txBody>
                    <a:bodyPr/>
                    <a:lstStyle/>
                    <a:p>
                      <a:r>
                        <a:rPr lang="en-GB" sz="1050" b="0" i="0" kern="1200" dirty="0">
                          <a:solidFill>
                            <a:schemeClr val="dk1"/>
                          </a:solidFill>
                          <a:effectLst/>
                          <a:latin typeface="+mn-lt"/>
                          <a:ea typeface="+mn-ea"/>
                          <a:cs typeface="+mn-cs"/>
                        </a:rPr>
                        <a:t>Securing and testing web apps. Website attacks and content security. Methods for authenticating users. Managing dependencies</a:t>
                      </a:r>
                    </a:p>
                  </a:txBody>
                  <a:tcPr marL="47625" marR="47625" marT="47625" marB="47625"/>
                </a:tc>
                <a:extLst>
                  <a:ext uri="{0D108BD9-81ED-4DB2-BD59-A6C34878D82A}">
                    <a16:rowId xmlns:a16="http://schemas.microsoft.com/office/drawing/2014/main" val="1468414571"/>
                  </a:ext>
                </a:extLst>
              </a:tr>
              <a:tr h="314199">
                <a:tc>
                  <a:txBody>
                    <a:bodyPr/>
                    <a:lstStyle/>
                    <a:p>
                      <a:r>
                        <a:rPr lang="en-GB" sz="1050" b="1" i="0" kern="1200" dirty="0">
                          <a:solidFill>
                            <a:schemeClr val="dk1"/>
                          </a:solidFill>
                          <a:effectLst/>
                          <a:latin typeface="+mn-lt"/>
                          <a:ea typeface="+mn-ea"/>
                          <a:cs typeface="+mn-cs"/>
                        </a:rPr>
                        <a:t>Automating security testing of the Infrastructure in the CD pipeline</a:t>
                      </a:r>
                      <a:endParaRPr lang="en-GB" sz="1050" b="0" i="0" kern="1200" dirty="0">
                        <a:solidFill>
                          <a:schemeClr val="dk1"/>
                        </a:solidFill>
                        <a:effectLst/>
                        <a:latin typeface="+mn-lt"/>
                        <a:ea typeface="+mn-ea"/>
                        <a:cs typeface="+mn-cs"/>
                      </a:endParaRPr>
                    </a:p>
                  </a:txBody>
                  <a:tcPr marL="47625" marR="47625" marT="47625" marB="47625"/>
                </a:tc>
                <a:tc>
                  <a:txBody>
                    <a:bodyPr/>
                    <a:lstStyle/>
                    <a:p>
                      <a:r>
                        <a:rPr lang="en-GB" sz="1050" b="0" i="0" kern="1200" dirty="0">
                          <a:solidFill>
                            <a:schemeClr val="dk1"/>
                          </a:solidFill>
                          <a:effectLst/>
                          <a:latin typeface="+mn-lt"/>
                          <a:ea typeface="+mn-ea"/>
                          <a:cs typeface="+mn-cs"/>
                        </a:rPr>
                        <a:t>Securing and testing cloud infrastructure: the deployer app. Restricting network access. Building a secure entry point. SSH Security Considerations. Opening access between security groups. Controlling access to the database.  . Multifactor Authentication. Database permission models to control access. Database admin credentials</a:t>
                      </a:r>
                    </a:p>
                  </a:txBody>
                  <a:tcPr marL="47625" marR="47625" marT="47625" marB="47625"/>
                </a:tc>
                <a:extLst>
                  <a:ext uri="{0D108BD9-81ED-4DB2-BD59-A6C34878D82A}">
                    <a16:rowId xmlns:a16="http://schemas.microsoft.com/office/drawing/2014/main" val="1642013999"/>
                  </a:ext>
                </a:extLst>
              </a:tr>
              <a:tr h="314199">
                <a:tc>
                  <a:txBody>
                    <a:bodyPr/>
                    <a:lstStyle/>
                    <a:p>
                      <a:r>
                        <a:rPr lang="en-IE" sz="1050" b="1" i="0" kern="1200" dirty="0">
                          <a:solidFill>
                            <a:schemeClr val="dk1"/>
                          </a:solidFill>
                          <a:effectLst/>
                          <a:latin typeface="+mn-lt"/>
                          <a:ea typeface="+mn-ea"/>
                          <a:cs typeface="+mn-cs"/>
                        </a:rPr>
                        <a:t>Securing communication</a:t>
                      </a:r>
                      <a:endParaRPr lang="en-IE" sz="1050" b="0" i="0" kern="1200" dirty="0">
                        <a:solidFill>
                          <a:schemeClr val="dk1"/>
                        </a:solidFill>
                        <a:effectLst/>
                        <a:latin typeface="+mn-lt"/>
                        <a:ea typeface="+mn-ea"/>
                        <a:cs typeface="+mn-cs"/>
                      </a:endParaRPr>
                    </a:p>
                  </a:txBody>
                  <a:tcPr marL="47625" marR="47625" marT="47625" marB="47625"/>
                </a:tc>
                <a:tc>
                  <a:txBody>
                    <a:bodyPr/>
                    <a:lstStyle/>
                    <a:p>
                      <a:r>
                        <a:rPr lang="en-IE" sz="1050" b="0" i="0" kern="1200" dirty="0">
                          <a:solidFill>
                            <a:schemeClr val="dk1"/>
                          </a:solidFill>
                          <a:effectLst/>
                          <a:latin typeface="+mn-lt"/>
                          <a:ea typeface="+mn-ea"/>
                          <a:cs typeface="+mn-cs"/>
                        </a:rPr>
                        <a:t>Secure communication. SSL/TLS. HTTPS</a:t>
                      </a:r>
                    </a:p>
                    <a:p>
                      <a:pPr lvl="0">
                        <a:buNone/>
                      </a:pPr>
                      <a:endParaRPr lang="en-US" sz="1050" dirty="0">
                        <a:effectLst/>
                      </a:endParaRPr>
                    </a:p>
                  </a:txBody>
                  <a:tcPr marL="47625" marR="47625" marT="47625" marB="47625"/>
                </a:tc>
                <a:extLst>
                  <a:ext uri="{0D108BD9-81ED-4DB2-BD59-A6C34878D82A}">
                    <a16:rowId xmlns:a16="http://schemas.microsoft.com/office/drawing/2014/main" val="289705585"/>
                  </a:ext>
                </a:extLst>
              </a:tr>
              <a:tr h="314199">
                <a:tc>
                  <a:txBody>
                    <a:bodyPr/>
                    <a:lstStyle/>
                    <a:p>
                      <a:r>
                        <a:rPr lang="en-GB" sz="1050" b="1" i="0" kern="1200" dirty="0">
                          <a:solidFill>
                            <a:schemeClr val="dk1"/>
                          </a:solidFill>
                          <a:effectLst/>
                          <a:latin typeface="+mn-lt"/>
                          <a:ea typeface="+mn-ea"/>
                          <a:cs typeface="+mn-cs"/>
                        </a:rPr>
                        <a:t>Securing the delivery pipeline</a:t>
                      </a:r>
                      <a:endParaRPr lang="en-GB" sz="1050" b="0" i="0" kern="1200" dirty="0">
                        <a:solidFill>
                          <a:schemeClr val="dk1"/>
                        </a:solidFill>
                        <a:effectLst/>
                        <a:latin typeface="+mn-lt"/>
                        <a:ea typeface="+mn-ea"/>
                        <a:cs typeface="+mn-cs"/>
                      </a:endParaRPr>
                    </a:p>
                  </a:txBody>
                  <a:tcPr marL="47625" marR="47625" marT="47625" marB="47625"/>
                </a:tc>
                <a:tc>
                  <a:txBody>
                    <a:bodyPr/>
                    <a:lstStyle/>
                    <a:p>
                      <a:r>
                        <a:rPr lang="en-GB" sz="1050" b="0" i="0" kern="1200" dirty="0">
                          <a:solidFill>
                            <a:schemeClr val="dk1"/>
                          </a:solidFill>
                          <a:effectLst/>
                          <a:latin typeface="+mn-lt"/>
                          <a:ea typeface="+mn-ea"/>
                          <a:cs typeface="+mn-cs"/>
                        </a:rPr>
                        <a:t>Access control to code-management infrastructure. Access control for container storage. Access control for infrastructure management.</a:t>
                      </a:r>
                    </a:p>
                  </a:txBody>
                  <a:tcPr marL="47625" marR="47625" marT="47625" marB="47625"/>
                </a:tc>
                <a:extLst>
                  <a:ext uri="{0D108BD9-81ED-4DB2-BD59-A6C34878D82A}">
                    <a16:rowId xmlns:a16="http://schemas.microsoft.com/office/drawing/2014/main" val="4025388292"/>
                  </a:ext>
                </a:extLst>
              </a:tr>
              <a:tr h="314199">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GB" sz="1050" b="1" i="0" kern="1200" dirty="0">
                          <a:solidFill>
                            <a:schemeClr val="dk1"/>
                          </a:solidFill>
                          <a:effectLst/>
                          <a:latin typeface="+mn-lt"/>
                          <a:ea typeface="+mn-ea"/>
                          <a:cs typeface="+mn-cs"/>
                        </a:rPr>
                        <a:t>Collecting and analysing logs</a:t>
                      </a:r>
                      <a:endParaRPr lang="en-GB" sz="1050" b="0" i="0" kern="1200" dirty="0">
                        <a:solidFill>
                          <a:schemeClr val="dk1"/>
                        </a:solidFill>
                        <a:effectLst/>
                        <a:latin typeface="+mn-lt"/>
                        <a:ea typeface="+mn-ea"/>
                        <a:cs typeface="+mn-cs"/>
                      </a:endParaRPr>
                    </a:p>
                    <a:p>
                      <a:pPr fontAlgn="t"/>
                      <a:endParaRPr lang="en-US" sz="1050" b="1" dirty="0">
                        <a:effectLst/>
                      </a:endParaRPr>
                    </a:p>
                  </a:txBody>
                  <a:tcPr marL="47625" marR="47625" marT="47625" marB="47625"/>
                </a:tc>
                <a:tc>
                  <a:txBody>
                    <a:bodyPr/>
                    <a:lstStyle/>
                    <a:p>
                      <a:r>
                        <a:rPr lang="en-GB" sz="1050" b="0" i="0" kern="1200" dirty="0">
                          <a:solidFill>
                            <a:schemeClr val="dk1"/>
                          </a:solidFill>
                          <a:effectLst/>
                          <a:latin typeface="+mn-lt"/>
                          <a:ea typeface="+mn-ea"/>
                          <a:cs typeface="+mn-cs"/>
                        </a:rPr>
                        <a:t>Collecting logs from systems and applications. Streaming logging events through message brokers. Processing events in log consumers. Storing and archiving logs. Accessing logs. Architecture of a log analysis layer. Detecting attack using string signatures. Statistical models for fraud detection. Using geographic data to find abuses. Detecting anomalies in known patterns. Raising alerts to operators and end users</a:t>
                      </a:r>
                    </a:p>
                  </a:txBody>
                  <a:tcPr marL="47625" marR="47625" marT="47625" marB="47625"/>
                </a:tc>
                <a:extLst>
                  <a:ext uri="{0D108BD9-81ED-4DB2-BD59-A6C34878D82A}">
                    <a16:rowId xmlns:a16="http://schemas.microsoft.com/office/drawing/2014/main" val="46696055"/>
                  </a:ext>
                </a:extLst>
              </a:tr>
            </a:tbl>
          </a:graphicData>
        </a:graphic>
      </p:graphicFrame>
    </p:spTree>
    <p:extLst>
      <p:ext uri="{BB962C8B-B14F-4D97-AF65-F5344CB8AC3E}">
        <p14:creationId xmlns:p14="http://schemas.microsoft.com/office/powerpoint/2010/main" val="164282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Rectangle 11">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9" name="Picture 13">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graphicFrame>
        <p:nvGraphicFramePr>
          <p:cNvPr id="5" name="Content Placeholder 4">
            <a:extLst>
              <a:ext uri="{FF2B5EF4-FFF2-40B4-BE49-F238E27FC236}">
                <a16:creationId xmlns:a16="http://schemas.microsoft.com/office/drawing/2014/main" id="{4FE9DE59-9044-4AB9-965C-8EA8B891F602}"/>
              </a:ext>
            </a:extLst>
          </p:cNvPr>
          <p:cNvGraphicFramePr>
            <a:graphicFrameLocks noGrp="1"/>
          </p:cNvGraphicFramePr>
          <p:nvPr>
            <p:ph idx="1"/>
          </p:nvPr>
        </p:nvGraphicFramePr>
        <p:xfrm>
          <a:off x="632603" y="675735"/>
          <a:ext cx="10813151" cy="1114426"/>
        </p:xfrm>
        <a:graphic>
          <a:graphicData uri="http://schemas.openxmlformats.org/drawingml/2006/table">
            <a:tbl>
              <a:tblPr firstRow="1" bandRow="1">
                <a:noFill/>
                <a:tableStyleId>{5C22544A-7EE6-4342-B048-85BDC9FD1C3A}</a:tableStyleId>
              </a:tblPr>
              <a:tblGrid>
                <a:gridCol w="10813151">
                  <a:extLst>
                    <a:ext uri="{9D8B030D-6E8A-4147-A177-3AD203B41FA5}">
                      <a16:colId xmlns:a16="http://schemas.microsoft.com/office/drawing/2014/main" val="3665722024"/>
                    </a:ext>
                  </a:extLst>
                </a:gridCol>
              </a:tblGrid>
              <a:tr h="0">
                <a:tc>
                  <a:txBody>
                    <a:bodyPr/>
                    <a:lstStyle/>
                    <a:p>
                      <a:pPr lvl="0" algn="ctr">
                        <a:lnSpc>
                          <a:spcPct val="100000"/>
                        </a:lnSpc>
                        <a:spcBef>
                          <a:spcPts val="0"/>
                        </a:spcBef>
                        <a:spcAft>
                          <a:spcPts val="0"/>
                        </a:spcAft>
                        <a:buNone/>
                      </a:pPr>
                      <a:r>
                        <a:rPr lang="en-US" sz="3600" b="1" i="0" dirty="0"/>
                        <a:t>Module Assessment Breakdown</a:t>
                      </a:r>
                      <a:endParaRPr lang="en-US" sz="3600" b="1" dirty="0"/>
                    </a:p>
                  </a:txBody>
                  <a:tcPr marL="471488" marR="282893" marT="282893" marB="282893">
                    <a:lnL w="38100" cap="flat" cmpd="sng" algn="ctr">
                      <a:no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003422344"/>
                  </a:ext>
                </a:extLst>
              </a:tr>
            </a:tbl>
          </a:graphicData>
        </a:graphic>
      </p:graphicFrame>
      <p:graphicFrame>
        <p:nvGraphicFramePr>
          <p:cNvPr id="6" name="Table 5">
            <a:extLst>
              <a:ext uri="{FF2B5EF4-FFF2-40B4-BE49-F238E27FC236}">
                <a16:creationId xmlns:a16="http://schemas.microsoft.com/office/drawing/2014/main" id="{A8B8CBC3-1751-479F-AF98-58B77DADC4A5}"/>
              </a:ext>
            </a:extLst>
          </p:cNvPr>
          <p:cNvGraphicFramePr>
            <a:graphicFrameLocks noGrp="1"/>
          </p:cNvGraphicFramePr>
          <p:nvPr>
            <p:extLst>
              <p:ext uri="{D42A27DB-BD31-4B8C-83A1-F6EECF244321}">
                <p14:modId xmlns:p14="http://schemas.microsoft.com/office/powerpoint/2010/main" val="1781065527"/>
              </p:ext>
            </p:extLst>
          </p:nvPr>
        </p:nvGraphicFramePr>
        <p:xfrm>
          <a:off x="828842" y="2205789"/>
          <a:ext cx="10568498" cy="3070765"/>
        </p:xfrm>
        <a:graphic>
          <a:graphicData uri="http://schemas.openxmlformats.org/drawingml/2006/table">
            <a:tbl>
              <a:tblPr firstRow="1" bandRow="1">
                <a:tableStyleId>{5C22544A-7EE6-4342-B048-85BDC9FD1C3A}</a:tableStyleId>
              </a:tblPr>
              <a:tblGrid>
                <a:gridCol w="242725">
                  <a:extLst>
                    <a:ext uri="{9D8B030D-6E8A-4147-A177-3AD203B41FA5}">
                      <a16:colId xmlns:a16="http://schemas.microsoft.com/office/drawing/2014/main" val="679915965"/>
                    </a:ext>
                  </a:extLst>
                </a:gridCol>
                <a:gridCol w="1360590">
                  <a:extLst>
                    <a:ext uri="{9D8B030D-6E8A-4147-A177-3AD203B41FA5}">
                      <a16:colId xmlns:a16="http://schemas.microsoft.com/office/drawing/2014/main" val="2117370849"/>
                    </a:ext>
                  </a:extLst>
                </a:gridCol>
                <a:gridCol w="618449">
                  <a:extLst>
                    <a:ext uri="{9D8B030D-6E8A-4147-A177-3AD203B41FA5}">
                      <a16:colId xmlns:a16="http://schemas.microsoft.com/office/drawing/2014/main" val="3452249116"/>
                    </a:ext>
                  </a:extLst>
                </a:gridCol>
                <a:gridCol w="7174858">
                  <a:extLst>
                    <a:ext uri="{9D8B030D-6E8A-4147-A177-3AD203B41FA5}">
                      <a16:colId xmlns:a16="http://schemas.microsoft.com/office/drawing/2014/main" val="3083407806"/>
                    </a:ext>
                  </a:extLst>
                </a:gridCol>
                <a:gridCol w="1171876">
                  <a:extLst>
                    <a:ext uri="{9D8B030D-6E8A-4147-A177-3AD203B41FA5}">
                      <a16:colId xmlns:a16="http://schemas.microsoft.com/office/drawing/2014/main" val="3715259856"/>
                    </a:ext>
                  </a:extLst>
                </a:gridCol>
              </a:tblGrid>
              <a:tr h="499015">
                <a:tc>
                  <a:txBody>
                    <a:bodyPr/>
                    <a:lstStyle/>
                    <a:p>
                      <a:pPr lvl="0" algn="ctr">
                        <a:buNone/>
                      </a:pPr>
                      <a:endParaRPr lang="en-US" sz="2000" dirty="0">
                        <a:effectLst/>
                      </a:endParaRPr>
                    </a:p>
                  </a:txBody>
                  <a:tcPr marL="47625" marR="47625" marT="47625" marB="47625"/>
                </a:tc>
                <a:tc>
                  <a:txBody>
                    <a:bodyPr/>
                    <a:lstStyle/>
                    <a:p>
                      <a:pPr lvl="0" algn="ctr">
                        <a:buNone/>
                      </a:pPr>
                      <a:r>
                        <a:rPr lang="en-US" sz="2000" dirty="0">
                          <a:effectLst/>
                        </a:rPr>
                        <a:t>Assessment Type</a:t>
                      </a:r>
                    </a:p>
                  </a:txBody>
                  <a:tcPr marL="47625" marR="47625" marT="47625" marB="47625"/>
                </a:tc>
                <a:tc>
                  <a:txBody>
                    <a:bodyPr/>
                    <a:lstStyle/>
                    <a:p>
                      <a:pPr lvl="0" algn="ctr">
                        <a:buNone/>
                      </a:pPr>
                      <a:r>
                        <a:rPr lang="en-US" sz="2000" dirty="0">
                          <a:effectLst/>
                        </a:rPr>
                        <a:t> % in total</a:t>
                      </a:r>
                    </a:p>
                  </a:txBody>
                  <a:tcPr marL="47625" marR="47625" marT="47625" marB="47625"/>
                </a:tc>
                <a:tc>
                  <a:txBody>
                    <a:bodyPr/>
                    <a:lstStyle/>
                    <a:p>
                      <a:pPr lvl="0" algn="ctr">
                        <a:buNone/>
                      </a:pPr>
                      <a:r>
                        <a:rPr lang="en-US" sz="2000" dirty="0">
                          <a:effectLst/>
                        </a:rPr>
                        <a:t>Assessment Description</a:t>
                      </a:r>
                    </a:p>
                  </a:txBody>
                  <a:tcPr marL="47625" marR="47625" marT="47625" marB="47625"/>
                </a:tc>
                <a:tc>
                  <a:txBody>
                    <a:bodyPr/>
                    <a:lstStyle/>
                    <a:p>
                      <a:pPr lvl="0" algn="ctr">
                        <a:buNone/>
                      </a:pPr>
                      <a:r>
                        <a:rPr lang="en-US" sz="2000" dirty="0">
                          <a:effectLst/>
                        </a:rPr>
                        <a:t>Tentative submission week</a:t>
                      </a:r>
                    </a:p>
                  </a:txBody>
                  <a:tcPr marL="47625" marR="47625" marT="47625" marB="47625"/>
                </a:tc>
                <a:extLst>
                  <a:ext uri="{0D108BD9-81ED-4DB2-BD59-A6C34878D82A}">
                    <a16:rowId xmlns:a16="http://schemas.microsoft.com/office/drawing/2014/main" val="488516279"/>
                  </a:ext>
                </a:extLst>
              </a:tr>
              <a:tr h="475253">
                <a:tc>
                  <a:txBody>
                    <a:bodyPr/>
                    <a:lstStyle/>
                    <a:p>
                      <a:pPr lvl="0" algn="ctr">
                        <a:buNone/>
                      </a:pPr>
                      <a:r>
                        <a:rPr lang="en-US" dirty="0">
                          <a:effectLst/>
                        </a:rPr>
                        <a:t>1</a:t>
                      </a:r>
                    </a:p>
                  </a:txBody>
                  <a:tcPr marL="47625" marR="47625" marT="47625" marB="47625"/>
                </a:tc>
                <a:tc>
                  <a:txBody>
                    <a:bodyPr/>
                    <a:lstStyle/>
                    <a:p>
                      <a:pPr lvl="0" algn="ctr">
                        <a:buNone/>
                      </a:pPr>
                      <a:r>
                        <a:rPr lang="en-US" dirty="0">
                          <a:effectLst/>
                        </a:rPr>
                        <a:t>CA/Labs</a:t>
                      </a:r>
                    </a:p>
                    <a:p>
                      <a:pPr lvl="0" algn="ctr">
                        <a:buNone/>
                      </a:pPr>
                      <a:r>
                        <a:rPr lang="en-US" dirty="0">
                          <a:effectLst/>
                        </a:rPr>
                        <a:t>(Individual)</a:t>
                      </a:r>
                    </a:p>
                  </a:txBody>
                  <a:tcPr marL="47625" marR="47625" marT="47625" marB="47625"/>
                </a:tc>
                <a:tc>
                  <a:txBody>
                    <a:bodyPr/>
                    <a:lstStyle/>
                    <a:p>
                      <a:pPr lvl="0" algn="ctr">
                        <a:buNone/>
                      </a:pPr>
                      <a:r>
                        <a:rPr lang="en-US" dirty="0">
                          <a:effectLst/>
                        </a:rPr>
                        <a:t>60%</a:t>
                      </a:r>
                    </a:p>
                  </a:txBody>
                  <a:tcPr marL="47625" marR="47625" marT="47625" marB="47625"/>
                </a:tc>
                <a:tc>
                  <a:txBody>
                    <a:bodyPr/>
                    <a:lstStyle/>
                    <a:p>
                      <a:pPr lvl="0" algn="ctr">
                        <a:buNone/>
                      </a:pPr>
                      <a:r>
                        <a:rPr lang="en-US" sz="1800" b="0" i="0" u="none" strike="noStrike" noProof="0" dirty="0">
                          <a:effectLst/>
                          <a:latin typeface="Garamond"/>
                        </a:rPr>
                        <a:t>Learners must </a:t>
                      </a:r>
                      <a:r>
                        <a:rPr lang="en-GB" sz="1800" b="0" i="0" kern="1200" dirty="0">
                          <a:solidFill>
                            <a:schemeClr val="dk1"/>
                          </a:solidFill>
                          <a:effectLst/>
                          <a:latin typeface="+mn-lt"/>
                          <a:ea typeface="+mn-ea"/>
                          <a:cs typeface="+mn-cs"/>
                        </a:rPr>
                        <a:t> demonstrate the securing of the DevOps pipeline </a:t>
                      </a:r>
                      <a:endParaRPr lang="en-US" dirty="0"/>
                    </a:p>
                  </a:txBody>
                  <a:tcPr marL="47625" marR="47625" marT="47625" marB="47625"/>
                </a:tc>
                <a:tc>
                  <a:txBody>
                    <a:bodyPr/>
                    <a:lstStyle/>
                    <a:p>
                      <a:pPr lvl="0" algn="ctr">
                        <a:buNone/>
                      </a:pPr>
                      <a:r>
                        <a:rPr lang="en-US" dirty="0">
                          <a:effectLst/>
                        </a:rPr>
                        <a:t>WEEK 5 </a:t>
                      </a:r>
                    </a:p>
                  </a:txBody>
                  <a:tcPr marL="47625" marR="47625" marT="47625" marB="47625"/>
                </a:tc>
                <a:extLst>
                  <a:ext uri="{0D108BD9-81ED-4DB2-BD59-A6C34878D82A}">
                    <a16:rowId xmlns:a16="http://schemas.microsoft.com/office/drawing/2014/main" val="3993566515"/>
                  </a:ext>
                </a:extLst>
              </a:tr>
              <a:tr h="499015">
                <a:tc>
                  <a:txBody>
                    <a:bodyPr/>
                    <a:lstStyle/>
                    <a:p>
                      <a:pPr lvl="0" algn="ctr">
                        <a:buNone/>
                      </a:pPr>
                      <a:r>
                        <a:rPr lang="en-US" dirty="0">
                          <a:effectLst/>
                        </a:rPr>
                        <a:t>2</a:t>
                      </a:r>
                    </a:p>
                  </a:txBody>
                  <a:tcPr marL="47625" marR="47625" marT="47625" marB="47625"/>
                </a:tc>
                <a:tc>
                  <a:txBody>
                    <a:bodyPr/>
                    <a:lstStyle/>
                    <a:p>
                      <a:pPr lvl="0" algn="ctr">
                        <a:buNone/>
                      </a:pPr>
                      <a:r>
                        <a:rPr lang="en-US" dirty="0">
                          <a:effectLst/>
                        </a:rPr>
                        <a:t>PROJECT</a:t>
                      </a:r>
                    </a:p>
                    <a:p>
                      <a:pPr lvl="0" algn="ctr">
                        <a:lnSpc>
                          <a:spcPct val="100000"/>
                        </a:lnSpc>
                        <a:spcBef>
                          <a:spcPts val="0"/>
                        </a:spcBef>
                        <a:spcAft>
                          <a:spcPts val="0"/>
                        </a:spcAft>
                        <a:buNone/>
                      </a:pPr>
                      <a:r>
                        <a:rPr lang="en-US" sz="1800" b="0" i="0" u="none" strike="noStrike" noProof="0" dirty="0">
                          <a:effectLst/>
                          <a:latin typeface="Garamond"/>
                        </a:rPr>
                        <a:t>(Group)</a:t>
                      </a:r>
                    </a:p>
                    <a:p>
                      <a:pPr lvl="0" algn="ctr">
                        <a:buNone/>
                      </a:pPr>
                      <a:endParaRPr lang="en-US" dirty="0">
                        <a:effectLst/>
                      </a:endParaRPr>
                    </a:p>
                  </a:txBody>
                  <a:tcPr marL="47625" marR="47625" marT="47625" marB="47625"/>
                </a:tc>
                <a:tc>
                  <a:txBody>
                    <a:bodyPr/>
                    <a:lstStyle/>
                    <a:p>
                      <a:pPr lvl="0" algn="ctr">
                        <a:buNone/>
                      </a:pPr>
                      <a:r>
                        <a:rPr lang="en-US" dirty="0">
                          <a:effectLst/>
                        </a:rPr>
                        <a:t>40%</a:t>
                      </a:r>
                    </a:p>
                  </a:txBody>
                  <a:tcPr marL="47625" marR="47625" marT="47625" marB="47625"/>
                </a:tc>
                <a:tc>
                  <a:txBody>
                    <a:bodyPr/>
                    <a:lstStyle/>
                    <a:p>
                      <a:pPr lvl="0" algn="ctr">
                        <a:buNone/>
                      </a:pPr>
                      <a:r>
                        <a:rPr lang="en-US" sz="1800" b="0" i="0" u="none" strike="noStrike" noProof="0" dirty="0">
                          <a:effectLst/>
                          <a:latin typeface="Garamond"/>
                        </a:rPr>
                        <a:t>In groups of 2-3, learners must design and develop a useful </a:t>
                      </a:r>
                      <a:r>
                        <a:rPr lang="en-GB" sz="1800" b="0" i="0" kern="1200" dirty="0" err="1">
                          <a:solidFill>
                            <a:schemeClr val="dk1"/>
                          </a:solidFill>
                          <a:effectLst/>
                          <a:latin typeface="+mn-lt"/>
                          <a:ea typeface="+mn-ea"/>
                          <a:cs typeface="+mn-cs"/>
                        </a:rPr>
                        <a:t>DevOpsSec</a:t>
                      </a:r>
                      <a:r>
                        <a:rPr lang="en-GB" sz="1800" b="0" i="0" kern="1200" dirty="0">
                          <a:solidFill>
                            <a:schemeClr val="dk1"/>
                          </a:solidFill>
                          <a:effectLst/>
                          <a:latin typeface="+mn-lt"/>
                          <a:ea typeface="+mn-ea"/>
                          <a:cs typeface="+mn-cs"/>
                        </a:rPr>
                        <a:t> pipeline. They must </a:t>
                      </a:r>
                      <a:r>
                        <a:rPr lang="en-GB" dirty="0"/>
                        <a:t>mention and explain the process of setting up the CI/CD pipeline</a:t>
                      </a:r>
                      <a:endParaRPr lang="en-US" dirty="0"/>
                    </a:p>
                  </a:txBody>
                  <a:tcPr marL="47625" marR="47625" marT="47625" marB="47625"/>
                </a:tc>
                <a:tc>
                  <a:txBody>
                    <a:bodyPr/>
                    <a:lstStyle/>
                    <a:p>
                      <a:pPr lvl="0" algn="ctr">
                        <a:buNone/>
                      </a:pPr>
                      <a:r>
                        <a:rPr lang="en-US" dirty="0">
                          <a:effectLst/>
                        </a:rPr>
                        <a:t>WEEK  11</a:t>
                      </a:r>
                    </a:p>
                  </a:txBody>
                  <a:tcPr marL="47625" marR="47625" marT="47625" marB="47625"/>
                </a:tc>
                <a:extLst>
                  <a:ext uri="{0D108BD9-81ED-4DB2-BD59-A6C34878D82A}">
                    <a16:rowId xmlns:a16="http://schemas.microsoft.com/office/drawing/2014/main" val="1569938674"/>
                  </a:ext>
                </a:extLst>
              </a:tr>
              <a:tr h="499015">
                <a:tc>
                  <a:txBody>
                    <a:bodyPr/>
                    <a:lstStyle/>
                    <a:p>
                      <a:pPr lvl="0" algn="ctr">
                        <a:buNone/>
                      </a:pPr>
                      <a:endParaRPr lang="en-US" dirty="0">
                        <a:effectLst/>
                      </a:endParaRPr>
                    </a:p>
                  </a:txBody>
                  <a:tcPr marL="47625" marR="47625" marT="47625" marB="47625"/>
                </a:tc>
                <a:tc>
                  <a:txBody>
                    <a:bodyPr/>
                    <a:lstStyle/>
                    <a:p>
                      <a:pPr lvl="0" algn="ctr">
                        <a:buNone/>
                      </a:pPr>
                      <a:endParaRPr lang="en-US" dirty="0">
                        <a:effectLst/>
                      </a:endParaRPr>
                    </a:p>
                  </a:txBody>
                  <a:tcPr marL="47625" marR="47625" marT="47625" marB="47625"/>
                </a:tc>
                <a:tc>
                  <a:txBody>
                    <a:bodyPr/>
                    <a:lstStyle/>
                    <a:p>
                      <a:pPr lvl="0" algn="ctr">
                        <a:buNone/>
                      </a:pPr>
                      <a:endParaRPr lang="en-US" dirty="0">
                        <a:effectLst/>
                      </a:endParaRPr>
                    </a:p>
                  </a:txBody>
                  <a:tcPr marL="47625" marR="47625" marT="47625" marB="47625"/>
                </a:tc>
                <a:tc>
                  <a:txBody>
                    <a:bodyPr/>
                    <a:lstStyle/>
                    <a:p>
                      <a:pPr lvl="0" algn="ctr">
                        <a:buNone/>
                      </a:pPr>
                      <a:endParaRPr lang="en-US" dirty="0">
                        <a:effectLst/>
                      </a:endParaRPr>
                    </a:p>
                  </a:txBody>
                  <a:tcPr marL="47625" marR="47625" marT="47625" marB="47625"/>
                </a:tc>
                <a:tc>
                  <a:txBody>
                    <a:bodyPr/>
                    <a:lstStyle/>
                    <a:p>
                      <a:pPr lvl="0" algn="ctr">
                        <a:buNone/>
                      </a:pPr>
                      <a:endParaRPr lang="en-US" dirty="0">
                        <a:effectLst/>
                      </a:endParaRPr>
                    </a:p>
                  </a:txBody>
                  <a:tcPr marL="47625" marR="47625" marT="47625" marB="47625"/>
                </a:tc>
                <a:extLst>
                  <a:ext uri="{0D108BD9-81ED-4DB2-BD59-A6C34878D82A}">
                    <a16:rowId xmlns:a16="http://schemas.microsoft.com/office/drawing/2014/main" val="1825259031"/>
                  </a:ext>
                </a:extLst>
              </a:tr>
            </a:tbl>
          </a:graphicData>
        </a:graphic>
      </p:graphicFrame>
    </p:spTree>
    <p:extLst>
      <p:ext uri="{BB962C8B-B14F-4D97-AF65-F5344CB8AC3E}">
        <p14:creationId xmlns:p14="http://schemas.microsoft.com/office/powerpoint/2010/main" val="73556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ADFA-ABFE-4976-9BB3-755A22593C2C}"/>
              </a:ext>
            </a:extLst>
          </p:cNvPr>
          <p:cNvSpPr>
            <a:spLocks noGrp="1"/>
          </p:cNvSpPr>
          <p:nvPr>
            <p:ph type="title"/>
          </p:nvPr>
        </p:nvSpPr>
        <p:spPr>
          <a:xfrm>
            <a:off x="5604846" y="860615"/>
            <a:ext cx="5922279" cy="1272986"/>
          </a:xfrm>
        </p:spPr>
        <p:txBody>
          <a:bodyPr>
            <a:normAutofit fontScale="90000"/>
          </a:bodyPr>
          <a:lstStyle/>
          <a:p>
            <a:pPr>
              <a:lnSpc>
                <a:spcPct val="90000"/>
              </a:lnSpc>
            </a:pPr>
            <a:r>
              <a:rPr lang="en-US" dirty="0">
                <a:ea typeface="+mj-lt"/>
                <a:cs typeface="+mj-lt"/>
              </a:rPr>
              <a:t>Module Resources/ References</a:t>
            </a:r>
            <a:endParaRPr lang="en-US" dirty="0"/>
          </a:p>
        </p:txBody>
      </p:sp>
      <p:pic>
        <p:nvPicPr>
          <p:cNvPr id="5" name="Picture 4" descr="Close up of an open book">
            <a:extLst>
              <a:ext uri="{FF2B5EF4-FFF2-40B4-BE49-F238E27FC236}">
                <a16:creationId xmlns:a16="http://schemas.microsoft.com/office/drawing/2014/main" id="{10FDE018-95AE-44A1-AC4E-3B562F6305AE}"/>
              </a:ext>
            </a:extLst>
          </p:cNvPr>
          <p:cNvPicPr>
            <a:picLocks noChangeAspect="1"/>
          </p:cNvPicPr>
          <p:nvPr/>
        </p:nvPicPr>
        <p:blipFill rotWithShape="1">
          <a:blip r:embed="rId2"/>
          <a:srcRect l="46801" r="11" b="11"/>
          <a:stretch/>
        </p:blipFill>
        <p:spPr>
          <a:xfrm>
            <a:off x="20" y="-17929"/>
            <a:ext cx="4876780" cy="6875929"/>
          </a:xfrm>
          <a:prstGeom prst="rect">
            <a:avLst/>
          </a:prstGeom>
        </p:spPr>
      </p:pic>
      <p:sp>
        <p:nvSpPr>
          <p:cNvPr id="3" name="Content Placeholder 2">
            <a:extLst>
              <a:ext uri="{FF2B5EF4-FFF2-40B4-BE49-F238E27FC236}">
                <a16:creationId xmlns:a16="http://schemas.microsoft.com/office/drawing/2014/main" id="{62512160-6B3F-4CBE-A9CC-8F6E28E31053}"/>
              </a:ext>
            </a:extLst>
          </p:cNvPr>
          <p:cNvSpPr>
            <a:spLocks noGrp="1"/>
          </p:cNvSpPr>
          <p:nvPr>
            <p:ph idx="1"/>
          </p:nvPr>
        </p:nvSpPr>
        <p:spPr>
          <a:xfrm>
            <a:off x="5135622" y="2459114"/>
            <a:ext cx="6236673" cy="3448949"/>
          </a:xfrm>
        </p:spPr>
        <p:txBody>
          <a:bodyPr vert="horz" lIns="91440" tIns="45720" rIns="91440" bIns="45720" rtlCol="0" anchor="t">
            <a:normAutofit/>
          </a:bodyPr>
          <a:lstStyle/>
          <a:p>
            <a:r>
              <a:rPr lang="en-US" sz="2800" b="1" i="1" u="sng" dirty="0">
                <a:ea typeface="+mn-lt"/>
                <a:cs typeface="+mn-lt"/>
              </a:rPr>
              <a:t>Recommended Book Resources -</a:t>
            </a:r>
            <a:endParaRPr lang="en-US" sz="2800" b="1" dirty="0"/>
          </a:p>
          <a:p>
            <a:pPr lvl="1"/>
            <a:r>
              <a:rPr lang="en-US" b="1" dirty="0">
                <a:ea typeface="+mn-lt"/>
                <a:cs typeface="+mn-lt"/>
              </a:rPr>
              <a:t>Jim Bird. </a:t>
            </a:r>
            <a:r>
              <a:rPr lang="en-US" b="1" dirty="0" err="1">
                <a:ea typeface="+mn-lt"/>
                <a:cs typeface="+mn-lt"/>
              </a:rPr>
              <a:t>DevOpsSec</a:t>
            </a:r>
            <a:r>
              <a:rPr lang="en-US" b="1" dirty="0">
                <a:ea typeface="+mn-lt"/>
                <a:cs typeface="+mn-lt"/>
              </a:rPr>
              <a:t>, [ISBN: 9781491971413].</a:t>
            </a:r>
          </a:p>
          <a:p>
            <a:pPr lvl="1"/>
            <a:r>
              <a:rPr lang="en-US" b="1" dirty="0">
                <a:ea typeface="+mn-lt"/>
                <a:cs typeface="+mn-lt"/>
              </a:rPr>
              <a:t>Julien </a:t>
            </a:r>
            <a:r>
              <a:rPr lang="en-US" b="1" dirty="0" err="1">
                <a:ea typeface="+mn-lt"/>
                <a:cs typeface="+mn-lt"/>
              </a:rPr>
              <a:t>Vehent</a:t>
            </a:r>
            <a:r>
              <a:rPr lang="en-US" b="1" dirty="0">
                <a:ea typeface="+mn-lt"/>
                <a:cs typeface="+mn-lt"/>
              </a:rPr>
              <a:t>. (2018), Securing DevOps, Manning Publications, p.400, [ISBN: 1617294136].</a:t>
            </a:r>
            <a:endParaRPr lang="en-US" dirty="0"/>
          </a:p>
        </p:txBody>
      </p:sp>
    </p:spTree>
    <p:extLst>
      <p:ext uri="{BB962C8B-B14F-4D97-AF65-F5344CB8AC3E}">
        <p14:creationId xmlns:p14="http://schemas.microsoft.com/office/powerpoint/2010/main" val="102369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ADFA-ABFE-4976-9BB3-755A22593C2C}"/>
              </a:ext>
            </a:extLst>
          </p:cNvPr>
          <p:cNvSpPr>
            <a:spLocks noGrp="1"/>
          </p:cNvSpPr>
          <p:nvPr>
            <p:ph type="title"/>
          </p:nvPr>
        </p:nvSpPr>
        <p:spPr>
          <a:xfrm>
            <a:off x="5604846" y="860615"/>
            <a:ext cx="5922279" cy="1272986"/>
          </a:xfrm>
        </p:spPr>
        <p:txBody>
          <a:bodyPr>
            <a:normAutofit fontScale="90000"/>
          </a:bodyPr>
          <a:lstStyle/>
          <a:p>
            <a:pPr>
              <a:lnSpc>
                <a:spcPct val="90000"/>
              </a:lnSpc>
            </a:pPr>
            <a:r>
              <a:rPr lang="en-US" dirty="0">
                <a:ea typeface="+mj-lt"/>
                <a:cs typeface="+mj-lt"/>
              </a:rPr>
              <a:t>Module Resources/ References</a:t>
            </a:r>
            <a:endParaRPr lang="en-US" dirty="0"/>
          </a:p>
        </p:txBody>
      </p:sp>
      <p:pic>
        <p:nvPicPr>
          <p:cNvPr id="5" name="Picture 4" descr="Close up of an open book">
            <a:extLst>
              <a:ext uri="{FF2B5EF4-FFF2-40B4-BE49-F238E27FC236}">
                <a16:creationId xmlns:a16="http://schemas.microsoft.com/office/drawing/2014/main" id="{10FDE018-95AE-44A1-AC4E-3B562F6305AE}"/>
              </a:ext>
            </a:extLst>
          </p:cNvPr>
          <p:cNvPicPr>
            <a:picLocks noChangeAspect="1"/>
          </p:cNvPicPr>
          <p:nvPr/>
        </p:nvPicPr>
        <p:blipFill rotWithShape="1">
          <a:blip r:embed="rId2"/>
          <a:srcRect l="46801" r="11" b="11"/>
          <a:stretch/>
        </p:blipFill>
        <p:spPr>
          <a:xfrm>
            <a:off x="20" y="-17929"/>
            <a:ext cx="4876780" cy="6875929"/>
          </a:xfrm>
          <a:prstGeom prst="rect">
            <a:avLst/>
          </a:prstGeom>
        </p:spPr>
      </p:pic>
      <p:sp>
        <p:nvSpPr>
          <p:cNvPr id="3" name="Content Placeholder 2">
            <a:extLst>
              <a:ext uri="{FF2B5EF4-FFF2-40B4-BE49-F238E27FC236}">
                <a16:creationId xmlns:a16="http://schemas.microsoft.com/office/drawing/2014/main" id="{62512160-6B3F-4CBE-A9CC-8F6E28E31053}"/>
              </a:ext>
            </a:extLst>
          </p:cNvPr>
          <p:cNvSpPr>
            <a:spLocks noGrp="1"/>
          </p:cNvSpPr>
          <p:nvPr>
            <p:ph idx="1"/>
          </p:nvPr>
        </p:nvSpPr>
        <p:spPr>
          <a:xfrm>
            <a:off x="5135622" y="2459114"/>
            <a:ext cx="6236673" cy="3448949"/>
          </a:xfrm>
        </p:spPr>
        <p:txBody>
          <a:bodyPr vert="horz" lIns="91440" tIns="45720" rIns="91440" bIns="45720" rtlCol="0" anchor="t">
            <a:normAutofit/>
          </a:bodyPr>
          <a:lstStyle/>
          <a:p>
            <a:r>
              <a:rPr lang="en-GB" sz="2800" b="1" u="sng" dirty="0">
                <a:ea typeface="+mn-lt"/>
                <a:cs typeface="+mn-lt"/>
              </a:rPr>
              <a:t>Supplementary</a:t>
            </a:r>
            <a:r>
              <a:rPr lang="en-US" sz="2800" b="1" i="1" u="sng" dirty="0">
                <a:ea typeface="+mn-lt"/>
                <a:cs typeface="+mn-lt"/>
              </a:rPr>
              <a:t> Book Resources -</a:t>
            </a:r>
            <a:endParaRPr lang="en-US" sz="2800" b="1" dirty="0"/>
          </a:p>
          <a:p>
            <a:pPr lvl="1"/>
            <a:r>
              <a:rPr lang="en-GB" b="1" dirty="0">
                <a:ea typeface="+mn-lt"/>
                <a:cs typeface="+mn-lt"/>
              </a:rPr>
              <a:t>Gene </a:t>
            </a:r>
            <a:r>
              <a:rPr lang="en-GB" b="1" dirty="0" err="1">
                <a:ea typeface="+mn-lt"/>
                <a:cs typeface="+mn-lt"/>
              </a:rPr>
              <a:t>Kim,Patrick</a:t>
            </a:r>
            <a:r>
              <a:rPr lang="en-GB" b="1" dirty="0">
                <a:ea typeface="+mn-lt"/>
                <a:cs typeface="+mn-lt"/>
              </a:rPr>
              <a:t> </a:t>
            </a:r>
            <a:r>
              <a:rPr lang="en-GB" b="1" dirty="0" err="1">
                <a:ea typeface="+mn-lt"/>
                <a:cs typeface="+mn-lt"/>
              </a:rPr>
              <a:t>Debois,John</a:t>
            </a:r>
            <a:r>
              <a:rPr lang="en-GB" b="1" dirty="0">
                <a:ea typeface="+mn-lt"/>
                <a:cs typeface="+mn-lt"/>
              </a:rPr>
              <a:t> </a:t>
            </a:r>
            <a:r>
              <a:rPr lang="en-GB" b="1" dirty="0" err="1">
                <a:ea typeface="+mn-lt"/>
                <a:cs typeface="+mn-lt"/>
              </a:rPr>
              <a:t>Willis,Jez</a:t>
            </a:r>
            <a:r>
              <a:rPr lang="en-GB" b="1" dirty="0">
                <a:ea typeface="+mn-lt"/>
                <a:cs typeface="+mn-lt"/>
              </a:rPr>
              <a:t> Humble. (2015), The DevOps Handbook, It Revolution Press, p.480, [ISBN: 1942788002].</a:t>
            </a:r>
            <a:endParaRPr lang="en-US" dirty="0"/>
          </a:p>
        </p:txBody>
      </p:sp>
    </p:spTree>
    <p:extLst>
      <p:ext uri="{BB962C8B-B14F-4D97-AF65-F5344CB8AC3E}">
        <p14:creationId xmlns:p14="http://schemas.microsoft.com/office/powerpoint/2010/main" val="1150253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Rectangle 11">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9" name="Picture 13">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graphicFrame>
        <p:nvGraphicFramePr>
          <p:cNvPr id="5" name="Content Placeholder 4">
            <a:extLst>
              <a:ext uri="{FF2B5EF4-FFF2-40B4-BE49-F238E27FC236}">
                <a16:creationId xmlns:a16="http://schemas.microsoft.com/office/drawing/2014/main" id="{4FE9DE59-9044-4AB9-965C-8EA8B891F602}"/>
              </a:ext>
            </a:extLst>
          </p:cNvPr>
          <p:cNvGraphicFramePr>
            <a:graphicFrameLocks noGrp="1"/>
          </p:cNvGraphicFramePr>
          <p:nvPr>
            <p:ph idx="1"/>
          </p:nvPr>
        </p:nvGraphicFramePr>
        <p:xfrm>
          <a:off x="632603" y="675735"/>
          <a:ext cx="10813151" cy="1114426"/>
        </p:xfrm>
        <a:graphic>
          <a:graphicData uri="http://schemas.openxmlformats.org/drawingml/2006/table">
            <a:tbl>
              <a:tblPr firstRow="1" bandRow="1">
                <a:noFill/>
                <a:tableStyleId>{5C22544A-7EE6-4342-B048-85BDC9FD1C3A}</a:tableStyleId>
              </a:tblPr>
              <a:tblGrid>
                <a:gridCol w="10813151">
                  <a:extLst>
                    <a:ext uri="{9D8B030D-6E8A-4147-A177-3AD203B41FA5}">
                      <a16:colId xmlns:a16="http://schemas.microsoft.com/office/drawing/2014/main" val="3665722024"/>
                    </a:ext>
                  </a:extLst>
                </a:gridCol>
              </a:tblGrid>
              <a:tr h="0">
                <a:tc>
                  <a:txBody>
                    <a:bodyPr/>
                    <a:lstStyle/>
                    <a:p>
                      <a:pPr lvl="0" algn="ctr">
                        <a:lnSpc>
                          <a:spcPct val="100000"/>
                        </a:lnSpc>
                        <a:spcBef>
                          <a:spcPts val="0"/>
                        </a:spcBef>
                        <a:spcAft>
                          <a:spcPts val="0"/>
                        </a:spcAft>
                        <a:buNone/>
                      </a:pPr>
                      <a:r>
                        <a:rPr lang="en-US" sz="3600" b="1" i="0" dirty="0"/>
                        <a:t>Group Project team-member</a:t>
                      </a:r>
                      <a:endParaRPr lang="en-US" sz="3600" b="1" dirty="0"/>
                    </a:p>
                  </a:txBody>
                  <a:tcPr marL="471488" marR="282893" marT="282893" marB="282893">
                    <a:lnL w="38100" cap="flat" cmpd="sng" algn="ctr">
                      <a:no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003422344"/>
                  </a:ext>
                </a:extLst>
              </a:tr>
            </a:tbl>
          </a:graphicData>
        </a:graphic>
      </p:graphicFrame>
      <p:graphicFrame>
        <p:nvGraphicFramePr>
          <p:cNvPr id="6" name="Table 5">
            <a:extLst>
              <a:ext uri="{FF2B5EF4-FFF2-40B4-BE49-F238E27FC236}">
                <a16:creationId xmlns:a16="http://schemas.microsoft.com/office/drawing/2014/main" id="{A8B8CBC3-1751-479F-AF98-58B77DADC4A5}"/>
              </a:ext>
            </a:extLst>
          </p:cNvPr>
          <p:cNvGraphicFramePr>
            <a:graphicFrameLocks noGrp="1"/>
          </p:cNvGraphicFramePr>
          <p:nvPr>
            <p:extLst>
              <p:ext uri="{D42A27DB-BD31-4B8C-83A1-F6EECF244321}">
                <p14:modId xmlns:p14="http://schemas.microsoft.com/office/powerpoint/2010/main" val="948532171"/>
              </p:ext>
            </p:extLst>
          </p:nvPr>
        </p:nvGraphicFramePr>
        <p:xfrm>
          <a:off x="1109578" y="2740526"/>
          <a:ext cx="9875322" cy="2250561"/>
        </p:xfrm>
        <a:graphic>
          <a:graphicData uri="http://schemas.openxmlformats.org/drawingml/2006/table">
            <a:tbl>
              <a:tblPr firstRow="1" bandRow="1">
                <a:tableStyleId>{5C22544A-7EE6-4342-B048-85BDC9FD1C3A}</a:tableStyleId>
              </a:tblPr>
              <a:tblGrid>
                <a:gridCol w="9875322">
                  <a:extLst>
                    <a:ext uri="{9D8B030D-6E8A-4147-A177-3AD203B41FA5}">
                      <a16:colId xmlns:a16="http://schemas.microsoft.com/office/drawing/2014/main" val="3083407806"/>
                    </a:ext>
                  </a:extLst>
                </a:gridCol>
              </a:tblGrid>
              <a:tr h="1058031">
                <a:tc>
                  <a:txBody>
                    <a:bodyPr/>
                    <a:lstStyle/>
                    <a:p>
                      <a:pPr lvl="0" algn="ctr">
                        <a:buNone/>
                      </a:pPr>
                      <a:r>
                        <a:rPr lang="en-US" sz="3600" dirty="0">
                          <a:effectLst/>
                        </a:rPr>
                        <a:t>Email me the name of your Team members by 5pm of 10th February 2023</a:t>
                      </a:r>
                    </a:p>
                  </a:txBody>
                  <a:tcPr marL="47625" marR="47625" marT="47625" marB="47625"/>
                </a:tc>
                <a:extLst>
                  <a:ext uri="{0D108BD9-81ED-4DB2-BD59-A6C34878D82A}">
                    <a16:rowId xmlns:a16="http://schemas.microsoft.com/office/drawing/2014/main" val="488516279"/>
                  </a:ext>
                </a:extLst>
              </a:tr>
              <a:tr h="1058031">
                <a:tc>
                  <a:txBody>
                    <a:bodyPr/>
                    <a:lstStyle/>
                    <a:p>
                      <a:pPr lvl="0" algn="ctr">
                        <a:buNone/>
                      </a:pPr>
                      <a:endParaRPr lang="en-US" dirty="0">
                        <a:effectLst/>
                      </a:endParaRPr>
                    </a:p>
                  </a:txBody>
                  <a:tcPr marL="47625" marR="47625" marT="47625" marB="47625"/>
                </a:tc>
                <a:extLst>
                  <a:ext uri="{0D108BD9-81ED-4DB2-BD59-A6C34878D82A}">
                    <a16:rowId xmlns:a16="http://schemas.microsoft.com/office/drawing/2014/main" val="1825259031"/>
                  </a:ext>
                </a:extLst>
              </a:tr>
            </a:tbl>
          </a:graphicData>
        </a:graphic>
      </p:graphicFrame>
    </p:spTree>
    <p:extLst>
      <p:ext uri="{BB962C8B-B14F-4D97-AF65-F5344CB8AC3E}">
        <p14:creationId xmlns:p14="http://schemas.microsoft.com/office/powerpoint/2010/main" val="28878368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6465B724B8B641AAE1806FE58D0A37" ma:contentTypeVersion="7" ma:contentTypeDescription="Create a new document." ma:contentTypeScope="" ma:versionID="b72215de9b98fb2525a52b45e8d7d9ce">
  <xsd:schema xmlns:xsd="http://www.w3.org/2001/XMLSchema" xmlns:xs="http://www.w3.org/2001/XMLSchema" xmlns:p="http://schemas.microsoft.com/office/2006/metadata/properties" xmlns:ns3="973954df-1a94-41f4-8338-c13e0ab5a744" xmlns:ns4="d36b721a-ae2f-4283-ace2-e866e7d83b9e" targetNamespace="http://schemas.microsoft.com/office/2006/metadata/properties" ma:root="true" ma:fieldsID="68627f2ae834b66eea14b7fe04505ec3" ns3:_="" ns4:_="">
    <xsd:import namespace="973954df-1a94-41f4-8338-c13e0ab5a744"/>
    <xsd:import namespace="d36b721a-ae2f-4283-ace2-e866e7d83b9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3954df-1a94-41f4-8338-c13e0ab5a7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36b721a-ae2f-4283-ace2-e866e7d83b9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9A832D-7603-4993-8F10-5F57C8F1F8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3954df-1a94-41f4-8338-c13e0ab5a744"/>
    <ds:schemaRef ds:uri="d36b721a-ae2f-4283-ace2-e866e7d83b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60BF58-E7D6-4B79-B5B4-2B5C987C5DF0}">
  <ds:schemaRefs>
    <ds:schemaRef ds:uri="http://schemas.microsoft.com/sharepoint/v3/contenttype/forms"/>
  </ds:schemaRefs>
</ds:datastoreItem>
</file>

<file path=customXml/itemProps3.xml><?xml version="1.0" encoding="utf-8"?>
<ds:datastoreItem xmlns:ds="http://schemas.openxmlformats.org/officeDocument/2006/customXml" ds:itemID="{487D984A-F5CE-4D8B-8C68-22E4ADC2D267}">
  <ds:schemaRefs>
    <ds:schemaRef ds:uri="http://purl.org/dc/elements/1.1/"/>
    <ds:schemaRef ds:uri="973954df-1a94-41f4-8338-c13e0ab5a744"/>
    <ds:schemaRef ds:uri="d36b721a-ae2f-4283-ace2-e866e7d83b9e"/>
    <ds:schemaRef ds:uri="http://purl.org/dc/terms/"/>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638</Words>
  <Application>Microsoft Office PowerPoint</Application>
  <PresentationFormat>Widescreen</PresentationFormat>
  <Paragraphs>79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Garamond</vt:lpstr>
      <vt:lpstr>Organic</vt:lpstr>
      <vt:lpstr>DevOpsSec</vt:lpstr>
      <vt:lpstr>Introductions</vt:lpstr>
      <vt:lpstr>Student Introduction</vt:lpstr>
      <vt:lpstr>PowerPoint Presentation</vt:lpstr>
      <vt:lpstr>PowerPoint Presentation</vt:lpstr>
      <vt:lpstr>PowerPoint Presentation</vt:lpstr>
      <vt:lpstr>Module Resources/ References</vt:lpstr>
      <vt:lpstr>Module Resources/ 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Pallavi Kakade</dc:creator>
  <cp:lastModifiedBy>Pallavi Kakade</cp:lastModifiedBy>
  <cp:revision>2</cp:revision>
  <dcterms:created xsi:type="dcterms:W3CDTF">2023-01-23T01:20:53Z</dcterms:created>
  <dcterms:modified xsi:type="dcterms:W3CDTF">2023-01-23T02:12:04Z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0x010100186465B724B8B641AAE1806FE58D0A37</vt:lpwstr>
  </property>
</Properties>
</file>