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86" r:id="rId2"/>
    <p:sldId id="390" r:id="rId3"/>
    <p:sldId id="411" r:id="rId4"/>
    <p:sldId id="417" r:id="rId5"/>
    <p:sldId id="425" r:id="rId6"/>
    <p:sldId id="256" r:id="rId7"/>
    <p:sldId id="418" r:id="rId8"/>
    <p:sldId id="419" r:id="rId9"/>
    <p:sldId id="420" r:id="rId10"/>
    <p:sldId id="421" r:id="rId11"/>
    <p:sldId id="422" r:id="rId12"/>
    <p:sldId id="423" r:id="rId13"/>
    <p:sldId id="424" r:id="rId14"/>
    <p:sldId id="426" r:id="rId15"/>
    <p:sldId id="392" r:id="rId16"/>
    <p:sldId id="427" r:id="rId17"/>
    <p:sldId id="428" r:id="rId18"/>
    <p:sldId id="429" r:id="rId19"/>
    <p:sldId id="416" r:id="rId20"/>
    <p:sldId id="414" r:id="rId21"/>
    <p:sldId id="415" r:id="rId22"/>
    <p:sldId id="430" r:id="rId23"/>
    <p:sldId id="431" r:id="rId24"/>
    <p:sldId id="409" r:id="rId25"/>
    <p:sldId id="410" r:id="rId26"/>
    <p:sldId id="3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C233C-5B4C-4CF4-9136-2FAA74400C2F}" type="datetimeFigureOut">
              <a:rPr lang="en-IE" smtClean="0"/>
              <a:t>12/06/2023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002CC-AA12-4DC9-893B-26A93DDEF4F1}" type="slidenum">
              <a:rPr lang="en-IE" smtClean="0"/>
              <a:t>‹#›</a:t>
            </a:fld>
            <a:endParaRPr lang="en-IE"/>
          </a:p>
        </p:txBody>
      </p:sp>
    </p:spTree>
    <p:extLst>
      <p:ext uri="{BB962C8B-B14F-4D97-AF65-F5344CB8AC3E}">
        <p14:creationId xmlns:p14="http://schemas.microsoft.com/office/powerpoint/2010/main" val="50689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a:t>
            </a:fld>
            <a:endParaRPr lang="en-US"/>
          </a:p>
        </p:txBody>
      </p:sp>
    </p:spTree>
    <p:extLst>
      <p:ext uri="{BB962C8B-B14F-4D97-AF65-F5344CB8AC3E}">
        <p14:creationId xmlns:p14="http://schemas.microsoft.com/office/powerpoint/2010/main" val="314774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24</a:t>
            </a:fld>
            <a:endParaRPr lang="en-US"/>
          </a:p>
        </p:txBody>
      </p:sp>
    </p:spTree>
    <p:extLst>
      <p:ext uri="{BB962C8B-B14F-4D97-AF65-F5344CB8AC3E}">
        <p14:creationId xmlns:p14="http://schemas.microsoft.com/office/powerpoint/2010/main" val="80560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25</a:t>
            </a:fld>
            <a:endParaRPr lang="en-US"/>
          </a:p>
        </p:txBody>
      </p:sp>
    </p:spTree>
    <p:extLst>
      <p:ext uri="{BB962C8B-B14F-4D97-AF65-F5344CB8AC3E}">
        <p14:creationId xmlns:p14="http://schemas.microsoft.com/office/powerpoint/2010/main" val="127991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2</a:t>
            </a:fld>
            <a:endParaRPr lang="en-US"/>
          </a:p>
        </p:txBody>
      </p:sp>
    </p:spTree>
    <p:extLst>
      <p:ext uri="{BB962C8B-B14F-4D97-AF65-F5344CB8AC3E}">
        <p14:creationId xmlns:p14="http://schemas.microsoft.com/office/powerpoint/2010/main" val="4072620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3</a:t>
            </a:fld>
            <a:endParaRPr lang="en-US"/>
          </a:p>
        </p:txBody>
      </p:sp>
    </p:spTree>
    <p:extLst>
      <p:ext uri="{BB962C8B-B14F-4D97-AF65-F5344CB8AC3E}">
        <p14:creationId xmlns:p14="http://schemas.microsoft.com/office/powerpoint/2010/main" val="299115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4</a:t>
            </a:fld>
            <a:endParaRPr lang="en-US"/>
          </a:p>
        </p:txBody>
      </p:sp>
    </p:spTree>
    <p:extLst>
      <p:ext uri="{BB962C8B-B14F-4D97-AF65-F5344CB8AC3E}">
        <p14:creationId xmlns:p14="http://schemas.microsoft.com/office/powerpoint/2010/main" val="45083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15</a:t>
            </a:fld>
            <a:endParaRPr lang="en-US"/>
          </a:p>
        </p:txBody>
      </p:sp>
    </p:spTree>
    <p:extLst>
      <p:ext uri="{BB962C8B-B14F-4D97-AF65-F5344CB8AC3E}">
        <p14:creationId xmlns:p14="http://schemas.microsoft.com/office/powerpoint/2010/main" val="20170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16</a:t>
            </a:fld>
            <a:endParaRPr lang="en-US"/>
          </a:p>
        </p:txBody>
      </p:sp>
    </p:spTree>
    <p:extLst>
      <p:ext uri="{BB962C8B-B14F-4D97-AF65-F5344CB8AC3E}">
        <p14:creationId xmlns:p14="http://schemas.microsoft.com/office/powerpoint/2010/main" val="251956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17</a:t>
            </a:fld>
            <a:endParaRPr lang="en-US"/>
          </a:p>
        </p:txBody>
      </p:sp>
    </p:spTree>
    <p:extLst>
      <p:ext uri="{BB962C8B-B14F-4D97-AF65-F5344CB8AC3E}">
        <p14:creationId xmlns:p14="http://schemas.microsoft.com/office/powerpoint/2010/main" val="390406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18</a:t>
            </a:fld>
            <a:endParaRPr lang="en-US"/>
          </a:p>
        </p:txBody>
      </p:sp>
    </p:spTree>
    <p:extLst>
      <p:ext uri="{BB962C8B-B14F-4D97-AF65-F5344CB8AC3E}">
        <p14:creationId xmlns:p14="http://schemas.microsoft.com/office/powerpoint/2010/main" val="270250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19</a:t>
            </a:fld>
            <a:endParaRPr lang="en-US"/>
          </a:p>
        </p:txBody>
      </p:sp>
    </p:spTree>
    <p:extLst>
      <p:ext uri="{BB962C8B-B14F-4D97-AF65-F5344CB8AC3E}">
        <p14:creationId xmlns:p14="http://schemas.microsoft.com/office/powerpoint/2010/main" val="93746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883B-C2BB-C2F0-B7F4-4F9624A08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9FE0C16C-917A-B2A0-665F-1F797F3DA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92D9EE36-84D0-566F-7E25-925D7E1B3185}"/>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939ACC9F-618D-1409-6A40-F179FF5EFC5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C21F0D-2DB5-0EBB-316A-A484A99620CC}"/>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87075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E335-24A6-C00E-4C3D-1452AB660707}"/>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C99661C-A3D5-BD9C-93A3-403822BC0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FD893F5-3C73-296C-8730-4D1053437447}"/>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0A3FE5E3-1B1D-0125-886C-B41A150F10B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64039CD-7F28-7244-F5EA-D71EA098D818}"/>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193565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FC1F1-F660-699A-794D-19410C3865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988DFBC-4B61-C914-C063-AE5ACC2FF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DF40FD4-83D6-7ECB-20C2-C53FBD019AB4}"/>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0746A841-41E0-B414-27FC-97FCC44DDCE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1DA4573-8726-D0FA-A5A3-1FF4673C93F9}"/>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228116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107-4338-B364-7DBD-8BE9FDB3471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3BDF725-04BD-110C-2BCC-5627888D3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57521F2-512C-FB94-4728-E6F1C76761B7}"/>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DFAC3EE9-8757-EB19-072C-D84ABF65933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2B76AB4-02C1-09A7-CF22-AFE11D8B8A9F}"/>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398276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52F6-4C02-4DA9-26C9-24D70EA9E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E9CA466-BCBE-ACD3-EBF9-5F2465994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F3AD8C-5078-10EE-E57A-6ED19AC49C89}"/>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FE6CCFE9-BCCF-0E26-6421-AF552DFB4F1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E95D67C-A616-027A-5E0C-4D7A95479321}"/>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280781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5643-22AE-D91C-713F-1AEB326F411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6E4939A3-7A79-C281-9D67-93A34508E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445148E0-DCFD-AD37-0437-0FDB123E5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0DE51D7-E550-8A25-0168-E242099E846B}"/>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6" name="Footer Placeholder 5">
            <a:extLst>
              <a:ext uri="{FF2B5EF4-FFF2-40B4-BE49-F238E27FC236}">
                <a16:creationId xmlns:a16="http://schemas.microsoft.com/office/drawing/2014/main" id="{56588B52-F4F5-D121-123C-B957EC34CB6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D140DAF-3DB0-F6C4-084B-FC15EB355F6A}"/>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186979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51AD-E367-158D-9F44-8C46AB1C48BC}"/>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3AB6EA6-744B-28C8-002A-DF3E8D425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26969-E8B6-6894-45FE-67BD2B05B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ABD7932-1773-932B-69B8-CA69B130B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372B1-807D-6389-3770-D9DB042B9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98BF0F7D-AE53-79F4-B877-26BE6068112C}"/>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8" name="Footer Placeholder 7">
            <a:extLst>
              <a:ext uri="{FF2B5EF4-FFF2-40B4-BE49-F238E27FC236}">
                <a16:creationId xmlns:a16="http://schemas.microsoft.com/office/drawing/2014/main" id="{30FCA5B0-CD5B-F0F6-9040-418450D90D8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1C0E472-9BA2-4B0E-D55E-9E933F40959B}"/>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368392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C654-8EF5-EC11-6388-BA78EAE6BFB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EF94C73A-1A33-FBDC-F404-2252EBB02311}"/>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4" name="Footer Placeholder 3">
            <a:extLst>
              <a:ext uri="{FF2B5EF4-FFF2-40B4-BE49-F238E27FC236}">
                <a16:creationId xmlns:a16="http://schemas.microsoft.com/office/drawing/2014/main" id="{407E5853-993C-AA7F-2641-8B2E852C4FA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5B9A0005-7CB0-31D4-98DF-3436500EAA56}"/>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226469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99394-806D-A8C8-2CA7-B10B73E47604}"/>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3" name="Footer Placeholder 2">
            <a:extLst>
              <a:ext uri="{FF2B5EF4-FFF2-40B4-BE49-F238E27FC236}">
                <a16:creationId xmlns:a16="http://schemas.microsoft.com/office/drawing/2014/main" id="{AFAF7BA8-C235-52BD-88F8-75DCD6A4E2E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8406BB7B-E147-7CAE-4CF1-73A89DE3DEEF}"/>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38765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5989-E0CA-5026-06EF-AC5E511F3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5F133103-542F-556B-A3E0-49C8C5550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A2BBAD9-89A3-DE3C-172B-122155E4E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CCFF5-C00E-C91C-67D6-537F40C10278}"/>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6" name="Footer Placeholder 5">
            <a:extLst>
              <a:ext uri="{FF2B5EF4-FFF2-40B4-BE49-F238E27FC236}">
                <a16:creationId xmlns:a16="http://schemas.microsoft.com/office/drawing/2014/main" id="{06FEA0EA-C1A5-2BF1-75E8-2C8788F865C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2DF05E9-5F2B-D28E-64EB-A1D1160034C1}"/>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356345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49BF-A2A5-645C-7BF5-B1E014FC2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4D9F39F8-7883-5C01-EB21-29BDD4F26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A46CB84E-E2A3-2EBF-EFDC-FF76AE3E0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D896-00EA-95C0-7EE1-AF73FA8290CC}"/>
              </a:ext>
            </a:extLst>
          </p:cNvPr>
          <p:cNvSpPr>
            <a:spLocks noGrp="1"/>
          </p:cNvSpPr>
          <p:nvPr>
            <p:ph type="dt" sz="half" idx="10"/>
          </p:nvPr>
        </p:nvSpPr>
        <p:spPr/>
        <p:txBody>
          <a:bodyPr/>
          <a:lstStyle/>
          <a:p>
            <a:fld id="{E358B093-AF4C-41B0-BDA7-3B63A854372F}" type="datetimeFigureOut">
              <a:rPr lang="en-IE" smtClean="0"/>
              <a:t>12/06/2023</a:t>
            </a:fld>
            <a:endParaRPr lang="en-IE"/>
          </a:p>
        </p:txBody>
      </p:sp>
      <p:sp>
        <p:nvSpPr>
          <p:cNvPr id="6" name="Footer Placeholder 5">
            <a:extLst>
              <a:ext uri="{FF2B5EF4-FFF2-40B4-BE49-F238E27FC236}">
                <a16:creationId xmlns:a16="http://schemas.microsoft.com/office/drawing/2014/main" id="{3752E1A8-355D-DA42-20C3-E532E66974E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F7EDC8C-B07A-4F2E-6B90-E2B1DC0784C6}"/>
              </a:ext>
            </a:extLst>
          </p:cNvPr>
          <p:cNvSpPr>
            <a:spLocks noGrp="1"/>
          </p:cNvSpPr>
          <p:nvPr>
            <p:ph type="sldNum" sz="quarter" idx="12"/>
          </p:nvPr>
        </p:nvSpPr>
        <p:spPr/>
        <p:txBody>
          <a:bodyPr/>
          <a:lstStyle/>
          <a:p>
            <a:fld id="{4C9FD899-3285-4C94-9571-30B80D2E0E2A}" type="slidenum">
              <a:rPr lang="en-IE" smtClean="0"/>
              <a:t>‹#›</a:t>
            </a:fld>
            <a:endParaRPr lang="en-IE"/>
          </a:p>
        </p:txBody>
      </p:sp>
    </p:spTree>
    <p:extLst>
      <p:ext uri="{BB962C8B-B14F-4D97-AF65-F5344CB8AC3E}">
        <p14:creationId xmlns:p14="http://schemas.microsoft.com/office/powerpoint/2010/main" val="84178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86D4B-5A5B-A938-53AE-EEC556579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CCC9A9C-E56E-CEF9-0A40-0D5D251A3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A7890C1-9DCE-8E25-A52B-088DB602D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B093-AF4C-41B0-BDA7-3B63A854372F}" type="datetimeFigureOut">
              <a:rPr lang="en-IE" smtClean="0"/>
              <a:t>12/06/2023</a:t>
            </a:fld>
            <a:endParaRPr lang="en-IE"/>
          </a:p>
        </p:txBody>
      </p:sp>
      <p:sp>
        <p:nvSpPr>
          <p:cNvPr id="5" name="Footer Placeholder 4">
            <a:extLst>
              <a:ext uri="{FF2B5EF4-FFF2-40B4-BE49-F238E27FC236}">
                <a16:creationId xmlns:a16="http://schemas.microsoft.com/office/drawing/2014/main" id="{6D1A1BE5-52E4-E27D-4BCD-9B2074272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9FE6D572-6C01-ABD3-7A4C-6E5069FD4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FD899-3285-4C94-9571-30B80D2E0E2A}" type="slidenum">
              <a:rPr lang="en-IE" smtClean="0"/>
              <a:t>‹#›</a:t>
            </a:fld>
            <a:endParaRPr lang="en-IE"/>
          </a:p>
        </p:txBody>
      </p:sp>
    </p:spTree>
    <p:extLst>
      <p:ext uri="{BB962C8B-B14F-4D97-AF65-F5344CB8AC3E}">
        <p14:creationId xmlns:p14="http://schemas.microsoft.com/office/powerpoint/2010/main" val="310748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emaphoreci.com/blog/build-stag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devonblog.com/wp-content/uploads/2019/07/c-i-100.jpg" TargetMode="External"/><Relationship Id="rId5" Type="http://schemas.openxmlformats.org/officeDocument/2006/relationships/image" Target="../media/image1.jpeg"/><Relationship Id="rId4" Type="http://schemas.openxmlformats.org/officeDocument/2006/relationships/hyperlink" Target="https://semaphoreci.com/blog/automated-testing-cic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467" y="2170004"/>
            <a:ext cx="9144000" cy="1310119"/>
          </a:xfrm>
        </p:spPr>
        <p:txBody>
          <a:bodyPr anchor="b">
            <a:noAutofit/>
          </a:bodyPr>
          <a:lstStyle/>
          <a:p>
            <a:r>
              <a:rPr lang="en-US" sz="4400" dirty="0">
                <a:latin typeface="Times New Roman" panose="02020603050405020304" pitchFamily="18" charset="0"/>
                <a:cs typeface="Times New Roman" panose="02020603050405020304" pitchFamily="18" charset="0"/>
              </a:rPr>
              <a:t>DevOpsSec</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28691" y="3717448"/>
            <a:ext cx="9144000" cy="1655762"/>
          </a:xfrm>
        </p:spPr>
        <p:txBody>
          <a:bodyPr anchor="t">
            <a:normAutofit/>
          </a:bodyPr>
          <a:lstStyle/>
          <a:p>
            <a:r>
              <a:rPr lang="en-US" sz="3200" b="1" dirty="0">
                <a:solidFill>
                  <a:schemeClr val="bg1">
                    <a:lumMod val="65000"/>
                  </a:schemeClr>
                </a:solidFill>
                <a:latin typeface="Times New Roman" panose="02020603050405020304" pitchFamily="18" charset="0"/>
                <a:cs typeface="Times New Roman" panose="02020603050405020304" pitchFamily="18" charset="0"/>
              </a:rPr>
              <a:t>Continuous Delivery</a:t>
            </a: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a:t>
            </a:fld>
            <a:endParaRPr lang="en-US"/>
          </a:p>
        </p:txBody>
      </p:sp>
    </p:spTree>
    <p:extLst>
      <p:ext uri="{BB962C8B-B14F-4D97-AF65-F5344CB8AC3E}">
        <p14:creationId xmlns:p14="http://schemas.microsoft.com/office/powerpoint/2010/main" val="214119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Continuous Delivery Pipeline ‘Commit’  phase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1021080" y="1348800"/>
            <a:ext cx="10424160" cy="4401205"/>
          </a:xfrm>
          <a:prstGeom prst="rect">
            <a:avLst/>
          </a:prstGeom>
          <a:noFill/>
        </p:spPr>
        <p:txBody>
          <a:bodyPr wrap="square">
            <a:spAutoFit/>
          </a:bodyPr>
          <a:lstStyle/>
          <a:p>
            <a:pPr algn="l"/>
            <a:r>
              <a:rPr lang="en-GB" sz="2800" b="0" i="0" dirty="0">
                <a:solidFill>
                  <a:srgbClr val="0A2540"/>
                </a:solidFill>
                <a:effectLst/>
                <a:latin typeface="Lato" panose="020F0502020204030203" pitchFamily="34" charset="0"/>
              </a:rPr>
              <a:t>The commit phase checks and sends the latest source code changes to the repository.</a:t>
            </a:r>
          </a:p>
          <a:p>
            <a:pPr algn="l"/>
            <a:endParaRPr lang="en-GB" sz="2800" b="0" i="0" dirty="0">
              <a:solidFill>
                <a:srgbClr val="0A2540"/>
              </a:solidFill>
              <a:effectLst/>
              <a:latin typeface="Lato" panose="020F0502020204030203" pitchFamily="34" charset="0"/>
            </a:endParaRPr>
          </a:p>
          <a:p>
            <a:pPr algn="l"/>
            <a:r>
              <a:rPr lang="en-GB" sz="2800" b="0" i="0" dirty="0">
                <a:solidFill>
                  <a:srgbClr val="0A2540"/>
                </a:solidFill>
                <a:effectLst/>
                <a:latin typeface="Lato" panose="020F0502020204030203" pitchFamily="34" charset="0"/>
              </a:rPr>
              <a:t>Commit tasks typically run as a set of jobs, including: </a:t>
            </a:r>
          </a:p>
          <a:p>
            <a:pPr algn="l"/>
            <a:endParaRPr lang="en-GB" sz="2800" b="0" i="0" dirty="0">
              <a:solidFill>
                <a:srgbClr val="0A2540"/>
              </a:solidFill>
              <a:effectLst/>
              <a:latin typeface="Lato" panose="020F0502020204030203" pitchFamily="34" charset="0"/>
            </a:endParaRPr>
          </a:p>
          <a:p>
            <a:pPr marL="1428750" lvl="2" indent="-514350">
              <a:buFont typeface="+mj-lt"/>
              <a:buAutoNum type="arabicPeriod"/>
            </a:pPr>
            <a:r>
              <a:rPr lang="en-GB" sz="2800" b="0" i="0" dirty="0">
                <a:solidFill>
                  <a:srgbClr val="0A2540"/>
                </a:solidFill>
                <a:effectLst/>
                <a:latin typeface="Lato" panose="020F0502020204030203" pitchFamily="34" charset="0"/>
              </a:rPr>
              <a:t>Compile the source code</a:t>
            </a:r>
          </a:p>
          <a:p>
            <a:pPr marL="1428750" lvl="2" indent="-514350">
              <a:buFont typeface="+mj-lt"/>
              <a:buAutoNum type="arabicPeriod"/>
            </a:pPr>
            <a:r>
              <a:rPr lang="en-GB" sz="2800" b="0" i="0" dirty="0">
                <a:solidFill>
                  <a:srgbClr val="0A2540"/>
                </a:solidFill>
                <a:effectLst/>
                <a:latin typeface="Lato" panose="020F0502020204030203" pitchFamily="34" charset="0"/>
              </a:rPr>
              <a:t>Run the relevant commit tests</a:t>
            </a:r>
          </a:p>
          <a:p>
            <a:pPr marL="1428750" lvl="2" indent="-514350">
              <a:buFont typeface="+mj-lt"/>
              <a:buAutoNum type="arabicPeriod"/>
            </a:pPr>
            <a:r>
              <a:rPr lang="en-GB" sz="2800" b="0" i="0" dirty="0">
                <a:solidFill>
                  <a:srgbClr val="0A2540"/>
                </a:solidFill>
                <a:effectLst/>
                <a:latin typeface="Lato" panose="020F0502020204030203" pitchFamily="34" charset="0"/>
              </a:rPr>
              <a:t>Create binaries for later phases</a:t>
            </a:r>
          </a:p>
          <a:p>
            <a:pPr marL="1428750" lvl="2" indent="-514350">
              <a:buFont typeface="+mj-lt"/>
              <a:buAutoNum type="arabicPeriod"/>
            </a:pPr>
            <a:r>
              <a:rPr lang="en-GB" sz="2800" b="0" i="0" dirty="0">
                <a:solidFill>
                  <a:srgbClr val="0A2540"/>
                </a:solidFill>
                <a:effectLst/>
                <a:latin typeface="Lato" panose="020F0502020204030203" pitchFamily="34" charset="0"/>
              </a:rPr>
              <a:t>Perform code analysis to verify health</a:t>
            </a:r>
          </a:p>
          <a:p>
            <a:pPr marL="1428750" lvl="2" indent="-514350">
              <a:buFont typeface="+mj-lt"/>
              <a:buAutoNum type="arabicPeriod"/>
            </a:pPr>
            <a:r>
              <a:rPr lang="en-GB" sz="2800" b="0" i="0" dirty="0">
                <a:solidFill>
                  <a:srgbClr val="0A2540"/>
                </a:solidFill>
                <a:effectLst/>
                <a:latin typeface="Lato" panose="020F0502020204030203" pitchFamily="34" charset="0"/>
              </a:rPr>
              <a:t>Prepare artifacts like test databases for later phases</a:t>
            </a:r>
          </a:p>
        </p:txBody>
      </p:sp>
    </p:spTree>
    <p:extLst>
      <p:ext uri="{BB962C8B-B14F-4D97-AF65-F5344CB8AC3E}">
        <p14:creationId xmlns:p14="http://schemas.microsoft.com/office/powerpoint/2010/main" val="366848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Continuous Delivery Pipeline ‘Test’  phase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1021080" y="1348800"/>
            <a:ext cx="10424160" cy="4832092"/>
          </a:xfrm>
          <a:prstGeom prst="rect">
            <a:avLst/>
          </a:prstGeom>
          <a:noFill/>
        </p:spPr>
        <p:txBody>
          <a:bodyPr wrap="square">
            <a:spAutoFit/>
          </a:bodyPr>
          <a:lstStyle/>
          <a:p>
            <a:pPr algn="l"/>
            <a:r>
              <a:rPr lang="en-GB" sz="2800" b="0" i="0" dirty="0">
                <a:solidFill>
                  <a:srgbClr val="0A2540"/>
                </a:solidFill>
                <a:effectLst/>
                <a:latin typeface="Lato" panose="020F0502020204030203" pitchFamily="34" charset="0"/>
              </a:rPr>
              <a:t>During the test phase, the completed build undergoes comprehensive dynamic testing.</a:t>
            </a:r>
          </a:p>
          <a:p>
            <a:pPr algn="l"/>
            <a:r>
              <a:rPr lang="en-GB" sz="2800" b="0" i="0" dirty="0">
                <a:solidFill>
                  <a:srgbClr val="0A2540"/>
                </a:solidFill>
                <a:effectLst/>
                <a:latin typeface="Lato" panose="020F0502020204030203" pitchFamily="34" charset="0"/>
              </a:rPr>
              <a:t> It occurs after the source code has undergone static testing.</a:t>
            </a:r>
          </a:p>
          <a:p>
            <a:pPr algn="l"/>
            <a:endParaRPr lang="en-GB" sz="2800" dirty="0">
              <a:solidFill>
                <a:srgbClr val="0A2540"/>
              </a:solidFill>
              <a:latin typeface="Lato" panose="020F0502020204030203" pitchFamily="34" charset="0"/>
            </a:endParaRPr>
          </a:p>
          <a:p>
            <a:pPr algn="l"/>
            <a:r>
              <a:rPr lang="en-GB" sz="2800" b="0" i="0" dirty="0">
                <a:solidFill>
                  <a:srgbClr val="0A2540"/>
                </a:solidFill>
                <a:effectLst/>
                <a:latin typeface="Lato" panose="020F0502020204030203" pitchFamily="34" charset="0"/>
              </a:rPr>
              <a:t>Dynamic tests commonly include: </a:t>
            </a:r>
          </a:p>
          <a:p>
            <a:pPr marL="971550" lvl="1" indent="-514350">
              <a:buFont typeface="+mj-lt"/>
              <a:buAutoNum type="arabicPeriod"/>
            </a:pPr>
            <a:r>
              <a:rPr lang="en-GB" sz="2800" b="1" i="0" dirty="0">
                <a:solidFill>
                  <a:srgbClr val="0A2540"/>
                </a:solidFill>
                <a:effectLst/>
                <a:latin typeface="Lato" panose="020F0502020204030203" pitchFamily="34" charset="0"/>
              </a:rPr>
              <a:t>Unit or functional testing</a:t>
            </a:r>
            <a:r>
              <a:rPr lang="en-GB" sz="2800" b="0" i="0" dirty="0">
                <a:solidFill>
                  <a:srgbClr val="0A2540"/>
                </a:solidFill>
                <a:effectLst/>
                <a:latin typeface="Lato" panose="020F0502020204030203" pitchFamily="34" charset="0"/>
              </a:rPr>
              <a:t>—helps verify new features and functions work as intended.</a:t>
            </a:r>
          </a:p>
          <a:p>
            <a:pPr marL="971550" lvl="1" indent="-514350">
              <a:buFont typeface="+mj-lt"/>
              <a:buAutoNum type="arabicPeriod"/>
            </a:pPr>
            <a:r>
              <a:rPr lang="en-GB" sz="2800" b="1" i="0" dirty="0">
                <a:solidFill>
                  <a:srgbClr val="0A2540"/>
                </a:solidFill>
                <a:effectLst/>
                <a:latin typeface="Lato" panose="020F0502020204030203" pitchFamily="34" charset="0"/>
              </a:rPr>
              <a:t>Regression testing</a:t>
            </a:r>
            <a:r>
              <a:rPr lang="en-GB" sz="2800" b="0" i="0" dirty="0">
                <a:solidFill>
                  <a:srgbClr val="0A2540"/>
                </a:solidFill>
                <a:effectLst/>
                <a:latin typeface="Lato" panose="020F0502020204030203" pitchFamily="34" charset="0"/>
              </a:rPr>
              <a:t>—helps ensure new additions and changes do not break previously working features. </a:t>
            </a:r>
          </a:p>
          <a:p>
            <a:pPr algn="l"/>
            <a:r>
              <a:rPr lang="en-GB" sz="2800" b="0" i="0" dirty="0">
                <a:solidFill>
                  <a:srgbClr val="0A2540"/>
                </a:solidFill>
                <a:effectLst/>
                <a:latin typeface="Lato" panose="020F0502020204030203" pitchFamily="34" charset="0"/>
              </a:rPr>
              <a:t>Additionally, the build may include a battery of tests for user acceptance, performance, and integration. </a:t>
            </a:r>
          </a:p>
        </p:txBody>
      </p:sp>
    </p:spTree>
    <p:extLst>
      <p:ext uri="{BB962C8B-B14F-4D97-AF65-F5344CB8AC3E}">
        <p14:creationId xmlns:p14="http://schemas.microsoft.com/office/powerpoint/2010/main" val="293037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Continuous Delivery Pipeline ‘Stage’  phase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655320" y="1348800"/>
            <a:ext cx="10789920" cy="4401205"/>
          </a:xfrm>
          <a:prstGeom prst="rect">
            <a:avLst/>
          </a:prstGeom>
          <a:noFill/>
        </p:spPr>
        <p:txBody>
          <a:bodyPr wrap="square">
            <a:spAutoFit/>
          </a:bodyPr>
          <a:lstStyle/>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 staging phase involves extensive testing for all code changes to verify they work as intended, using a staging environment, a replica of the production (live) environment. </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It is the last phase before deploying changes to the live environment. </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 staging environment mimics the real production setting, including hardware, software, configuration, architecture, and scale</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 goal is to verify all assumptions made before development and ensure the success of your deployment.</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 It also helps reduce the risk of errors that may affect end users, allowing you to fix bugs, integration problems, and data quality and coding issues before going live. </a:t>
            </a:r>
          </a:p>
          <a:p>
            <a:pPr algn="l"/>
            <a:endParaRPr lang="en-GB" sz="2000" b="1" i="0" dirty="0">
              <a:solidFill>
                <a:srgbClr val="0A2540"/>
              </a:solidFill>
              <a:effectLst/>
              <a:latin typeface="maven-pro"/>
            </a:endParaRPr>
          </a:p>
        </p:txBody>
      </p:sp>
    </p:spTree>
    <p:extLst>
      <p:ext uri="{BB962C8B-B14F-4D97-AF65-F5344CB8AC3E}">
        <p14:creationId xmlns:p14="http://schemas.microsoft.com/office/powerpoint/2010/main" val="420151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Continuous Delivery Pipeline ‘Deploy’  phase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655320" y="1348800"/>
            <a:ext cx="10789920" cy="4708981"/>
          </a:xfrm>
          <a:prstGeom prst="rect">
            <a:avLst/>
          </a:prstGeom>
          <a:noFill/>
        </p:spPr>
        <p:txBody>
          <a:bodyPr wrap="square">
            <a:spAutoFit/>
          </a:bodyPr>
          <a:lstStyle/>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 deployment phase occurs after the build passes all testing and becomes a candidate for deployment in production. </a:t>
            </a:r>
          </a:p>
          <a:p>
            <a:pPr marL="342900" indent="-342900" algn="l">
              <a:buFont typeface="Arial" panose="020B0604020202020204" pitchFamily="34" charset="0"/>
              <a:buChar char="•"/>
            </a:pPr>
            <a:endParaRPr lang="en-GB" sz="2000" dirty="0">
              <a:solidFill>
                <a:srgbClr val="0A2540"/>
              </a:solidFill>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A continuous delivery pipeline sends the candidate to human teams for approval and deployment. </a:t>
            </a:r>
          </a:p>
          <a:p>
            <a:pPr marL="342900" indent="-342900" algn="l">
              <a:buFont typeface="Arial" panose="020B0604020202020204" pitchFamily="34" charset="0"/>
              <a:buChar char="•"/>
            </a:pPr>
            <a:endParaRPr lang="en-GB" sz="2000" dirty="0">
              <a:solidFill>
                <a:srgbClr val="0A2540"/>
              </a:solidFill>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A continuous deployment pipeline deploys the build automatically after it passes testing. </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Deployment involves creating a deployment environment and moving the build to a deployment target</a:t>
            </a:r>
          </a:p>
          <a:p>
            <a:pPr marL="342900" indent="-342900" algn="l">
              <a:buFont typeface="Arial" panose="020B0604020202020204" pitchFamily="34" charset="0"/>
              <a:buChar char="•"/>
            </a:pPr>
            <a:endParaRPr lang="en-GB" sz="2000" dirty="0">
              <a:solidFill>
                <a:srgbClr val="0A2540"/>
              </a:solidFill>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 It also requires connecting to error reporting and ticketing tools. </a:t>
            </a:r>
          </a:p>
          <a:p>
            <a:pPr marL="342900" indent="-342900" algn="l">
              <a:buFont typeface="Arial" panose="020B0604020202020204" pitchFamily="34" charset="0"/>
              <a:buChar char="•"/>
            </a:pPr>
            <a:endParaRPr lang="en-GB" sz="2000" dirty="0">
              <a:solidFill>
                <a:srgbClr val="0A2540"/>
              </a:solidFill>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These tools help identify unexpected errors post-deployment and alert developers, and allow users to submit bug tickets.</a:t>
            </a:r>
          </a:p>
        </p:txBody>
      </p:sp>
    </p:spTree>
    <p:extLst>
      <p:ext uri="{BB962C8B-B14F-4D97-AF65-F5344CB8AC3E}">
        <p14:creationId xmlns:p14="http://schemas.microsoft.com/office/powerpoint/2010/main" val="178378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Principles of Continuous Delivery Pipeline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655320" y="1348800"/>
            <a:ext cx="10789920" cy="4401205"/>
          </a:xfrm>
          <a:prstGeom prst="rect">
            <a:avLst/>
          </a:prstGeom>
          <a:noFill/>
        </p:spPr>
        <p:txBody>
          <a:bodyPr wrap="square">
            <a:spAutoFit/>
          </a:bodyPr>
          <a:lstStyle/>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The process </a:t>
            </a:r>
            <a:r>
              <a:rPr lang="en-GB" sz="2000" b="1" i="0" dirty="0">
                <a:solidFill>
                  <a:srgbClr val="0A2540"/>
                </a:solidFill>
                <a:effectLst/>
                <a:latin typeface="Lato" panose="020F0502020204030203" pitchFamily="34" charset="0"/>
              </a:rPr>
              <a:t>of releasing software must be repeatable and reliable</a:t>
            </a:r>
            <a:r>
              <a:rPr lang="en-GB" sz="2000" b="0" i="0" dirty="0">
                <a:solidFill>
                  <a:srgbClr val="0A2540"/>
                </a:solidFill>
                <a:effectLst/>
                <a:latin typeface="Lato" panose="020F0502020204030203" pitchFamily="34" charset="0"/>
              </a:rPr>
              <a:t>: It means that we should release builds frequently, maintaining quality and security, and according to the client's demands.</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1" i="0" dirty="0">
                <a:solidFill>
                  <a:srgbClr val="0A2540"/>
                </a:solidFill>
                <a:effectLst/>
                <a:latin typeface="Lato" panose="020F0502020204030203" pitchFamily="34" charset="0"/>
              </a:rPr>
              <a:t>Automate Everything</a:t>
            </a:r>
            <a:r>
              <a:rPr lang="en-GB" sz="2000" b="0" i="0" dirty="0">
                <a:solidFill>
                  <a:srgbClr val="0A2540"/>
                </a:solidFill>
                <a:effectLst/>
                <a:latin typeface="Lato" panose="020F0502020204030203" pitchFamily="34" charset="0"/>
              </a:rPr>
              <a:t>: We should automate everything we do regularly and repeatedly. What can be described can be automated.</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0" i="0" dirty="0">
                <a:solidFill>
                  <a:srgbClr val="0A2540"/>
                </a:solidFill>
                <a:effectLst/>
                <a:latin typeface="Lato" panose="020F0502020204030203" pitchFamily="34" charset="0"/>
              </a:rPr>
              <a:t>If </a:t>
            </a:r>
            <a:r>
              <a:rPr lang="en-GB" sz="2000" b="1" i="0" dirty="0">
                <a:solidFill>
                  <a:srgbClr val="0A2540"/>
                </a:solidFill>
                <a:effectLst/>
                <a:latin typeface="Lato" panose="020F0502020204030203" pitchFamily="34" charset="0"/>
              </a:rPr>
              <a:t>something is difficult, painful, do it more often</a:t>
            </a:r>
            <a:r>
              <a:rPr lang="en-GB" sz="2000" b="0" i="0" dirty="0">
                <a:solidFill>
                  <a:srgbClr val="0A2540"/>
                </a:solidFill>
                <a:effectLst/>
                <a:latin typeface="Lato" panose="020F0502020204030203" pitchFamily="34" charset="0"/>
              </a:rPr>
              <a:t>: It means that working on a project which lets us think is difficult, when we work on it, improve it, automate it, it feels comfortable.</a:t>
            </a:r>
          </a:p>
          <a:p>
            <a:pPr marL="342900" indent="-342900" algn="l">
              <a:buFont typeface="Arial" panose="020B0604020202020204" pitchFamily="34" charset="0"/>
              <a:buChar char="•"/>
            </a:pPr>
            <a:endParaRPr lang="en-GB" sz="2000" b="0" i="0" dirty="0">
              <a:solidFill>
                <a:srgbClr val="0A2540"/>
              </a:solidFill>
              <a:effectLst/>
              <a:latin typeface="Lato" panose="020F0502020204030203" pitchFamily="34" charset="0"/>
            </a:endParaRPr>
          </a:p>
          <a:p>
            <a:pPr marL="342900" indent="-342900" algn="l">
              <a:buFont typeface="Arial" panose="020B0604020202020204" pitchFamily="34" charset="0"/>
              <a:buChar char="•"/>
            </a:pPr>
            <a:r>
              <a:rPr lang="en-GB" sz="2000" b="1" i="0" dirty="0">
                <a:solidFill>
                  <a:srgbClr val="0A2540"/>
                </a:solidFill>
                <a:effectLst/>
                <a:latin typeface="Lato" panose="020F0502020204030203" pitchFamily="34" charset="0"/>
              </a:rPr>
              <a:t>Improve continuously</a:t>
            </a:r>
            <a:r>
              <a:rPr lang="en-GB" sz="2000" b="0" i="0" dirty="0">
                <a:solidFill>
                  <a:srgbClr val="0A2540"/>
                </a:solidFill>
                <a:effectLst/>
                <a:latin typeface="Lato" panose="020F0502020204030203" pitchFamily="34" charset="0"/>
              </a:rPr>
              <a:t>: don't sit idle like let the system be outdated then we will work on it, we should continually work on it improve it, fix vulnerabilities, make it more secure reliable and less memory and time Consumption.</a:t>
            </a:r>
          </a:p>
        </p:txBody>
      </p:sp>
    </p:spTree>
    <p:extLst>
      <p:ext uri="{BB962C8B-B14F-4D97-AF65-F5344CB8AC3E}">
        <p14:creationId xmlns:p14="http://schemas.microsoft.com/office/powerpoint/2010/main" val="54081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15</a:t>
            </a:fld>
            <a:endParaRPr lang="en-US" dirty="0"/>
          </a:p>
        </p:txBody>
      </p:sp>
      <p:pic>
        <p:nvPicPr>
          <p:cNvPr id="3076" name="Picture 4" descr="Benefits of continuous delivery">
            <a:extLst>
              <a:ext uri="{FF2B5EF4-FFF2-40B4-BE49-F238E27FC236}">
                <a16:creationId xmlns:a16="http://schemas.microsoft.com/office/drawing/2014/main" id="{9ACA4E3E-EC7E-3F9B-00EA-469412ACD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5240"/>
            <a:ext cx="10382250" cy="637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0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4746" y="368310"/>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Deployment</a:t>
            </a:r>
          </a:p>
        </p:txBody>
      </p:sp>
      <p:sp>
        <p:nvSpPr>
          <p:cNvPr id="3" name="Subtitle 2"/>
          <p:cNvSpPr>
            <a:spLocks noGrp="1"/>
          </p:cNvSpPr>
          <p:nvPr>
            <p:ph type="subTitle" idx="1"/>
          </p:nvPr>
        </p:nvSpPr>
        <p:spPr>
          <a:xfrm>
            <a:off x="1579418" y="2022484"/>
            <a:ext cx="9005455" cy="2290436"/>
          </a:xfrm>
        </p:spPr>
        <p:txBody>
          <a:bodyPr anchor="t">
            <a:noAutofit/>
          </a:bodyPr>
          <a:lstStyle/>
          <a:p>
            <a:pPr marL="285750" indent="-285750" algn="just">
              <a:buFont typeface="Arial" panose="020B0604020202020204" pitchFamily="34" charset="0"/>
              <a:buChar char="•"/>
            </a:pPr>
            <a:r>
              <a:rPr lang="en-GB" b="1" i="0" dirty="0">
                <a:solidFill>
                  <a:srgbClr val="282828"/>
                </a:solidFill>
                <a:effectLst/>
                <a:latin typeface="Inter" panose="020B0502030000000004" pitchFamily="34" charset="0"/>
              </a:rPr>
              <a:t>Continuous deployment</a:t>
            </a:r>
            <a:r>
              <a:rPr lang="en-GB" b="0" i="0" dirty="0">
                <a:solidFill>
                  <a:srgbClr val="282828"/>
                </a:solidFill>
                <a:effectLst/>
                <a:latin typeface="Inter" panose="020B0502030000000004" pitchFamily="34" charset="0"/>
              </a:rPr>
              <a:t> takes a further step from continuous delivery. It is a software engineering practice that ensures code changes are continuously released into the production environment. The goal is to release a new version whenever developers make changes and automatically get those changes to the end-users. </a:t>
            </a:r>
            <a:endParaRPr lang="en-US" sz="3200" dirty="0">
              <a:solidFill>
                <a:srgbClr val="0A112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16</a:t>
            </a:fld>
            <a:endParaRPr lang="en-US" dirty="0"/>
          </a:p>
        </p:txBody>
      </p:sp>
    </p:spTree>
    <p:extLst>
      <p:ext uri="{BB962C8B-B14F-4D97-AF65-F5344CB8AC3E}">
        <p14:creationId xmlns:p14="http://schemas.microsoft.com/office/powerpoint/2010/main" val="122505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4746" y="368310"/>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Deployment</a:t>
            </a:r>
          </a:p>
        </p:txBody>
      </p:sp>
      <p:sp>
        <p:nvSpPr>
          <p:cNvPr id="3" name="Subtitle 2"/>
          <p:cNvSpPr>
            <a:spLocks noGrp="1"/>
          </p:cNvSpPr>
          <p:nvPr>
            <p:ph type="subTitle" idx="1"/>
          </p:nvPr>
        </p:nvSpPr>
        <p:spPr>
          <a:xfrm>
            <a:off x="1579418" y="2022484"/>
            <a:ext cx="9005455" cy="2290436"/>
          </a:xfrm>
        </p:spPr>
        <p:txBody>
          <a:bodyPr anchor="t">
            <a:noAutofit/>
          </a:bodyPr>
          <a:lstStyle/>
          <a:p>
            <a:pPr marL="285750" indent="-285750" algn="just">
              <a:buFont typeface="Arial" panose="020B0604020202020204" pitchFamily="34" charset="0"/>
              <a:buChar char="•"/>
            </a:pPr>
            <a:r>
              <a:rPr lang="en-GB" b="1" i="0" dirty="0">
                <a:solidFill>
                  <a:srgbClr val="282828"/>
                </a:solidFill>
                <a:effectLst/>
                <a:latin typeface="Inter" panose="020B0502030000000004" pitchFamily="34" charset="0"/>
              </a:rPr>
              <a:t>Continuous deployment</a:t>
            </a:r>
            <a:r>
              <a:rPr lang="en-GB" dirty="0">
                <a:solidFill>
                  <a:srgbClr val="282828"/>
                </a:solidFill>
                <a:latin typeface="Inter" panose="020B0502030000000004" pitchFamily="34" charset="0"/>
              </a:rPr>
              <a:t> </a:t>
            </a:r>
            <a:r>
              <a:rPr lang="en-GB" b="0" i="0" dirty="0">
                <a:solidFill>
                  <a:srgbClr val="282828"/>
                </a:solidFill>
                <a:effectLst/>
                <a:latin typeface="Inter" panose="020B0502030000000004" pitchFamily="34" charset="0"/>
              </a:rPr>
              <a:t>is a software engineering practice that ensures code changes are continuously released into the production environment. The goal is to release a new version whenever developers make changes and automatically get those changes to the end-users. </a:t>
            </a:r>
            <a:endParaRPr lang="en-US" sz="3200" dirty="0">
              <a:solidFill>
                <a:srgbClr val="0A112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17</a:t>
            </a:fld>
            <a:endParaRPr lang="en-US" dirty="0"/>
          </a:p>
        </p:txBody>
      </p:sp>
    </p:spTree>
    <p:extLst>
      <p:ext uri="{BB962C8B-B14F-4D97-AF65-F5344CB8AC3E}">
        <p14:creationId xmlns:p14="http://schemas.microsoft.com/office/powerpoint/2010/main" val="396310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86" y="174672"/>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Deployment</a:t>
            </a:r>
          </a:p>
        </p:txBody>
      </p:sp>
      <p:sp>
        <p:nvSpPr>
          <p:cNvPr id="3" name="Subtitle 2"/>
          <p:cNvSpPr>
            <a:spLocks noGrp="1"/>
          </p:cNvSpPr>
          <p:nvPr>
            <p:ph type="subTitle" idx="1"/>
          </p:nvPr>
        </p:nvSpPr>
        <p:spPr>
          <a:xfrm>
            <a:off x="139971" y="1307303"/>
            <a:ext cx="11564349" cy="2121697"/>
          </a:xfrm>
        </p:spPr>
        <p:txBody>
          <a:bodyPr anchor="t">
            <a:noAutofit/>
          </a:bodyPr>
          <a:lstStyle/>
          <a:p>
            <a:pPr marL="285750" indent="-285750" algn="just">
              <a:buFont typeface="Arial" panose="020B0604020202020204" pitchFamily="34" charset="0"/>
              <a:buChar char="•"/>
            </a:pPr>
            <a:r>
              <a:rPr lang="en-GB" sz="1800" b="0" i="0" dirty="0">
                <a:solidFill>
                  <a:srgbClr val="000000"/>
                </a:solidFill>
                <a:effectLst/>
              </a:rPr>
              <a:t>Continuous deployment is a software development approach in which every code change goes through the entire pipeline and is put into production automatically, resulting in many production deployments every day</a:t>
            </a:r>
          </a:p>
          <a:p>
            <a:pPr marL="285750" indent="-285750" algn="just">
              <a:buFont typeface="Arial" panose="020B0604020202020204" pitchFamily="34" charset="0"/>
              <a:buChar char="•"/>
            </a:pPr>
            <a:endParaRPr lang="en-GB" sz="1800" dirty="0">
              <a:solidFill>
                <a:srgbClr val="000000"/>
              </a:solidFill>
            </a:endParaRPr>
          </a:p>
          <a:p>
            <a:pPr marL="285750" indent="-285750" algn="just">
              <a:buFont typeface="Arial" panose="020B0604020202020204" pitchFamily="34" charset="0"/>
              <a:buChar char="•"/>
            </a:pPr>
            <a:r>
              <a:rPr lang="en-GB" sz="1800" b="0" i="0" u="none" strike="noStrike" dirty="0">
                <a:effectLst/>
              </a:rPr>
              <a:t>Continuous deployment</a:t>
            </a:r>
            <a:r>
              <a:rPr lang="en-GB" sz="1800" b="0" i="0" dirty="0">
                <a:effectLst/>
              </a:rPr>
              <a:t> </a:t>
            </a:r>
            <a:r>
              <a:rPr lang="en-GB" sz="1800" b="0" i="0" dirty="0">
                <a:solidFill>
                  <a:srgbClr val="141D2F"/>
                </a:solidFill>
                <a:effectLst/>
              </a:rPr>
              <a:t>takes CI a step further and automates the code release process so that each time new commits are merged into the mainline, automated testing is conducted, and passes results in pushing the update to the production environment. </a:t>
            </a:r>
            <a:endParaRPr lang="en-GB" sz="1800" b="0" i="0" dirty="0">
              <a:solidFill>
                <a:srgbClr val="000000"/>
              </a:solidFill>
              <a:effectLst/>
            </a:endParaRPr>
          </a:p>
          <a:p>
            <a:pPr marL="285750" indent="-285750" algn="just">
              <a:buFont typeface="Arial" panose="020B0604020202020204" pitchFamily="34" charset="0"/>
              <a:buChar char="•"/>
            </a:pPr>
            <a:endParaRPr lang="en-GB" sz="1800" dirty="0">
              <a:solidFill>
                <a:srgbClr val="000000"/>
              </a:solidFill>
            </a:endParaRPr>
          </a:p>
          <a:p>
            <a:pPr marL="285750" indent="-285750" algn="just">
              <a:buFont typeface="Arial" panose="020B0604020202020204" pitchFamily="34" charset="0"/>
              <a:buChar char="•"/>
            </a:pPr>
            <a:r>
              <a:rPr lang="en-GB" sz="1800" b="0" i="0" dirty="0">
                <a:solidFill>
                  <a:srgbClr val="141D2F"/>
                </a:solidFill>
                <a:effectLst/>
              </a:rPr>
              <a:t>The key to achieving continuous deployment is to start with a functioning workflow for continuous integration, then streamline and automate the application release process so you can roll out new releases regularly.</a:t>
            </a:r>
          </a:p>
          <a:p>
            <a:pPr marL="285750" indent="-285750" algn="just">
              <a:buFont typeface="Arial" panose="020B0604020202020204" pitchFamily="34" charset="0"/>
              <a:buChar char="•"/>
            </a:pPr>
            <a:r>
              <a:rPr lang="en-GB" sz="1800" b="0" i="0" dirty="0">
                <a:solidFill>
                  <a:srgbClr val="141D2F"/>
                </a:solidFill>
                <a:effectLst/>
              </a:rPr>
              <a:t>Continuous deployment adds an element of risk to the software release process, as developers frequently commit unproven code that could potentially contain bugs in the live environment</a:t>
            </a:r>
            <a:endParaRPr lang="en-US" sz="1800" dirty="0">
              <a:solidFill>
                <a:srgbClr val="0A1120"/>
              </a:solidFill>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18</a:t>
            </a:fld>
            <a:endParaRPr lang="en-US" dirty="0"/>
          </a:p>
        </p:txBody>
      </p:sp>
      <p:pic>
        <p:nvPicPr>
          <p:cNvPr id="5122" name="Picture 2" descr="An Introduction to Continuous Deployment | Qentelli">
            <a:extLst>
              <a:ext uri="{FF2B5EF4-FFF2-40B4-BE49-F238E27FC236}">
                <a16:creationId xmlns:a16="http://schemas.microsoft.com/office/drawing/2014/main" id="{33D2D242-92DE-4A8A-E5AE-96BF80E9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933" y="4892041"/>
            <a:ext cx="9768134" cy="179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70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19</a:t>
            </a:fld>
            <a:endParaRPr lang="en-US" dirty="0"/>
          </a:p>
        </p:txBody>
      </p:sp>
      <p:pic>
        <p:nvPicPr>
          <p:cNvPr id="1026" name="Picture 2" descr="What's the difference between Continuous Delivery and Continuous Deployment?">
            <a:extLst>
              <a:ext uri="{FF2B5EF4-FFF2-40B4-BE49-F238E27FC236}">
                <a16:creationId xmlns:a16="http://schemas.microsoft.com/office/drawing/2014/main" id="{F1EFEEC5-9B7D-ADA2-95EC-F151ECB58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09" y="1662112"/>
            <a:ext cx="8806822" cy="4876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B24524-7EC4-1551-0A90-DEFDC06DA9D0}"/>
              </a:ext>
            </a:extLst>
          </p:cNvPr>
          <p:cNvSpPr txBox="1"/>
          <p:nvPr/>
        </p:nvSpPr>
        <p:spPr>
          <a:xfrm>
            <a:off x="502920" y="448717"/>
            <a:ext cx="11506200" cy="1015663"/>
          </a:xfrm>
          <a:prstGeom prst="rect">
            <a:avLst/>
          </a:prstGeom>
          <a:noFill/>
        </p:spPr>
        <p:txBody>
          <a:bodyPr wrap="square">
            <a:spAutoFit/>
          </a:bodyPr>
          <a:lstStyle/>
          <a:p>
            <a:r>
              <a:rPr lang="en-GB" sz="2000" b="0" i="0" dirty="0">
                <a:solidFill>
                  <a:srgbClr val="666666"/>
                </a:solidFill>
                <a:effectLst/>
                <a:latin typeface="canada-type-gibson"/>
              </a:rPr>
              <a:t>The main difference between continuous delivery and continuous deployment is simple: </a:t>
            </a:r>
            <a:r>
              <a:rPr lang="en-GB" sz="2000" b="1" i="0" dirty="0">
                <a:solidFill>
                  <a:srgbClr val="666666"/>
                </a:solidFill>
                <a:effectLst/>
                <a:latin typeface="canada-type-gibson"/>
              </a:rPr>
              <a:t>Continuous delivery automates deployment of a release to a staging or testing environment</a:t>
            </a:r>
            <a:r>
              <a:rPr lang="en-GB" sz="2000" b="0" i="0" dirty="0">
                <a:solidFill>
                  <a:srgbClr val="666666"/>
                </a:solidFill>
                <a:effectLst/>
                <a:latin typeface="canada-type-gibson"/>
              </a:rPr>
              <a:t>, while </a:t>
            </a:r>
            <a:r>
              <a:rPr lang="en-GB" sz="2000" b="1" i="0" dirty="0">
                <a:solidFill>
                  <a:srgbClr val="666666"/>
                </a:solidFill>
                <a:effectLst/>
                <a:latin typeface="canada-type-gibson"/>
              </a:rPr>
              <a:t>continuous deployment automatically deploys every release to production</a:t>
            </a:r>
            <a:r>
              <a:rPr lang="en-GB" sz="2000" b="0" i="0" dirty="0">
                <a:solidFill>
                  <a:srgbClr val="666666"/>
                </a:solidFill>
                <a:effectLst/>
                <a:latin typeface="canada-type-gibson"/>
              </a:rPr>
              <a:t> (after it passes through your pipeline, including testing).</a:t>
            </a:r>
            <a:endParaRPr lang="en-IE" sz="2000" dirty="0"/>
          </a:p>
        </p:txBody>
      </p:sp>
    </p:spTree>
    <p:extLst>
      <p:ext uri="{BB962C8B-B14F-4D97-AF65-F5344CB8AC3E}">
        <p14:creationId xmlns:p14="http://schemas.microsoft.com/office/powerpoint/2010/main" val="233472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86" y="174672"/>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Integration</a:t>
            </a:r>
          </a:p>
        </p:txBody>
      </p:sp>
      <p:sp>
        <p:nvSpPr>
          <p:cNvPr id="3" name="Subtitle 2"/>
          <p:cNvSpPr>
            <a:spLocks noGrp="1"/>
          </p:cNvSpPr>
          <p:nvPr>
            <p:ph type="subTitle" idx="1"/>
          </p:nvPr>
        </p:nvSpPr>
        <p:spPr>
          <a:xfrm>
            <a:off x="171010" y="1208016"/>
            <a:ext cx="5986509" cy="5049047"/>
          </a:xfrm>
        </p:spPr>
        <p:txBody>
          <a:bodyPr anchor="t">
            <a:noAutofit/>
          </a:bodyPr>
          <a:lstStyle/>
          <a:p>
            <a:pPr marL="285750" indent="-285750" algn="just">
              <a:buFont typeface="Arial" panose="020B0604020202020204" pitchFamily="34" charset="0"/>
              <a:buChar char="•"/>
            </a:pPr>
            <a:r>
              <a:rPr lang="en-US" sz="1400" b="0" i="0" dirty="0">
                <a:solidFill>
                  <a:srgbClr val="0A1120"/>
                </a:solidFill>
                <a:effectLst/>
                <a:latin typeface="Times New Roman" panose="02020603050405020304" pitchFamily="18" charset="0"/>
                <a:cs typeface="Times New Roman" panose="02020603050405020304" pitchFamily="18" charset="0"/>
              </a:rPr>
              <a:t>Continuous integration (CI) is a software development practice in which developers merge their changes to the main branch many times per day. Each merge triggers an automated </a:t>
            </a:r>
            <a:r>
              <a:rPr lang="en-US" sz="1400" b="0" i="0" dirty="0">
                <a:solidFill>
                  <a:srgbClr val="1650CC"/>
                </a:solidFill>
                <a:effectLst/>
                <a:latin typeface="Times New Roman" panose="02020603050405020304" pitchFamily="18" charset="0"/>
                <a:cs typeface="Times New Roman" panose="02020603050405020304" pitchFamily="18" charset="0"/>
                <a:hlinkClick r:id="rId3"/>
              </a:rPr>
              <a:t>code build</a:t>
            </a:r>
            <a:r>
              <a:rPr lang="en-US" sz="1400" b="0" i="0" dirty="0">
                <a:solidFill>
                  <a:srgbClr val="0A1120"/>
                </a:solidFill>
                <a:effectLst/>
                <a:latin typeface="Times New Roman" panose="02020603050405020304" pitchFamily="18" charset="0"/>
                <a:cs typeface="Times New Roman" panose="02020603050405020304" pitchFamily="18" charset="0"/>
              </a:rPr>
              <a:t> and </a:t>
            </a:r>
            <a:r>
              <a:rPr lang="en-US" sz="1400" b="0" i="0" dirty="0">
                <a:solidFill>
                  <a:srgbClr val="1650CC"/>
                </a:solidFill>
                <a:effectLst/>
                <a:latin typeface="Times New Roman" panose="02020603050405020304" pitchFamily="18" charset="0"/>
                <a:cs typeface="Times New Roman" panose="02020603050405020304" pitchFamily="18" charset="0"/>
                <a:hlinkClick r:id="rId4"/>
              </a:rPr>
              <a:t>test sequence</a:t>
            </a:r>
            <a:r>
              <a:rPr lang="en-US" sz="1400" b="0" i="0" dirty="0">
                <a:solidFill>
                  <a:srgbClr val="0A1120"/>
                </a:solidFill>
                <a:effectLst/>
                <a:latin typeface="Times New Roman" panose="02020603050405020304" pitchFamily="18" charset="0"/>
                <a:cs typeface="Times New Roman" panose="02020603050405020304" pitchFamily="18" charset="0"/>
              </a:rPr>
              <a:t>, which ideally runs in less than 10 minutes. A successful CI build may lead to further stages of continuous delivery.</a:t>
            </a:r>
          </a:p>
          <a:p>
            <a:pPr marL="285750" indent="-285750" algn="just">
              <a:buFont typeface="Arial" panose="020B0604020202020204" pitchFamily="34" charset="0"/>
              <a:buChar char="•"/>
            </a:pPr>
            <a:r>
              <a:rPr lang="en-US" sz="1400" b="0" i="0" dirty="0">
                <a:solidFill>
                  <a:srgbClr val="0A1120"/>
                </a:solidFill>
                <a:effectLst/>
                <a:latin typeface="Times New Roman" panose="02020603050405020304" pitchFamily="18" charset="0"/>
                <a:cs typeface="Times New Roman" panose="02020603050405020304" pitchFamily="18" charset="0"/>
              </a:rPr>
              <a:t>If a build fails, the CI system blocks it from progressing to further stages. The team receives a report and repairs the build quickly, typically within minutes.</a:t>
            </a:r>
          </a:p>
          <a:p>
            <a:pPr marL="285750" indent="-285750" algn="just">
              <a:buFont typeface="Arial" panose="020B0604020202020204" pitchFamily="34" charset="0"/>
              <a:buChar char="•"/>
            </a:pPr>
            <a:endParaRPr lang="en-US" sz="1400" dirty="0">
              <a:solidFill>
                <a:srgbClr val="0A11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0" i="0" dirty="0">
                <a:solidFill>
                  <a:srgbClr val="0A1120"/>
                </a:solidFill>
                <a:effectLst/>
                <a:latin typeface="Times New Roman" panose="02020603050405020304" pitchFamily="18" charset="0"/>
                <a:cs typeface="Times New Roman" panose="02020603050405020304" pitchFamily="18" charset="0"/>
              </a:rPr>
              <a:t>All competitive technology companies today practice continuous integration. By working in small iterations, the software development process becomes predictable and reliable. Developers can iteratively build new features.</a:t>
            </a:r>
          </a:p>
          <a:p>
            <a:pPr marL="285750" indent="-285750" algn="just">
              <a:buFont typeface="Arial" panose="020B0604020202020204" pitchFamily="34" charset="0"/>
              <a:buChar char="•"/>
            </a:pPr>
            <a:endParaRPr lang="en-US" sz="1400" dirty="0">
              <a:solidFill>
                <a:srgbClr val="0A11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0" i="0" dirty="0">
                <a:solidFill>
                  <a:srgbClr val="0A1120"/>
                </a:solidFill>
                <a:effectLst/>
                <a:latin typeface="Times New Roman" panose="02020603050405020304" pitchFamily="18" charset="0"/>
                <a:cs typeface="Times New Roman" panose="02020603050405020304" pitchFamily="18" charset="0"/>
              </a:rPr>
              <a:t>Product managers can bring the right products to market, faster. Developers can fix bugs quickly and usually discover them before they even reach users.</a:t>
            </a:r>
          </a:p>
          <a:p>
            <a:pPr marL="285750" indent="-285750" algn="just">
              <a:buFont typeface="Arial" panose="020B0604020202020204" pitchFamily="34" charset="0"/>
              <a:buChar char="•"/>
            </a:pPr>
            <a:endParaRPr lang="en-US" sz="1400" dirty="0">
              <a:solidFill>
                <a:srgbClr val="0A11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solidFill>
                  <a:srgbClr val="0A1120"/>
                </a:solidFill>
                <a:latin typeface="Times New Roman" panose="02020603050405020304" pitchFamily="18" charset="0"/>
                <a:cs typeface="Times New Roman" panose="02020603050405020304" pitchFamily="18" charset="0"/>
              </a:rPr>
              <a:t>Continuous integration requires all developers who work on a project to commit to it. Results need to be transparently available to all team members and build status reported to developers when they are changing the code. In case the main code branch fails to build or pass tests, an alert usually goes out to the entire development team who should take immediate action to get it back to a “green” state.</a:t>
            </a: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2</a:t>
            </a:fld>
            <a:endParaRPr lang="en-US" dirty="0"/>
          </a:p>
        </p:txBody>
      </p:sp>
      <p:pic>
        <p:nvPicPr>
          <p:cNvPr id="3074" name="Picture 2" descr="Continuous Integration Best Practices - Devonblog">
            <a:extLst>
              <a:ext uri="{FF2B5EF4-FFF2-40B4-BE49-F238E27FC236}">
                <a16:creationId xmlns:a16="http://schemas.microsoft.com/office/drawing/2014/main" id="{E78FF404-EAE8-CD4B-49A8-CD2F13427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242" y="1864726"/>
            <a:ext cx="4717088" cy="35329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9987AF-A447-FD71-073F-9ADA84D3CF25}"/>
              </a:ext>
            </a:extLst>
          </p:cNvPr>
          <p:cNvSpPr txBox="1"/>
          <p:nvPr/>
        </p:nvSpPr>
        <p:spPr>
          <a:xfrm>
            <a:off x="6934200" y="5536487"/>
            <a:ext cx="6096000" cy="261610"/>
          </a:xfrm>
          <a:prstGeom prst="rect">
            <a:avLst/>
          </a:prstGeom>
          <a:noFill/>
        </p:spPr>
        <p:txBody>
          <a:bodyPr wrap="square">
            <a:spAutoFit/>
          </a:bodyPr>
          <a:lstStyle/>
          <a:p>
            <a:pPr algn="ctr"/>
            <a:r>
              <a:rPr lang="en-IE" sz="1100" dirty="0">
                <a:latin typeface="Times New Roman" panose="02020603050405020304" pitchFamily="18" charset="0"/>
                <a:cs typeface="Times New Roman" panose="02020603050405020304" pitchFamily="18" charset="0"/>
                <a:hlinkClick r:id="rId6"/>
              </a:rPr>
              <a:t>https://devonblog.com/wp-content/uploads/2019/07/c-i-100.jpg</a:t>
            </a:r>
            <a:r>
              <a:rPr lang="en-IE"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175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imeline&#10;&#10;Description automatically generated with low confidence">
            <a:extLst>
              <a:ext uri="{FF2B5EF4-FFF2-40B4-BE49-F238E27FC236}">
                <a16:creationId xmlns:a16="http://schemas.microsoft.com/office/drawing/2014/main" id="{DE8EBB8A-E15D-AC74-B671-D81ABCD28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18" y="1814458"/>
            <a:ext cx="11014363" cy="3671942"/>
          </a:xfrm>
          <a:prstGeom prst="rect">
            <a:avLst/>
          </a:prstGeom>
        </p:spPr>
      </p:pic>
    </p:spTree>
    <p:extLst>
      <p:ext uri="{BB962C8B-B14F-4D97-AF65-F5344CB8AC3E}">
        <p14:creationId xmlns:p14="http://schemas.microsoft.com/office/powerpoint/2010/main" val="401462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 email">
            <a:extLst>
              <a:ext uri="{FF2B5EF4-FFF2-40B4-BE49-F238E27FC236}">
                <a16:creationId xmlns:a16="http://schemas.microsoft.com/office/drawing/2014/main" id="{AE460316-2FED-41F5-2BAD-86F1F448F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883920"/>
            <a:ext cx="9997440" cy="5013960"/>
          </a:xfrm>
          <a:prstGeom prst="rect">
            <a:avLst/>
          </a:prstGeom>
        </p:spPr>
      </p:pic>
    </p:spTree>
    <p:extLst>
      <p:ext uri="{BB962C8B-B14F-4D97-AF65-F5344CB8AC3E}">
        <p14:creationId xmlns:p14="http://schemas.microsoft.com/office/powerpoint/2010/main" val="55258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vops_cicd">
            <a:extLst>
              <a:ext uri="{FF2B5EF4-FFF2-40B4-BE49-F238E27FC236}">
                <a16:creationId xmlns:a16="http://schemas.microsoft.com/office/drawing/2014/main" id="{418E5B88-1B69-0264-9E21-350DB834F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6238"/>
            <a:ext cx="92964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4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CFECBD-B80E-D92A-CBCD-66F04DCB644D}"/>
              </a:ext>
            </a:extLst>
          </p:cNvPr>
          <p:cNvPicPr>
            <a:picLocks noChangeAspect="1"/>
          </p:cNvPicPr>
          <p:nvPr/>
        </p:nvPicPr>
        <p:blipFill>
          <a:blip r:embed="rId2"/>
          <a:stretch>
            <a:fillRect/>
          </a:stretch>
        </p:blipFill>
        <p:spPr>
          <a:xfrm>
            <a:off x="857481" y="1127761"/>
            <a:ext cx="10477038" cy="4984432"/>
          </a:xfrm>
          <a:prstGeom prst="rect">
            <a:avLst/>
          </a:prstGeom>
        </p:spPr>
      </p:pic>
      <p:sp>
        <p:nvSpPr>
          <p:cNvPr id="4" name="TextBox 3">
            <a:extLst>
              <a:ext uri="{FF2B5EF4-FFF2-40B4-BE49-F238E27FC236}">
                <a16:creationId xmlns:a16="http://schemas.microsoft.com/office/drawing/2014/main" id="{B4C7CEE0-E3A5-33D1-0A75-55189E1F56EE}"/>
              </a:ext>
            </a:extLst>
          </p:cNvPr>
          <p:cNvSpPr txBox="1"/>
          <p:nvPr/>
        </p:nvSpPr>
        <p:spPr>
          <a:xfrm>
            <a:off x="4632960" y="391775"/>
            <a:ext cx="6096000" cy="923330"/>
          </a:xfrm>
          <a:prstGeom prst="rect">
            <a:avLst/>
          </a:prstGeom>
          <a:noFill/>
        </p:spPr>
        <p:txBody>
          <a:bodyPr wrap="square">
            <a:spAutoFit/>
          </a:bodyPr>
          <a:lstStyle/>
          <a:p>
            <a:pPr algn="l"/>
            <a:r>
              <a:rPr lang="it-IT" b="1" i="0" dirty="0">
                <a:effectLst/>
                <a:latin typeface="Open Sans" panose="020B0606030504020204" pitchFamily="34" charset="0"/>
              </a:rPr>
              <a:t>The </a:t>
            </a:r>
            <a:r>
              <a:rPr lang="it-IT" b="1" i="0" dirty="0" err="1">
                <a:effectLst/>
                <a:latin typeface="Open Sans" panose="020B0606030504020204" pitchFamily="34" charset="0"/>
              </a:rPr>
              <a:t>Pega</a:t>
            </a:r>
            <a:r>
              <a:rPr lang="it-IT" b="1" i="0" dirty="0">
                <a:effectLst/>
                <a:latin typeface="Open Sans" panose="020B0606030504020204" pitchFamily="34" charset="0"/>
              </a:rPr>
              <a:t> CI/CD pipeline</a:t>
            </a:r>
          </a:p>
          <a:p>
            <a:br>
              <a:rPr lang="it-IT" b="0" i="0" dirty="0">
                <a:solidFill>
                  <a:srgbClr val="151619"/>
                </a:solidFill>
                <a:effectLst/>
                <a:latin typeface="Open Sans" panose="020B0606030504020204" pitchFamily="34" charset="0"/>
              </a:rPr>
            </a:br>
            <a:endParaRPr lang="en-IE" dirty="0"/>
          </a:p>
        </p:txBody>
      </p:sp>
    </p:spTree>
    <p:extLst>
      <p:ext uri="{BB962C8B-B14F-4D97-AF65-F5344CB8AC3E}">
        <p14:creationId xmlns:p14="http://schemas.microsoft.com/office/powerpoint/2010/main" val="319069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309" y="257799"/>
            <a:ext cx="10557164" cy="1183074"/>
          </a:xfrm>
        </p:spPr>
        <p:txBody>
          <a:bodyPr anchor="b">
            <a:noAutofit/>
          </a:bodyPr>
          <a:lstStyle/>
          <a:p>
            <a:r>
              <a:rPr lang="en-GB" sz="3200" b="1" i="0" dirty="0">
                <a:solidFill>
                  <a:srgbClr val="C00000"/>
                </a:solidFill>
                <a:effectLst/>
                <a:latin typeface="Times New Roman" panose="02020603050405020304" pitchFamily="18" charset="0"/>
                <a:cs typeface="Times New Roman" panose="02020603050405020304" pitchFamily="18" charset="0"/>
              </a:rPr>
              <a:t>continuous integration </a:t>
            </a:r>
            <a:r>
              <a:rPr lang="en-GB" sz="3200" b="1" i="0" dirty="0">
                <a:solidFill>
                  <a:srgbClr val="0A1120"/>
                </a:solidFill>
                <a:effectLst/>
                <a:latin typeface="Times New Roman" panose="02020603050405020304" pitchFamily="18" charset="0"/>
                <a:cs typeface="Times New Roman" panose="02020603050405020304" pitchFamily="18" charset="0"/>
              </a:rPr>
              <a:t>VS </a:t>
            </a:r>
            <a:r>
              <a:rPr lang="en-GB" sz="3200" b="1" i="0" dirty="0">
                <a:solidFill>
                  <a:srgbClr val="C00000"/>
                </a:solidFill>
                <a:effectLst/>
                <a:latin typeface="Times New Roman" panose="02020603050405020304" pitchFamily="18" charset="0"/>
                <a:cs typeface="Times New Roman" panose="02020603050405020304" pitchFamily="18" charset="0"/>
              </a:rPr>
              <a:t>continuous delivery </a:t>
            </a:r>
            <a:r>
              <a:rPr lang="en-GB" sz="3200" b="1" i="0" dirty="0">
                <a:solidFill>
                  <a:srgbClr val="0A1120"/>
                </a:solidFill>
                <a:effectLst/>
                <a:latin typeface="Times New Roman" panose="02020603050405020304" pitchFamily="18" charset="0"/>
                <a:cs typeface="Times New Roman" panose="02020603050405020304" pitchFamily="18" charset="0"/>
              </a:rPr>
              <a:t>VS </a:t>
            </a:r>
            <a:r>
              <a:rPr lang="en-GB" sz="3200" b="1" i="0" dirty="0">
                <a:solidFill>
                  <a:srgbClr val="C00000"/>
                </a:solidFill>
                <a:effectLst/>
                <a:latin typeface="Times New Roman" panose="02020603050405020304" pitchFamily="18" charset="0"/>
                <a:cs typeface="Times New Roman" panose="02020603050405020304" pitchFamily="18" charset="0"/>
              </a:rPr>
              <a:t>continuous deployment </a:t>
            </a:r>
            <a:endParaRPr lang="en-GB" sz="3200" b="1" i="0" dirty="0">
              <a:solidFill>
                <a:srgbClr val="0A1120"/>
              </a:solidFill>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24</a:t>
            </a:fld>
            <a:endParaRPr lang="en-US" dirty="0"/>
          </a:p>
        </p:txBody>
      </p:sp>
      <p:sp>
        <p:nvSpPr>
          <p:cNvPr id="4" name="TextBox 3">
            <a:extLst>
              <a:ext uri="{FF2B5EF4-FFF2-40B4-BE49-F238E27FC236}">
                <a16:creationId xmlns:a16="http://schemas.microsoft.com/office/drawing/2014/main" id="{FCEED8C4-3C53-4EE6-EC30-CA9693E413BE}"/>
              </a:ext>
            </a:extLst>
          </p:cNvPr>
          <p:cNvSpPr txBox="1"/>
          <p:nvPr/>
        </p:nvSpPr>
        <p:spPr>
          <a:xfrm>
            <a:off x="928255" y="1582341"/>
            <a:ext cx="10425545" cy="3693319"/>
          </a:xfrm>
          <a:prstGeom prst="rect">
            <a:avLst/>
          </a:prstGeom>
          <a:noFill/>
        </p:spPr>
        <p:txBody>
          <a:bodyPr wrap="square">
            <a:spAutoFit/>
          </a:bodyPr>
          <a:lstStyle/>
          <a:p>
            <a:pPr algn="l"/>
            <a:r>
              <a:rPr lang="en-GB" b="0" i="0" dirty="0">
                <a:solidFill>
                  <a:srgbClr val="0A1120"/>
                </a:solidFill>
                <a:effectLst/>
                <a:latin typeface="Inter" panose="020B0502030000000004" pitchFamily="34" charset="0"/>
              </a:rPr>
              <a:t>“</a:t>
            </a:r>
          </a:p>
          <a:p>
            <a:pPr algn="l"/>
            <a:r>
              <a:rPr lang="en-GB" b="0" i="0" dirty="0">
                <a:solidFill>
                  <a:srgbClr val="0A1120"/>
                </a:solidFill>
                <a:effectLst/>
                <a:latin typeface="Inter" panose="020B0502030000000004" pitchFamily="34" charset="0"/>
              </a:rPr>
              <a:t>Continuous Integration (CI) is a software engineering practice in which developers integrate code into a shared repository several times a day in order to obtain rapid feedback of the feasibility of that code. CI enables automated build and testing so that teams can rapidly work on a single project together.</a:t>
            </a:r>
          </a:p>
          <a:p>
            <a:pPr algn="l"/>
            <a:endParaRPr lang="en-GB" b="0" i="0" dirty="0">
              <a:solidFill>
                <a:srgbClr val="0A1120"/>
              </a:solidFill>
              <a:effectLst/>
              <a:latin typeface="Inter" panose="020B0502030000000004" pitchFamily="34" charset="0"/>
            </a:endParaRPr>
          </a:p>
          <a:p>
            <a:pPr algn="l"/>
            <a:r>
              <a:rPr lang="en-GB" b="0" i="0" dirty="0">
                <a:solidFill>
                  <a:srgbClr val="0A1120"/>
                </a:solidFill>
                <a:effectLst/>
                <a:latin typeface="Inter" panose="020B0502030000000004" pitchFamily="34" charset="0"/>
              </a:rPr>
              <a:t>Continuous delivery (CD) is a software engineering practice in which teams develop, build, test, and release software in short cycles. It depends on automation at every stage so that cycles can be both quick and reliable.</a:t>
            </a:r>
          </a:p>
          <a:p>
            <a:pPr algn="l"/>
            <a:endParaRPr lang="en-GB" b="0" i="0" dirty="0">
              <a:solidFill>
                <a:srgbClr val="0A1120"/>
              </a:solidFill>
              <a:effectLst/>
              <a:latin typeface="Inter" panose="020B0502030000000004" pitchFamily="34" charset="0"/>
            </a:endParaRPr>
          </a:p>
          <a:p>
            <a:pPr algn="l"/>
            <a:r>
              <a:rPr lang="en-GB" b="0" i="0" dirty="0">
                <a:solidFill>
                  <a:srgbClr val="0A1120"/>
                </a:solidFill>
                <a:effectLst/>
                <a:latin typeface="Inter" panose="020B0502030000000004" pitchFamily="34" charset="0"/>
              </a:rPr>
              <a:t>Continuous Deployment is the process by which qualified changes in software code or architecture are deployed to production as soon as they are ready and without human intervention.</a:t>
            </a:r>
          </a:p>
        </p:txBody>
      </p:sp>
    </p:spTree>
    <p:extLst>
      <p:ext uri="{BB962C8B-B14F-4D97-AF65-F5344CB8AC3E}">
        <p14:creationId xmlns:p14="http://schemas.microsoft.com/office/powerpoint/2010/main" val="1135949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331" y="257799"/>
            <a:ext cx="9144000" cy="658563"/>
          </a:xfrm>
        </p:spPr>
        <p:txBody>
          <a:bodyPr anchor="b">
            <a:noAutofit/>
          </a:bodyPr>
          <a:lstStyle/>
          <a:p>
            <a:r>
              <a:rPr lang="en-GB" sz="3200" b="1" i="0" dirty="0">
                <a:solidFill>
                  <a:srgbClr val="0A1120"/>
                </a:solidFill>
                <a:effectLst/>
                <a:latin typeface="Times New Roman" panose="02020603050405020304" pitchFamily="18" charset="0"/>
                <a:cs typeface="Times New Roman" panose="02020603050405020304" pitchFamily="18" charset="0"/>
              </a:rPr>
              <a:t>Quick summary and final thoughts</a:t>
            </a: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25</a:t>
            </a:fld>
            <a:endParaRPr lang="en-US" dirty="0"/>
          </a:p>
        </p:txBody>
      </p:sp>
      <p:sp>
        <p:nvSpPr>
          <p:cNvPr id="4" name="TextBox 3">
            <a:extLst>
              <a:ext uri="{FF2B5EF4-FFF2-40B4-BE49-F238E27FC236}">
                <a16:creationId xmlns:a16="http://schemas.microsoft.com/office/drawing/2014/main" id="{FCEED8C4-3C53-4EE6-EC30-CA9693E413BE}"/>
              </a:ext>
            </a:extLst>
          </p:cNvPr>
          <p:cNvSpPr txBox="1"/>
          <p:nvPr/>
        </p:nvSpPr>
        <p:spPr>
          <a:xfrm>
            <a:off x="928255" y="1582341"/>
            <a:ext cx="10425545" cy="2862322"/>
          </a:xfrm>
          <a:prstGeom prst="rect">
            <a:avLst/>
          </a:prstGeom>
          <a:noFill/>
        </p:spPr>
        <p:txBody>
          <a:bodyPr wrap="square">
            <a:spAutoFit/>
          </a:bodyPr>
          <a:lstStyle/>
          <a:p>
            <a:pPr algn="l"/>
            <a:r>
              <a:rPr lang="en-GB" b="0" i="0" dirty="0">
                <a:solidFill>
                  <a:srgbClr val="0A1120"/>
                </a:solidFill>
                <a:effectLst/>
                <a:latin typeface="Inter" panose="020B0502030000000004" pitchFamily="34" charset="0"/>
              </a:rPr>
              <a:t>To sum up:</a:t>
            </a:r>
          </a:p>
          <a:p>
            <a:pPr algn="l"/>
            <a:endParaRPr lang="en-GB" b="0" i="0" dirty="0">
              <a:solidFill>
                <a:srgbClr val="0A1120"/>
              </a:solidFill>
              <a:effectLst/>
              <a:latin typeface="Inter" panose="020B0502030000000004" pitchFamily="34" charset="0"/>
            </a:endParaRPr>
          </a:p>
          <a:p>
            <a:pPr algn="l">
              <a:buFont typeface="Arial" panose="020B0604020202020204" pitchFamily="34" charset="0"/>
              <a:buChar char="•"/>
            </a:pPr>
            <a:r>
              <a:rPr lang="en-GB" b="1" i="0" dirty="0">
                <a:solidFill>
                  <a:srgbClr val="0A1120"/>
                </a:solidFill>
                <a:effectLst/>
                <a:latin typeface="Inter" panose="020B0502030000000004" pitchFamily="34" charset="0"/>
              </a:rPr>
              <a:t>Continuous Integration (CI)</a:t>
            </a:r>
            <a:r>
              <a:rPr lang="en-GB" b="0" i="0" dirty="0">
                <a:solidFill>
                  <a:srgbClr val="0A1120"/>
                </a:solidFill>
                <a:effectLst/>
                <a:latin typeface="Inter" panose="020B0502030000000004" pitchFamily="34" charset="0"/>
              </a:rPr>
              <a:t>: short-lived feature branches, team is merging to master branch multiple times per day, </a:t>
            </a:r>
            <a:r>
              <a:rPr lang="en-GB" b="0" i="0" dirty="0">
                <a:effectLst/>
                <a:latin typeface="Inter" panose="020B0502030000000004" pitchFamily="34" charset="0"/>
              </a:rPr>
              <a:t>fully automated build </a:t>
            </a:r>
            <a:r>
              <a:rPr lang="en-GB" b="0" i="0" dirty="0">
                <a:solidFill>
                  <a:srgbClr val="0A1120"/>
                </a:solidFill>
                <a:effectLst/>
                <a:latin typeface="Inter" panose="020B0502030000000004" pitchFamily="34" charset="0"/>
              </a:rPr>
              <a:t>and test process which gives feedback within 10 minutes; deployment is manual.</a:t>
            </a:r>
          </a:p>
          <a:p>
            <a:pPr algn="l">
              <a:buFont typeface="Arial" panose="020B0604020202020204" pitchFamily="34" charset="0"/>
              <a:buChar char="•"/>
            </a:pPr>
            <a:endParaRPr lang="en-GB" b="0" i="0" dirty="0">
              <a:solidFill>
                <a:srgbClr val="0A1120"/>
              </a:solidFill>
              <a:effectLst/>
              <a:latin typeface="Inter" panose="020B0502030000000004" pitchFamily="34" charset="0"/>
            </a:endParaRPr>
          </a:p>
          <a:p>
            <a:pPr algn="l">
              <a:buFont typeface="Arial" panose="020B0604020202020204" pitchFamily="34" charset="0"/>
              <a:buChar char="•"/>
            </a:pPr>
            <a:r>
              <a:rPr lang="en-GB" b="1" i="0" dirty="0">
                <a:solidFill>
                  <a:srgbClr val="0A1120"/>
                </a:solidFill>
                <a:effectLst/>
                <a:latin typeface="Inter" panose="020B0502030000000004" pitchFamily="34" charset="0"/>
              </a:rPr>
              <a:t>Continuous Delivery (CD)</a:t>
            </a:r>
            <a:r>
              <a:rPr lang="en-GB" b="0" i="0" dirty="0">
                <a:solidFill>
                  <a:srgbClr val="0A1120"/>
                </a:solidFill>
                <a:effectLst/>
                <a:latin typeface="Inter" panose="020B0502030000000004" pitchFamily="34" charset="0"/>
              </a:rPr>
              <a:t>: CI + the entire software release process is automated, it may be composed of multiple stages, and deployment to production is manual.</a:t>
            </a:r>
          </a:p>
          <a:p>
            <a:pPr algn="l">
              <a:buFont typeface="Arial" panose="020B0604020202020204" pitchFamily="34" charset="0"/>
              <a:buChar char="•"/>
            </a:pPr>
            <a:endParaRPr lang="en-GB" b="0" i="0" dirty="0">
              <a:solidFill>
                <a:srgbClr val="0A1120"/>
              </a:solidFill>
              <a:effectLst/>
              <a:latin typeface="Inter" panose="020B0502030000000004" pitchFamily="34" charset="0"/>
            </a:endParaRPr>
          </a:p>
          <a:p>
            <a:pPr algn="l">
              <a:buFont typeface="Arial" panose="020B0604020202020204" pitchFamily="34" charset="0"/>
              <a:buChar char="•"/>
            </a:pPr>
            <a:r>
              <a:rPr lang="en-GB" b="1" i="0" dirty="0">
                <a:solidFill>
                  <a:srgbClr val="0A1120"/>
                </a:solidFill>
                <a:effectLst/>
                <a:latin typeface="Inter" panose="020B0502030000000004" pitchFamily="34" charset="0"/>
              </a:rPr>
              <a:t>Continuous Deployment</a:t>
            </a:r>
            <a:r>
              <a:rPr lang="en-GB" b="0" i="0" dirty="0">
                <a:solidFill>
                  <a:srgbClr val="0A1120"/>
                </a:solidFill>
                <a:effectLst/>
                <a:latin typeface="Inter" panose="020B0502030000000004" pitchFamily="34" charset="0"/>
              </a:rPr>
              <a:t>: CI + CD + fully automated deployment to production.</a:t>
            </a:r>
          </a:p>
        </p:txBody>
      </p:sp>
    </p:spTree>
    <p:extLst>
      <p:ext uri="{BB962C8B-B14F-4D97-AF65-F5344CB8AC3E}">
        <p14:creationId xmlns:p14="http://schemas.microsoft.com/office/powerpoint/2010/main" val="2734413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2CE5C2-FE08-4AAE-9A49-2FAD0A1F59DC}"/>
              </a:ext>
            </a:extLst>
          </p:cNvPr>
          <p:cNvSpPr>
            <a:spLocks noGrp="1"/>
          </p:cNvSpPr>
          <p:nvPr>
            <p:ph type="ctrTitle"/>
          </p:nvPr>
        </p:nvSpPr>
        <p:spPr>
          <a:xfrm>
            <a:off x="1524000" y="2216075"/>
            <a:ext cx="9144000" cy="1293888"/>
          </a:xfrm>
        </p:spPr>
        <p:txBody>
          <a:bodyPr/>
          <a:lstStyle/>
          <a:p>
            <a:r>
              <a:rPr lang="en-US"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110338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86" y="174672"/>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Delivery</a:t>
            </a:r>
          </a:p>
        </p:txBody>
      </p:sp>
      <p:sp>
        <p:nvSpPr>
          <p:cNvPr id="3" name="Subtitle 2"/>
          <p:cNvSpPr>
            <a:spLocks noGrp="1"/>
          </p:cNvSpPr>
          <p:nvPr>
            <p:ph type="subTitle" idx="1"/>
          </p:nvPr>
        </p:nvSpPr>
        <p:spPr>
          <a:xfrm>
            <a:off x="1579418" y="2022484"/>
            <a:ext cx="9005455" cy="1756857"/>
          </a:xfrm>
        </p:spPr>
        <p:txBody>
          <a:bodyPr anchor="t">
            <a:noAutofit/>
          </a:bodyPr>
          <a:lstStyle/>
          <a:p>
            <a:pPr marL="285750" indent="-285750" algn="just">
              <a:buFont typeface="Arial" panose="020B0604020202020204" pitchFamily="34" charset="0"/>
              <a:buChar char="•"/>
            </a:pPr>
            <a:r>
              <a:rPr lang="en-GB" sz="2800" b="0" i="0" dirty="0">
                <a:solidFill>
                  <a:srgbClr val="0A1120"/>
                </a:solidFill>
                <a:effectLst/>
                <a:latin typeface="Times New Roman" panose="02020603050405020304" pitchFamily="18" charset="0"/>
                <a:cs typeface="Times New Roman" panose="02020603050405020304" pitchFamily="18" charset="0"/>
              </a:rPr>
              <a:t>Continuous delivery is a software engineering practice in which code changes are prepared to be released to </a:t>
            </a:r>
            <a:r>
              <a:rPr lang="en-GB" sz="2800" b="1" i="0" dirty="0">
                <a:solidFill>
                  <a:srgbClr val="0A1120"/>
                </a:solidFill>
                <a:effectLst/>
                <a:latin typeface="Times New Roman" panose="02020603050405020304" pitchFamily="18" charset="0"/>
                <a:cs typeface="Times New Roman" panose="02020603050405020304" pitchFamily="18" charset="0"/>
              </a:rPr>
              <a:t>production</a:t>
            </a:r>
            <a:r>
              <a:rPr lang="en-GB" sz="2800" b="0" i="0" dirty="0">
                <a:solidFill>
                  <a:srgbClr val="0A1120"/>
                </a:solidFill>
                <a:effectLst/>
                <a:latin typeface="Times New Roman" panose="02020603050405020304" pitchFamily="18" charset="0"/>
                <a:cs typeface="Times New Roman" panose="02020603050405020304" pitchFamily="18" charset="0"/>
              </a:rPr>
              <a:t>. However, keep in mind that the codes must pass the automated unit testing, integration testing, system testing before being pushed to production. </a:t>
            </a:r>
            <a:endParaRPr lang="en-US" sz="2800" dirty="0">
              <a:solidFill>
                <a:srgbClr val="0A112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3</a:t>
            </a:fld>
            <a:endParaRPr lang="en-US" dirty="0"/>
          </a:p>
        </p:txBody>
      </p:sp>
    </p:spTree>
    <p:extLst>
      <p:ext uri="{BB962C8B-B14F-4D97-AF65-F5344CB8AC3E}">
        <p14:creationId xmlns:p14="http://schemas.microsoft.com/office/powerpoint/2010/main" val="219315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394"/>
            <a:ext cx="9144000" cy="731340"/>
          </a:xfrm>
        </p:spPr>
        <p:txBody>
          <a:bodyPr anchor="b">
            <a:noAutofit/>
          </a:bodyPr>
          <a:lstStyle/>
          <a:p>
            <a:r>
              <a:rPr lang="en-US" sz="3600" b="1" dirty="0">
                <a:latin typeface="Times New Roman" panose="02020603050405020304" pitchFamily="18" charset="0"/>
                <a:cs typeface="Times New Roman" panose="02020603050405020304" pitchFamily="18" charset="0"/>
              </a:rPr>
              <a:t>Continuous Delivery</a:t>
            </a:r>
          </a:p>
        </p:txBody>
      </p:sp>
      <p:sp>
        <p:nvSpPr>
          <p:cNvPr id="3" name="Subtitle 2"/>
          <p:cNvSpPr>
            <a:spLocks noGrp="1"/>
          </p:cNvSpPr>
          <p:nvPr>
            <p:ph type="subTitle" idx="1"/>
          </p:nvPr>
        </p:nvSpPr>
        <p:spPr>
          <a:xfrm>
            <a:off x="171010" y="1208016"/>
            <a:ext cx="6595550" cy="5049047"/>
          </a:xfrm>
        </p:spPr>
        <p:txBody>
          <a:bodyPr anchor="t">
            <a:noAutofit/>
          </a:bodyPr>
          <a:lstStyle/>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A software engineering practice that involves preparing code changes for production deployment.</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Makes complete surety on frequent releases.</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Assures that releases are concluded into smaller parts.</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Permits for immediate reactions to flaws.</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Improves the stability, dependability, and controllability of releases.</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Organizations that seek to roll out new features and releases regularly.</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The deployment must be automated using continuous delivery methods.</a:t>
            </a:r>
          </a:p>
          <a:p>
            <a:pPr marL="285750" indent="-285750" algn="just">
              <a:buFont typeface="Arial" panose="020B0604020202020204" pitchFamily="34" charset="0"/>
              <a:buChar char="•"/>
            </a:pPr>
            <a:r>
              <a:rPr lang="en-GB" sz="2000" b="0" i="0" dirty="0">
                <a:solidFill>
                  <a:srgbClr val="0A1120"/>
                </a:solidFill>
                <a:effectLst/>
                <a:latin typeface="Times New Roman" panose="02020603050405020304" pitchFamily="18" charset="0"/>
                <a:cs typeface="Times New Roman" panose="02020603050405020304" pitchFamily="18" charset="0"/>
              </a:rPr>
              <a:t>Test automation is used to determine whether or not the software fits the exit criteria</a:t>
            </a:r>
            <a:endParaRPr lang="en-US" sz="2000" dirty="0">
              <a:solidFill>
                <a:srgbClr val="0A112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4</a:t>
            </a:fld>
            <a:endParaRPr lang="en-US" dirty="0"/>
          </a:p>
        </p:txBody>
      </p:sp>
      <p:pic>
        <p:nvPicPr>
          <p:cNvPr id="2050" name="Picture 2" descr="What is continuous delivery">
            <a:extLst>
              <a:ext uri="{FF2B5EF4-FFF2-40B4-BE49-F238E27FC236}">
                <a16:creationId xmlns:a16="http://schemas.microsoft.com/office/drawing/2014/main" id="{80CEDD58-0F7B-8A29-0416-A2B82E66F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536" y="906012"/>
            <a:ext cx="4254500" cy="461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73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F6CA-6305-E4C3-81F9-0AEFD0044F36}"/>
              </a:ext>
            </a:extLst>
          </p:cNvPr>
          <p:cNvSpPr>
            <a:spLocks noGrp="1"/>
          </p:cNvSpPr>
          <p:nvPr>
            <p:ph type="ctrTitle"/>
          </p:nvPr>
        </p:nvSpPr>
        <p:spPr>
          <a:xfrm>
            <a:off x="853440" y="472440"/>
            <a:ext cx="10964487" cy="796635"/>
          </a:xfrm>
        </p:spPr>
        <p:txBody>
          <a:bodyPr>
            <a:noAutofit/>
          </a:bodyPr>
          <a:lstStyle/>
          <a:p>
            <a:pPr algn="l"/>
            <a:r>
              <a:rPr lang="en-GB" sz="3600" b="1" i="0" dirty="0">
                <a:solidFill>
                  <a:srgbClr val="212529"/>
                </a:solidFill>
                <a:effectLst/>
                <a:latin typeface="Open Sans" panose="020B0606030504020204" pitchFamily="34" charset="0"/>
              </a:rPr>
              <a:t>How to make Continuous Delivery a success?</a:t>
            </a:r>
          </a:p>
        </p:txBody>
      </p:sp>
      <p:pic>
        <p:nvPicPr>
          <p:cNvPr id="4098" name="Picture 2" descr="How to make Continuous Delivery a success">
            <a:extLst>
              <a:ext uri="{FF2B5EF4-FFF2-40B4-BE49-F238E27FC236}">
                <a16:creationId xmlns:a16="http://schemas.microsoft.com/office/drawing/2014/main" id="{AAA771BA-29B1-FF30-B337-F03F6FC64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22"/>
          <a:stretch/>
        </p:blipFill>
        <p:spPr bwMode="auto">
          <a:xfrm>
            <a:off x="853440" y="2560319"/>
            <a:ext cx="10591800" cy="3307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3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F6CA-6305-E4C3-81F9-0AEFD0044F36}"/>
              </a:ext>
            </a:extLst>
          </p:cNvPr>
          <p:cNvSpPr>
            <a:spLocks noGrp="1"/>
          </p:cNvSpPr>
          <p:nvPr>
            <p:ph type="ctrTitle"/>
          </p:nvPr>
        </p:nvSpPr>
        <p:spPr>
          <a:xfrm>
            <a:off x="374073" y="415636"/>
            <a:ext cx="11554691" cy="1371599"/>
          </a:xfrm>
        </p:spPr>
        <p:txBody>
          <a:bodyPr>
            <a:normAutofit fontScale="90000"/>
          </a:bodyPr>
          <a:lstStyle/>
          <a:p>
            <a:r>
              <a:rPr lang="en-GB" dirty="0"/>
              <a:t>What Continuous Delivery Does and Doesn't Do</a:t>
            </a:r>
            <a:endParaRPr lang="en-IE" dirty="0"/>
          </a:p>
        </p:txBody>
      </p:sp>
      <p:sp>
        <p:nvSpPr>
          <p:cNvPr id="3" name="Subtitle 2">
            <a:extLst>
              <a:ext uri="{FF2B5EF4-FFF2-40B4-BE49-F238E27FC236}">
                <a16:creationId xmlns:a16="http://schemas.microsoft.com/office/drawing/2014/main" id="{F45E3B16-3555-D359-C01F-EEF4AEAA9DD5}"/>
              </a:ext>
            </a:extLst>
          </p:cNvPr>
          <p:cNvSpPr>
            <a:spLocks noGrp="1"/>
          </p:cNvSpPr>
          <p:nvPr>
            <p:ph type="subTitle" idx="1"/>
          </p:nvPr>
        </p:nvSpPr>
        <p:spPr>
          <a:xfrm>
            <a:off x="1524000" y="2050473"/>
            <a:ext cx="9144000" cy="3207327"/>
          </a:xfrm>
        </p:spPr>
        <p:txBody>
          <a:bodyPr>
            <a:normAutofit/>
          </a:bodyPr>
          <a:lstStyle/>
          <a:p>
            <a:endParaRPr lang="en-GB" dirty="0"/>
          </a:p>
          <a:p>
            <a:pPr marL="342900" indent="-342900">
              <a:buFont typeface="Arial" panose="020B0604020202020204" pitchFamily="34" charset="0"/>
              <a:buChar char="•"/>
            </a:pPr>
            <a:r>
              <a:rPr lang="en-GB" dirty="0"/>
              <a:t>Continuous delivery </a:t>
            </a:r>
            <a:r>
              <a:rPr lang="en-GB" dirty="0">
                <a:highlight>
                  <a:srgbClr val="FFFF00"/>
                </a:highlight>
              </a:rPr>
              <a:t>automatically deploys releases </a:t>
            </a:r>
            <a:r>
              <a:rPr lang="en-GB" dirty="0"/>
              <a:t>to a testing or staging environment.</a:t>
            </a:r>
          </a:p>
          <a:p>
            <a:pPr marL="342900" indent="-342900">
              <a:buFont typeface="Arial" panose="020B0604020202020204" pitchFamily="34" charset="0"/>
              <a:buChar char="•"/>
            </a:pPr>
            <a:r>
              <a:rPr lang="en-GB" dirty="0"/>
              <a:t>Continuous delivery </a:t>
            </a:r>
            <a:r>
              <a:rPr lang="en-GB" dirty="0">
                <a:highlight>
                  <a:srgbClr val="FFFF00"/>
                </a:highlight>
              </a:rPr>
              <a:t>does not automatically deploy code changes to production.</a:t>
            </a:r>
          </a:p>
          <a:p>
            <a:pPr marL="342900" indent="-342900">
              <a:buFont typeface="Arial" panose="020B0604020202020204" pitchFamily="34" charset="0"/>
              <a:buChar char="•"/>
            </a:pPr>
            <a:r>
              <a:rPr lang="en-GB" dirty="0"/>
              <a:t>Continuous delivery </a:t>
            </a:r>
            <a:r>
              <a:rPr lang="en-GB" dirty="0">
                <a:highlight>
                  <a:srgbClr val="FFFF00"/>
                </a:highlight>
              </a:rPr>
              <a:t>does require human intervention </a:t>
            </a:r>
            <a:r>
              <a:rPr lang="en-GB" dirty="0"/>
              <a:t>to </a:t>
            </a:r>
            <a:r>
              <a:rPr lang="en-GB" dirty="0">
                <a:highlight>
                  <a:srgbClr val="FFFF00"/>
                </a:highlight>
              </a:rPr>
              <a:t>deploy a release from staging to production.</a:t>
            </a:r>
            <a:endParaRPr lang="en-IE" dirty="0">
              <a:highlight>
                <a:srgbClr val="FFFF00"/>
              </a:highlight>
            </a:endParaRPr>
          </a:p>
        </p:txBody>
      </p:sp>
    </p:spTree>
    <p:extLst>
      <p:ext uri="{BB962C8B-B14F-4D97-AF65-F5344CB8AC3E}">
        <p14:creationId xmlns:p14="http://schemas.microsoft.com/office/powerpoint/2010/main" val="68624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3535680" y="135374"/>
            <a:ext cx="7376160" cy="523220"/>
          </a:xfrm>
          <a:prstGeom prst="rect">
            <a:avLst/>
          </a:prstGeom>
          <a:noFill/>
        </p:spPr>
        <p:txBody>
          <a:bodyPr wrap="square">
            <a:spAutoFit/>
          </a:bodyPr>
          <a:lstStyle/>
          <a:p>
            <a:r>
              <a:rPr lang="en-GB" sz="2800" b="1" dirty="0"/>
              <a:t>Continuous Delivery Pipeline</a:t>
            </a:r>
            <a:endParaRPr lang="en-IE" sz="2800" b="1" dirty="0"/>
          </a:p>
        </p:txBody>
      </p:sp>
      <p:sp>
        <p:nvSpPr>
          <p:cNvPr id="7" name="TextBox 6">
            <a:extLst>
              <a:ext uri="{FF2B5EF4-FFF2-40B4-BE49-F238E27FC236}">
                <a16:creationId xmlns:a16="http://schemas.microsoft.com/office/drawing/2014/main" id="{D03FBCB0-C0D0-1284-D12F-301471C4BBDA}"/>
              </a:ext>
            </a:extLst>
          </p:cNvPr>
          <p:cNvSpPr txBox="1"/>
          <p:nvPr/>
        </p:nvSpPr>
        <p:spPr>
          <a:xfrm>
            <a:off x="579120" y="1228397"/>
            <a:ext cx="10332720" cy="4401205"/>
          </a:xfrm>
          <a:prstGeom prst="rect">
            <a:avLst/>
          </a:prstGeom>
          <a:noFill/>
        </p:spPr>
        <p:txBody>
          <a:bodyPr wrap="square">
            <a:spAutoFit/>
          </a:bodyPr>
          <a:lstStyle/>
          <a:p>
            <a:pPr marL="342900" indent="-342900">
              <a:buFont typeface="Arial" panose="020B0604020202020204" pitchFamily="34" charset="0"/>
              <a:buChar char="•"/>
            </a:pPr>
            <a:r>
              <a:rPr lang="en-GB" sz="2000" b="0" i="0" dirty="0">
                <a:solidFill>
                  <a:srgbClr val="0A2540"/>
                </a:solidFill>
                <a:effectLst/>
                <a:latin typeface="Times New Roman" panose="02020603050405020304" pitchFamily="18" charset="0"/>
                <a:cs typeface="Times New Roman" panose="02020603050405020304" pitchFamily="18" charset="0"/>
              </a:rPr>
              <a:t>A continuous delivery pipeline is a structured, automated process that typically starts with a developer who commits new code to a repository. </a:t>
            </a:r>
          </a:p>
          <a:p>
            <a:pPr marL="342900" indent="-342900">
              <a:buFont typeface="Arial" panose="020B0604020202020204" pitchFamily="34" charset="0"/>
              <a:buChar char="•"/>
            </a:pPr>
            <a:endParaRPr lang="en-GB" sz="2000" dirty="0">
              <a:solidFill>
                <a:srgbClr val="0A254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rgbClr val="000000"/>
                </a:solidFill>
                <a:effectLst/>
                <a:latin typeface="Times New Roman" panose="02020603050405020304" pitchFamily="18" charset="0"/>
                <a:cs typeface="Times New Roman" panose="02020603050405020304" pitchFamily="18" charset="0"/>
              </a:rPr>
              <a:t>Continuous delivery pipeline is the process of building, testing and deploying software in shorter cycles. </a:t>
            </a:r>
            <a:endParaRPr lang="en-GB" sz="2000" b="0" i="0" dirty="0">
              <a:solidFill>
                <a:srgbClr val="0A2540"/>
              </a:solidFill>
              <a:effectLst/>
              <a:latin typeface="Times New Roman" panose="02020603050405020304" pitchFamily="18" charset="0"/>
              <a:cs typeface="Times New Roman" panose="02020603050405020304" pitchFamily="18" charset="0"/>
            </a:endParaRPr>
          </a:p>
          <a:p>
            <a:endParaRPr lang="en-GB" sz="2000" dirty="0">
              <a:solidFill>
                <a:srgbClr val="0A254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b="0" i="0" dirty="0">
                <a:solidFill>
                  <a:srgbClr val="000000"/>
                </a:solidFill>
                <a:effectLst/>
                <a:latin typeface="Times New Roman" panose="02020603050405020304" pitchFamily="18" charset="0"/>
                <a:cs typeface="Times New Roman" panose="02020603050405020304" pitchFamily="18" charset="0"/>
              </a:rPr>
              <a:t>The delivery pipeline breaks down the software delivery process into different stages. Each stage verifies quality of new features and validates functionalities to prevent errors that may affect users.</a:t>
            </a:r>
          </a:p>
          <a:p>
            <a:pPr marL="342900" indent="-342900">
              <a:buFont typeface="Arial" panose="020B0604020202020204" pitchFamily="34" charset="0"/>
              <a:buChar char="•"/>
            </a:pPr>
            <a:endParaRPr lang="en-GB" sz="2000" dirty="0">
              <a:solidFill>
                <a:srgbClr val="0A254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b="0" i="0" dirty="0">
                <a:solidFill>
                  <a:srgbClr val="0A2540"/>
                </a:solidFill>
                <a:effectLst/>
                <a:latin typeface="Times New Roman" panose="02020603050405020304" pitchFamily="18" charset="0"/>
                <a:cs typeface="Times New Roman" panose="02020603050405020304" pitchFamily="18" charset="0"/>
              </a:rPr>
              <a:t>The new build is subjected to automated tests, might be deployed to a staging environment for additional testing, and can then be deployed to production with the push of a button.</a:t>
            </a:r>
          </a:p>
          <a:p>
            <a:endParaRPr lang="en-GB" sz="2000" dirty="0">
              <a:solidFill>
                <a:srgbClr val="0A2540"/>
              </a:solidFill>
              <a:latin typeface="Times New Roman" panose="02020603050405020304" pitchFamily="18" charset="0"/>
              <a:cs typeface="Times New Roman" panose="02020603050405020304" pitchFamily="18" charset="0"/>
            </a:endParaRPr>
          </a:p>
          <a:p>
            <a:endParaRPr lang="en-I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91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7376160" cy="523220"/>
          </a:xfrm>
          <a:prstGeom prst="rect">
            <a:avLst/>
          </a:prstGeom>
          <a:noFill/>
        </p:spPr>
        <p:txBody>
          <a:bodyPr wrap="square">
            <a:spAutoFit/>
          </a:bodyPr>
          <a:lstStyle/>
          <a:p>
            <a:r>
              <a:rPr lang="en-GB" sz="2800" b="1" dirty="0"/>
              <a:t>How Continuous Delivery Pipeline works?</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1234440" y="2069515"/>
            <a:ext cx="10104120" cy="3539430"/>
          </a:xfrm>
          <a:prstGeom prst="rect">
            <a:avLst/>
          </a:prstGeom>
          <a:noFill/>
        </p:spPr>
        <p:txBody>
          <a:bodyPr wrap="square">
            <a:spAutoFit/>
          </a:bodyPr>
          <a:lstStyle/>
          <a:p>
            <a:r>
              <a:rPr lang="en-GB" sz="3200" b="0" i="0" dirty="0">
                <a:solidFill>
                  <a:srgbClr val="0A2540"/>
                </a:solidFill>
                <a:effectLst/>
                <a:latin typeface="Lato" panose="020F0502020204030203" pitchFamily="34" charset="0"/>
              </a:rPr>
              <a:t>A continuous delivery pipeline consists of five main phases—</a:t>
            </a:r>
          </a:p>
          <a:p>
            <a:r>
              <a:rPr lang="en-GB" sz="3200" dirty="0">
                <a:solidFill>
                  <a:srgbClr val="0A2540"/>
                </a:solidFill>
                <a:latin typeface="Lato" panose="020F0502020204030203" pitchFamily="34" charset="0"/>
              </a:rPr>
              <a:t>    	1. </a:t>
            </a:r>
            <a:r>
              <a:rPr lang="en-GB" sz="3200" b="0" i="0" dirty="0">
                <a:solidFill>
                  <a:srgbClr val="0A2540"/>
                </a:solidFill>
                <a:effectLst/>
                <a:latin typeface="Lato" panose="020F0502020204030203" pitchFamily="34" charset="0"/>
              </a:rPr>
              <a:t>build/develop,</a:t>
            </a:r>
          </a:p>
          <a:p>
            <a:r>
              <a:rPr lang="en-GB" sz="3200" dirty="0">
                <a:solidFill>
                  <a:srgbClr val="0A2540"/>
                </a:solidFill>
                <a:latin typeface="Lato" panose="020F0502020204030203" pitchFamily="34" charset="0"/>
              </a:rPr>
              <a:t>	2. </a:t>
            </a:r>
            <a:r>
              <a:rPr lang="en-GB" sz="3200" b="0" i="0" dirty="0">
                <a:solidFill>
                  <a:srgbClr val="0A2540"/>
                </a:solidFill>
                <a:effectLst/>
                <a:latin typeface="Lato" panose="020F0502020204030203" pitchFamily="34" charset="0"/>
              </a:rPr>
              <a:t>commit,</a:t>
            </a:r>
          </a:p>
          <a:p>
            <a:r>
              <a:rPr lang="en-GB" sz="3200" dirty="0">
                <a:solidFill>
                  <a:srgbClr val="0A2540"/>
                </a:solidFill>
                <a:latin typeface="Lato" panose="020F0502020204030203" pitchFamily="34" charset="0"/>
              </a:rPr>
              <a:t>	3.  </a:t>
            </a:r>
            <a:r>
              <a:rPr lang="en-GB" sz="3200" b="0" i="0" dirty="0">
                <a:solidFill>
                  <a:srgbClr val="0A2540"/>
                </a:solidFill>
                <a:effectLst/>
                <a:latin typeface="Lato" panose="020F0502020204030203" pitchFamily="34" charset="0"/>
              </a:rPr>
              <a:t>test,</a:t>
            </a:r>
          </a:p>
          <a:p>
            <a:r>
              <a:rPr lang="en-GB" sz="3200" dirty="0">
                <a:solidFill>
                  <a:srgbClr val="0A2540"/>
                </a:solidFill>
                <a:latin typeface="Lato" panose="020F0502020204030203" pitchFamily="34" charset="0"/>
              </a:rPr>
              <a:t>	4. </a:t>
            </a:r>
            <a:r>
              <a:rPr lang="en-GB" sz="3200" b="0" i="0" dirty="0">
                <a:solidFill>
                  <a:srgbClr val="0A2540"/>
                </a:solidFill>
                <a:effectLst/>
                <a:latin typeface="Lato" panose="020F0502020204030203" pitchFamily="34" charset="0"/>
              </a:rPr>
              <a:t> stage, and </a:t>
            </a:r>
          </a:p>
          <a:p>
            <a:r>
              <a:rPr lang="en-GB" sz="3200" dirty="0">
                <a:solidFill>
                  <a:srgbClr val="0A2540"/>
                </a:solidFill>
                <a:latin typeface="Lato" panose="020F0502020204030203" pitchFamily="34" charset="0"/>
              </a:rPr>
              <a:t>	5. </a:t>
            </a:r>
            <a:r>
              <a:rPr lang="en-GB" sz="3200" b="0" i="0" dirty="0">
                <a:solidFill>
                  <a:srgbClr val="0A2540"/>
                </a:solidFill>
                <a:effectLst/>
                <a:latin typeface="Lato" panose="020F0502020204030203" pitchFamily="34" charset="0"/>
              </a:rPr>
              <a:t>deploy.</a:t>
            </a:r>
            <a:endParaRPr lang="en-IE" sz="3200" dirty="0"/>
          </a:p>
        </p:txBody>
      </p:sp>
    </p:spTree>
    <p:extLst>
      <p:ext uri="{BB962C8B-B14F-4D97-AF65-F5344CB8AC3E}">
        <p14:creationId xmlns:p14="http://schemas.microsoft.com/office/powerpoint/2010/main" val="352509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5C147-2F1D-AD65-AE85-87F4DAAE35D2}"/>
              </a:ext>
            </a:extLst>
          </p:cNvPr>
          <p:cNvSpPr txBox="1"/>
          <p:nvPr/>
        </p:nvSpPr>
        <p:spPr>
          <a:xfrm>
            <a:off x="2209800" y="409694"/>
            <a:ext cx="9052560" cy="523220"/>
          </a:xfrm>
          <a:prstGeom prst="rect">
            <a:avLst/>
          </a:prstGeom>
          <a:noFill/>
        </p:spPr>
        <p:txBody>
          <a:bodyPr wrap="square">
            <a:spAutoFit/>
          </a:bodyPr>
          <a:lstStyle/>
          <a:p>
            <a:r>
              <a:rPr lang="en-GB" sz="2800" b="1" dirty="0"/>
              <a:t>Continuous Delivery Pipeline ‘Build / Develop’  phase</a:t>
            </a:r>
            <a:endParaRPr lang="en-IE" sz="2800" b="1" dirty="0"/>
          </a:p>
        </p:txBody>
      </p:sp>
      <p:sp>
        <p:nvSpPr>
          <p:cNvPr id="3" name="TextBox 2">
            <a:extLst>
              <a:ext uri="{FF2B5EF4-FFF2-40B4-BE49-F238E27FC236}">
                <a16:creationId xmlns:a16="http://schemas.microsoft.com/office/drawing/2014/main" id="{0DC877D2-24D1-AD09-8EFD-8431A7F3F9A9}"/>
              </a:ext>
            </a:extLst>
          </p:cNvPr>
          <p:cNvSpPr txBox="1"/>
          <p:nvPr/>
        </p:nvSpPr>
        <p:spPr>
          <a:xfrm>
            <a:off x="1158240" y="1659285"/>
            <a:ext cx="10104120" cy="3539430"/>
          </a:xfrm>
          <a:prstGeom prst="rect">
            <a:avLst/>
          </a:prstGeom>
          <a:noFill/>
        </p:spPr>
        <p:txBody>
          <a:bodyPr wrap="square">
            <a:spAutoFit/>
          </a:bodyPr>
          <a:lstStyle/>
          <a:p>
            <a:pPr algn="l"/>
            <a:r>
              <a:rPr lang="en-GB" sz="3200" b="0" i="0" dirty="0">
                <a:solidFill>
                  <a:srgbClr val="0A2540"/>
                </a:solidFill>
                <a:effectLst/>
                <a:latin typeface="Lato" panose="020F0502020204030203" pitchFamily="34" charset="0"/>
              </a:rPr>
              <a:t>A build/develop process performs the following:</a:t>
            </a:r>
          </a:p>
          <a:p>
            <a:pPr algn="l"/>
            <a:endParaRPr lang="en-GB" sz="3200" b="0" i="0" dirty="0">
              <a:solidFill>
                <a:srgbClr val="0A2540"/>
              </a:solidFill>
              <a:effectLst/>
              <a:latin typeface="Lato" panose="020F0502020204030203" pitchFamily="34" charset="0"/>
            </a:endParaRPr>
          </a:p>
          <a:p>
            <a:pPr algn="l">
              <a:buFont typeface="+mj-lt"/>
              <a:buAutoNum type="arabicPeriod"/>
            </a:pPr>
            <a:r>
              <a:rPr lang="en-GB" sz="3200" b="1" i="0" dirty="0">
                <a:solidFill>
                  <a:srgbClr val="0A2540"/>
                </a:solidFill>
                <a:effectLst/>
                <a:latin typeface="Lato" panose="020F0502020204030203" pitchFamily="34" charset="0"/>
              </a:rPr>
              <a:t>Pulls</a:t>
            </a:r>
            <a:r>
              <a:rPr lang="en-GB" sz="3200" b="0" i="0" dirty="0">
                <a:solidFill>
                  <a:srgbClr val="0A2540"/>
                </a:solidFill>
                <a:effectLst/>
                <a:latin typeface="Lato" panose="020F0502020204030203" pitchFamily="34" charset="0"/>
              </a:rPr>
              <a:t> source code from a public or private repository.</a:t>
            </a:r>
          </a:p>
          <a:p>
            <a:pPr algn="l">
              <a:buFont typeface="+mj-lt"/>
              <a:buAutoNum type="arabicPeriod"/>
            </a:pPr>
            <a:r>
              <a:rPr lang="en-GB" sz="3200" b="1" i="0" dirty="0">
                <a:solidFill>
                  <a:srgbClr val="0A2540"/>
                </a:solidFill>
                <a:effectLst/>
                <a:latin typeface="Lato" panose="020F0502020204030203" pitchFamily="34" charset="0"/>
              </a:rPr>
              <a:t>Establishes</a:t>
            </a:r>
            <a:r>
              <a:rPr lang="en-GB" sz="3200" b="0" i="0" dirty="0">
                <a:solidFill>
                  <a:srgbClr val="0A2540"/>
                </a:solidFill>
                <a:effectLst/>
                <a:latin typeface="Lato" panose="020F0502020204030203" pitchFamily="34" charset="0"/>
              </a:rPr>
              <a:t> links to relevant modules, dependencies, and libraries. </a:t>
            </a:r>
          </a:p>
          <a:p>
            <a:pPr algn="l">
              <a:buFont typeface="+mj-lt"/>
              <a:buAutoNum type="arabicPeriod"/>
            </a:pPr>
            <a:r>
              <a:rPr lang="en-GB" sz="3200" b="1" i="0" dirty="0">
                <a:solidFill>
                  <a:srgbClr val="0A2540"/>
                </a:solidFill>
                <a:effectLst/>
                <a:latin typeface="Lato" panose="020F0502020204030203" pitchFamily="34" charset="0"/>
              </a:rPr>
              <a:t>Builds</a:t>
            </a:r>
            <a:r>
              <a:rPr lang="en-GB" sz="3200" b="0" i="0" dirty="0">
                <a:solidFill>
                  <a:srgbClr val="0A2540"/>
                </a:solidFill>
                <a:effectLst/>
                <a:latin typeface="Lato" panose="020F0502020204030203" pitchFamily="34" charset="0"/>
              </a:rPr>
              <a:t> (compiles) all components into a binary artifact. </a:t>
            </a:r>
          </a:p>
        </p:txBody>
      </p:sp>
    </p:spTree>
    <p:extLst>
      <p:ext uri="{BB962C8B-B14F-4D97-AF65-F5344CB8AC3E}">
        <p14:creationId xmlns:p14="http://schemas.microsoft.com/office/powerpoint/2010/main" val="2251054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1681</Words>
  <Application>Microsoft Office PowerPoint</Application>
  <PresentationFormat>Widescreen</PresentationFormat>
  <Paragraphs>151</Paragraphs>
  <Slides>26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canada-type-gibson</vt:lpstr>
      <vt:lpstr>Inter</vt:lpstr>
      <vt:lpstr>Lato</vt:lpstr>
      <vt:lpstr>maven-pro</vt:lpstr>
      <vt:lpstr>Open Sans</vt:lpstr>
      <vt:lpstr>Times New Roman</vt:lpstr>
      <vt:lpstr>Office Theme</vt:lpstr>
      <vt:lpstr>DevOpsSec </vt:lpstr>
      <vt:lpstr>Continuous Integration</vt:lpstr>
      <vt:lpstr>Continuous Delivery</vt:lpstr>
      <vt:lpstr>Continuous Delivery</vt:lpstr>
      <vt:lpstr>How to make Continuous Delivery a success?</vt:lpstr>
      <vt:lpstr>What Continuous Delivery Does and Doesn't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Continuous Deployment</vt:lpstr>
      <vt:lpstr>Continuous Deployment</vt:lpstr>
      <vt:lpstr>Continuous Deployment</vt:lpstr>
      <vt:lpstr>PowerPoint Presentation</vt:lpstr>
      <vt:lpstr>PowerPoint Presentation</vt:lpstr>
      <vt:lpstr>PowerPoint Presentation</vt:lpstr>
      <vt:lpstr>PowerPoint Presentation</vt:lpstr>
      <vt:lpstr>PowerPoint Presentation</vt:lpstr>
      <vt:lpstr>continuous integration VS continuous delivery VS continuous deployment </vt:lpstr>
      <vt:lpstr>Quick summary and final thoughts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Kakade</dc:creator>
  <cp:lastModifiedBy>Anshu Shahdeo</cp:lastModifiedBy>
  <cp:revision>22</cp:revision>
  <dcterms:created xsi:type="dcterms:W3CDTF">2023-02-13T20:10:47Z</dcterms:created>
  <dcterms:modified xsi:type="dcterms:W3CDTF">2023-06-12T11:20:31Z</dcterms:modified>
</cp:coreProperties>
</file>