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B948-78E5-4588-899D-AC76E59FCC99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3BBD679-9162-4E90-840B-521400F20E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B948-78E5-4588-899D-AC76E59FCC99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D679-9162-4E90-840B-521400F20E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B948-78E5-4588-899D-AC76E59FCC99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D679-9162-4E90-840B-521400F20E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B948-78E5-4588-899D-AC76E59FCC99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D679-9162-4E90-840B-521400F20E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B948-78E5-4588-899D-AC76E59FCC99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3BBD679-9162-4E90-840B-521400F20E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B948-78E5-4588-899D-AC76E59FCC99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D679-9162-4E90-840B-521400F20E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B948-78E5-4588-899D-AC76E59FCC99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D679-9162-4E90-840B-521400F20E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B948-78E5-4588-899D-AC76E59FCC99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D679-9162-4E90-840B-521400F20E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B948-78E5-4588-899D-AC76E59FCC99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D679-9162-4E90-840B-521400F20E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B948-78E5-4588-899D-AC76E59FCC99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D679-9162-4E90-840B-521400F20E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B948-78E5-4588-899D-AC76E59FCC99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3BBD679-9162-4E90-840B-521400F20E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08B948-78E5-4588-899D-AC76E59FCC99}" type="datetimeFigureOut">
              <a:rPr lang="zh-TW" altLang="en-US" smtClean="0"/>
              <a:pPr/>
              <a:t>2014/3/25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3BBD679-9162-4E90-840B-521400F20E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一、有效數字的概念</a:t>
            </a:r>
            <a:endParaRPr lang="en-US" altLang="zh-TW" sz="4000" b="1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二、有效數字的運算規則</a:t>
            </a:r>
            <a:endParaRPr lang="en-US" altLang="zh-TW" sz="4000" b="1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三、有效數字的歸整法</a:t>
            </a:r>
            <a:endParaRPr lang="zh-TW" altLang="en-US" sz="4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4900" b="1" dirty="0" smtClean="0">
                <a:latin typeface="標楷體" pitchFamily="65" charset="-120"/>
                <a:ea typeface="標楷體" pitchFamily="65" charset="-120"/>
              </a:rPr>
              <a:t>有效數字的認識</a:t>
            </a:r>
            <a:r>
              <a:rPr lang="en-US" altLang="zh-TW" sz="4900" b="1" dirty="0" smtClean="0"/>
              <a:t/>
            </a:r>
            <a:br>
              <a:rPr lang="en-US" altLang="zh-TW" sz="4900" b="1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有效數字的運算規則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對數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有效數字由</a:t>
            </a:r>
            <a:r>
              <a:rPr lang="zh-TW" altLang="en-US" sz="3200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尾數部分的位數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決定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   </a:t>
            </a:r>
            <a:r>
              <a:rPr lang="zh-TW" altLang="en-US" dirty="0" smtClean="0"/>
              <a:t>          </a:t>
            </a:r>
            <a:r>
              <a:rPr lang="en-US" altLang="zh-TW" dirty="0" smtClean="0"/>
              <a:t> log</a:t>
            </a:r>
            <a:r>
              <a:rPr lang="en-US" altLang="zh-TW" u="sng" dirty="0" smtClean="0">
                <a:solidFill>
                  <a:srgbClr val="00B050"/>
                </a:solidFill>
              </a:rPr>
              <a:t>3.00</a:t>
            </a:r>
            <a:r>
              <a:rPr lang="en-US" altLang="zh-TW" dirty="0" smtClean="0"/>
              <a:t>×10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6</a:t>
            </a:r>
            <a:r>
              <a:rPr lang="en-US" altLang="zh-TW" dirty="0" smtClean="0"/>
              <a:t> =</a:t>
            </a:r>
            <a:r>
              <a:rPr lang="en-US" altLang="zh-TW" u="sng" dirty="0" smtClean="0">
                <a:solidFill>
                  <a:srgbClr val="C00000"/>
                </a:solidFill>
              </a:rPr>
              <a:t>6</a:t>
            </a:r>
            <a:r>
              <a:rPr lang="en-US" altLang="zh-TW" dirty="0" smtClean="0"/>
              <a:t>.</a:t>
            </a:r>
            <a:r>
              <a:rPr lang="en-US" altLang="zh-TW" dirty="0" smtClean="0">
                <a:solidFill>
                  <a:srgbClr val="00B050"/>
                </a:solidFill>
              </a:rPr>
              <a:t>477</a:t>
            </a:r>
            <a:r>
              <a:rPr lang="en-US" altLang="zh-TW" dirty="0" smtClean="0"/>
              <a:t>      →</a:t>
            </a:r>
            <a:r>
              <a:rPr lang="zh-TW" altLang="en-US" dirty="0" smtClean="0">
                <a:solidFill>
                  <a:srgbClr val="00B050"/>
                </a:solidFill>
              </a:rPr>
              <a:t>三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                                 </a:t>
            </a:r>
            <a:r>
              <a:rPr lang="en-US" altLang="zh-TW" dirty="0" smtClean="0">
                <a:solidFill>
                  <a:srgbClr val="C00000"/>
                </a:solidFill>
              </a:rPr>
              <a:t>×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TW" altLang="en-US" dirty="0" smtClean="0">
                <a:solidFill>
                  <a:srgbClr val="C00000"/>
                </a:solidFill>
              </a:rPr>
              <a:t>                   </a:t>
            </a:r>
            <a:r>
              <a:rPr lang="en-US" altLang="zh-TW" dirty="0" smtClean="0"/>
              <a:t>log</a:t>
            </a:r>
            <a:r>
              <a:rPr lang="en-US" altLang="zh-TW" u="sng" dirty="0" smtClean="0">
                <a:solidFill>
                  <a:srgbClr val="00B050"/>
                </a:solidFill>
              </a:rPr>
              <a:t>2345</a:t>
            </a:r>
            <a:r>
              <a:rPr lang="en-US" altLang="zh-TW" dirty="0" smtClean="0"/>
              <a:t>=</a:t>
            </a:r>
            <a:r>
              <a:rPr lang="en-US" altLang="zh-TW" u="sng" dirty="0" smtClean="0">
                <a:solidFill>
                  <a:srgbClr val="C00000"/>
                </a:solidFill>
              </a:rPr>
              <a:t>3</a:t>
            </a:r>
            <a:r>
              <a:rPr lang="en-US" altLang="zh-TW" dirty="0" smtClean="0"/>
              <a:t>.</a:t>
            </a:r>
            <a:r>
              <a:rPr lang="en-US" altLang="zh-TW" dirty="0" smtClean="0">
                <a:solidFill>
                  <a:srgbClr val="00B050"/>
                </a:solidFill>
              </a:rPr>
              <a:t>3701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        </a:t>
            </a:r>
            <a:r>
              <a:rPr lang="en-US" altLang="zh-TW" dirty="0" smtClean="0"/>
              <a:t>→</a:t>
            </a:r>
            <a:r>
              <a:rPr lang="zh-TW" altLang="en-US" dirty="0" smtClean="0">
                <a:solidFill>
                  <a:srgbClr val="00B050"/>
                </a:solidFill>
              </a:rPr>
              <a:t>四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                         </a:t>
            </a:r>
            <a:r>
              <a:rPr lang="en-US" altLang="zh-TW" dirty="0" smtClean="0">
                <a:solidFill>
                  <a:srgbClr val="C00000"/>
                </a:solidFill>
              </a:rPr>
              <a:t>×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TW" altLang="en-US" dirty="0" smtClean="0"/>
              <a:t>                  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H </a:t>
            </a:r>
            <a:r>
              <a:rPr lang="zh-TW" altLang="en-US" sz="2000" baseline="30000" dirty="0" smtClean="0"/>
              <a:t>＋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00B050"/>
                </a:solidFill>
              </a:rPr>
              <a:t>4.9</a:t>
            </a:r>
            <a:r>
              <a:rPr lang="en-US" altLang="zh-TW" dirty="0" smtClean="0"/>
              <a:t> ×10</a:t>
            </a:r>
            <a:r>
              <a:rPr lang="en-US" altLang="zh-TW" baseline="30000" dirty="0" smtClean="0"/>
              <a:t>-11</a:t>
            </a:r>
            <a:r>
              <a:rPr lang="zh-TW" altLang="en-US" baseline="30000" dirty="0" smtClean="0"/>
              <a:t> </a:t>
            </a:r>
            <a:r>
              <a:rPr lang="en-US" altLang="zh-TW" dirty="0" smtClean="0"/>
              <a:t>M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pH=10.</a:t>
            </a:r>
            <a:r>
              <a:rPr lang="en-US" altLang="zh-TW" dirty="0" smtClean="0">
                <a:solidFill>
                  <a:srgbClr val="00B050"/>
                </a:solidFill>
              </a:rPr>
              <a:t>31 </a:t>
            </a:r>
            <a:r>
              <a:rPr lang="en-US" altLang="zh-TW" dirty="0" smtClean="0"/>
              <a:t>→</a:t>
            </a:r>
            <a:r>
              <a:rPr lang="zh-TW" altLang="en-US" dirty="0" smtClean="0">
                <a:solidFill>
                  <a:srgbClr val="00B050"/>
                </a:solidFill>
              </a:rPr>
              <a:t>二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TW" altLang="en-US" dirty="0" smtClean="0"/>
              <a:t>                   </a:t>
            </a:r>
            <a:r>
              <a:rPr lang="en-US" altLang="zh-TW" dirty="0" smtClean="0"/>
              <a:t>pH=1.</a:t>
            </a:r>
            <a:r>
              <a:rPr lang="en-US" altLang="zh-TW" dirty="0" smtClean="0">
                <a:solidFill>
                  <a:srgbClr val="00B050"/>
                </a:solidFill>
              </a:rPr>
              <a:t>31</a:t>
            </a:r>
            <a:r>
              <a:rPr lang="zh-TW" altLang="en-US" dirty="0" smtClean="0">
                <a:solidFill>
                  <a:srgbClr val="00B050"/>
                </a:solidFill>
              </a:rPr>
              <a:t>    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H </a:t>
            </a:r>
            <a:r>
              <a:rPr lang="zh-TW" altLang="en-US" sz="2000" baseline="30000" dirty="0" smtClean="0"/>
              <a:t>＋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00B050"/>
                </a:solidFill>
              </a:rPr>
              <a:t>4.9</a:t>
            </a:r>
            <a:r>
              <a:rPr lang="en-US" altLang="zh-TW" dirty="0" smtClean="0"/>
              <a:t> ×10</a:t>
            </a:r>
            <a:r>
              <a:rPr lang="en-US" altLang="zh-TW" baseline="30000" dirty="0" smtClean="0"/>
              <a:t>-2</a:t>
            </a:r>
            <a:r>
              <a:rPr lang="zh-TW" altLang="en-US" baseline="30000" dirty="0" smtClean="0"/>
              <a:t>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→</a:t>
            </a:r>
            <a:r>
              <a:rPr lang="zh-TW" altLang="en-US" dirty="0" smtClean="0">
                <a:solidFill>
                  <a:srgbClr val="00B050"/>
                </a:solidFill>
              </a:rPr>
              <a:t>二</a:t>
            </a:r>
            <a:r>
              <a:rPr lang="zh-TW" altLang="en-US" dirty="0" smtClean="0"/>
              <a:t>位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TW" altLang="en-US" baseline="30000" dirty="0" smtClean="0"/>
              <a:t>   </a:t>
            </a:r>
            <a:endParaRPr lang="en-US" altLang="zh-TW" baseline="30000" dirty="0" smtClean="0"/>
          </a:p>
          <a:p>
            <a:pPr>
              <a:buNone/>
            </a:pPr>
            <a:endParaRPr lang="en-US" altLang="zh-TW" baseline="30000" dirty="0" smtClean="0"/>
          </a:p>
          <a:p>
            <a:pPr>
              <a:buNone/>
            </a:pPr>
            <a:endParaRPr lang="zh-TW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有效數字歸整法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291264" cy="457200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刪除末位數時採四捨六入五成雙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奇進偶捨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32.6</a:t>
            </a:r>
            <a:r>
              <a:rPr lang="en-US" altLang="zh-TW" sz="32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 (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歸成三位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→32.6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    四捨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32.6</a:t>
            </a:r>
            <a:r>
              <a:rPr lang="en-US" altLang="zh-TW" sz="32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6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 (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歸成三位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 →32.7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    六入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32.7</a:t>
            </a:r>
            <a:r>
              <a:rPr lang="en-US" altLang="zh-TW" sz="32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5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 (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歸成三位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 →32.8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    五成雙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32.6</a:t>
            </a:r>
            <a:r>
              <a:rPr lang="en-US" altLang="zh-TW" sz="32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5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 (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歸成三位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 →32.6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    五捨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非最末位數刪除時採四捨五入法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2.34</a:t>
            </a:r>
            <a:r>
              <a:rPr lang="en-US" altLang="zh-TW" sz="32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5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6 (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歸成三位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 →2.35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   五入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1.23</a:t>
            </a:r>
            <a:r>
              <a:rPr lang="en-US" altLang="zh-TW" sz="32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5 (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歸成三位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 →1.23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   四捨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不可連續進位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3200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13.4556 (</a:t>
            </a:r>
            <a:r>
              <a:rPr lang="zh-TW" altLang="en-US" sz="3200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歸成二位</a:t>
            </a:r>
            <a:r>
              <a:rPr lang="en-US" altLang="zh-TW" sz="3200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) →13(○)</a:t>
            </a:r>
          </a:p>
          <a:p>
            <a:pPr>
              <a:buNone/>
            </a:pPr>
            <a:r>
              <a:rPr lang="zh-TW" altLang="en-US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13.4556 → 13.456 → 13.46 → 13.5 → 14(×)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有效數字的概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念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有效數字的意義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量的大小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測定數據的可靠度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儀器和實驗方法的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準確度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4005064"/>
          <a:ext cx="7272807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69"/>
                <a:gridCol w="2424269"/>
                <a:gridCol w="2424269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smtClean="0">
                          <a:latin typeface="標楷體" pitchFamily="65" charset="-120"/>
                          <a:ea typeface="標楷體" pitchFamily="65" charset="-120"/>
                        </a:rPr>
                        <a:t>秤 量</a:t>
                      </a:r>
                      <a:endParaRPr lang="zh-TW" altLang="en-US" sz="2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smtClean="0">
                          <a:latin typeface="標楷體" pitchFamily="65" charset="-120"/>
                          <a:ea typeface="標楷體" pitchFamily="65" charset="-120"/>
                        </a:rPr>
                        <a:t>感 量</a:t>
                      </a:r>
                      <a:endParaRPr lang="zh-TW" altLang="en-US" sz="2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itchFamily="65" charset="-120"/>
                          <a:ea typeface="標楷體" pitchFamily="65" charset="-120"/>
                        </a:rPr>
                        <a:t>相 對 誤 差</a:t>
                      </a:r>
                      <a:endParaRPr lang="zh-TW" altLang="en-US" sz="2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itchFamily="65" charset="-120"/>
                          <a:ea typeface="標楷體" pitchFamily="65" charset="-120"/>
                        </a:rPr>
                        <a:t>食鹽</a:t>
                      </a:r>
                      <a:r>
                        <a:rPr lang="en-US" altLang="zh-TW" sz="2800" dirty="0" smtClean="0">
                          <a:latin typeface="標楷體" pitchFamily="65" charset="-120"/>
                          <a:ea typeface="標楷體" pitchFamily="65" charset="-120"/>
                        </a:rPr>
                        <a:t>5.6</a:t>
                      </a:r>
                      <a:r>
                        <a:rPr lang="zh-TW" altLang="en-US" sz="2800" dirty="0" smtClean="0">
                          <a:latin typeface="標楷體" pitchFamily="65" charset="-120"/>
                          <a:ea typeface="標楷體" pitchFamily="65" charset="-120"/>
                        </a:rPr>
                        <a:t>克</a:t>
                      </a:r>
                      <a:endParaRPr lang="zh-TW" altLang="en-US" sz="2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標楷體" pitchFamily="65" charset="-120"/>
                          <a:ea typeface="標楷體" pitchFamily="65" charset="-120"/>
                        </a:rPr>
                        <a:t>0.1</a:t>
                      </a:r>
                      <a:r>
                        <a:rPr lang="zh-TW" altLang="en-US" sz="2800" dirty="0" smtClean="0">
                          <a:latin typeface="標楷體" pitchFamily="65" charset="-120"/>
                          <a:ea typeface="標楷體" pitchFamily="65" charset="-120"/>
                        </a:rPr>
                        <a:t>克</a:t>
                      </a:r>
                      <a:endParaRPr lang="zh-TW" altLang="en-US" sz="2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標楷體" pitchFamily="65" charset="-120"/>
                          <a:ea typeface="標楷體" pitchFamily="65" charset="-120"/>
                        </a:rPr>
                        <a:t>2%</a:t>
                      </a:r>
                      <a:endParaRPr lang="zh-TW" altLang="en-US" sz="2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itchFamily="65" charset="-120"/>
                          <a:ea typeface="標楷體" pitchFamily="65" charset="-120"/>
                        </a:rPr>
                        <a:t>食鹽</a:t>
                      </a:r>
                      <a:r>
                        <a:rPr lang="en-US" altLang="zh-TW" sz="2800" dirty="0" smtClean="0">
                          <a:latin typeface="標楷體" pitchFamily="65" charset="-120"/>
                          <a:ea typeface="標楷體" pitchFamily="65" charset="-120"/>
                        </a:rPr>
                        <a:t>5.6000</a:t>
                      </a:r>
                      <a:r>
                        <a:rPr lang="zh-TW" altLang="en-US" sz="2800" dirty="0" smtClean="0">
                          <a:latin typeface="標楷體" pitchFamily="65" charset="-120"/>
                          <a:ea typeface="標楷體" pitchFamily="65" charset="-120"/>
                        </a:rPr>
                        <a:t>克</a:t>
                      </a:r>
                      <a:endParaRPr lang="zh-TW" altLang="en-US" sz="2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標楷體" pitchFamily="65" charset="-120"/>
                          <a:ea typeface="標楷體" pitchFamily="65" charset="-120"/>
                        </a:rPr>
                        <a:t>0.0001</a:t>
                      </a:r>
                      <a:r>
                        <a:rPr lang="zh-TW" altLang="en-US" sz="2800" dirty="0" smtClean="0">
                          <a:latin typeface="標楷體" pitchFamily="65" charset="-120"/>
                          <a:ea typeface="標楷體" pitchFamily="65" charset="-120"/>
                        </a:rPr>
                        <a:t>克</a:t>
                      </a:r>
                      <a:endParaRPr lang="zh-TW" altLang="en-US" sz="2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標楷體" pitchFamily="65" charset="-120"/>
                          <a:ea typeface="標楷體" pitchFamily="65" charset="-120"/>
                        </a:rPr>
                        <a:t>0.002%</a:t>
                      </a:r>
                      <a:endParaRPr lang="zh-TW" altLang="en-US" sz="2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有效數字的表示</a:t>
            </a:r>
            <a:endParaRPr lang="zh-TW" altLang="en-US" sz="4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844824"/>
            <a:ext cx="8568952" cy="406104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有效數字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= 〝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精確數字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〞+ 〝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一位估計值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〞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sz="6000" dirty="0" smtClean="0"/>
              <a:t>             </a:t>
            </a:r>
            <a:r>
              <a:rPr lang="en-US" altLang="zh-TW" sz="6000" u="sng" dirty="0" smtClean="0">
                <a:solidFill>
                  <a:srgbClr val="FF0000"/>
                </a:solidFill>
              </a:rPr>
              <a:t>0.123</a:t>
            </a:r>
            <a:r>
              <a:rPr lang="en-US" altLang="zh-TW" sz="6000" dirty="0" smtClean="0">
                <a:solidFill>
                  <a:srgbClr val="00B050"/>
                </a:solidFill>
              </a:rPr>
              <a:t>5</a:t>
            </a:r>
            <a:r>
              <a:rPr lang="en-US" altLang="zh-TW" sz="6000" dirty="0" smtClean="0"/>
              <a:t> </a:t>
            </a:r>
          </a:p>
          <a:p>
            <a:pPr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                            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精確數字</a:t>
            </a:r>
            <a:r>
              <a:rPr lang="zh-TW" altLang="en-US" dirty="0" smtClean="0">
                <a:solidFill>
                  <a:srgbClr val="FF0000"/>
                </a:solidFill>
              </a:rPr>
              <a:t>             </a:t>
            </a:r>
            <a:r>
              <a:rPr lang="zh-TW" altLang="en-US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估計值</a:t>
            </a:r>
            <a:r>
              <a:rPr lang="en-US" altLang="zh-TW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最後一位</a:t>
            </a:r>
            <a:r>
              <a:rPr lang="en-US" altLang="zh-TW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cxnSp>
        <p:nvCxnSpPr>
          <p:cNvPr id="5" name="肘形接點 4"/>
          <p:cNvCxnSpPr/>
          <p:nvPr/>
        </p:nvCxnSpPr>
        <p:spPr>
          <a:xfrm>
            <a:off x="4499992" y="3789040"/>
            <a:ext cx="648072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有效數字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的判定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17632" cy="4741987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異於零的數字</a:t>
            </a:r>
            <a:r>
              <a:rPr lang="en-US" altLang="zh-TW" sz="4400" dirty="0" smtClean="0">
                <a:latin typeface="標楷體" pitchFamily="65" charset="-120"/>
                <a:ea typeface="標楷體" pitchFamily="65" charset="-120"/>
              </a:rPr>
              <a:t>(1~9):</a:t>
            </a:r>
          </a:p>
          <a:p>
            <a:pPr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 無論在何處出現，</a:t>
            </a:r>
            <a:r>
              <a:rPr lang="zh-TW" altLang="en-US" sz="4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均為有效數字</a:t>
            </a:r>
            <a:endParaRPr lang="en-US" altLang="zh-TW" sz="44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  如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13.1 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→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4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4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位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        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4.236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 →  </a:t>
            </a:r>
            <a:r>
              <a:rPr lang="en-US" altLang="zh-TW" sz="4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4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位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有效數字的判定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0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的判定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marL="788670" lvl="1" indent="-514350"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純小數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小數點右端異於零的數之後，所有的零均為有效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小數點在右端到異於零的數之間的所有零均為無效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marL="788670" lvl="1" indent="-514350">
              <a:buFont typeface="+mj-lt"/>
              <a:buAutoNum type="arabicPeriod"/>
            </a:pP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marL="788670" lvl="1" indent="-514350">
              <a:buNone/>
            </a:pP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0.12</a:t>
            </a:r>
            <a:r>
              <a:rPr lang="en-US" altLang="zh-TW" sz="40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0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en-US" altLang="zh-TW" sz="40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0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五位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) 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0.22</a:t>
            </a:r>
            <a:r>
              <a:rPr lang="en-US" altLang="zh-TW" sz="40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00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四位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788670" lvl="1" indent="-514350">
              <a:buNone/>
            </a:pPr>
            <a:r>
              <a:rPr lang="en-US" altLang="zh-TW" sz="40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0.00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224(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三位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) 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sz="40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0.0000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3450(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四位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788670" lvl="1" indent="-514350">
              <a:buNone/>
            </a:pP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marL="788670" lvl="1" indent="-514350">
              <a:buFont typeface="+mj-lt"/>
              <a:buAutoNum type="arabicPeriod"/>
            </a:pP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有效數字的判定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352928" cy="4861520"/>
          </a:xfrm>
        </p:spPr>
        <p:txBody>
          <a:bodyPr>
            <a:normAutofit/>
          </a:bodyPr>
          <a:lstStyle/>
          <a:p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帶小數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=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整數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+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小數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任何數均為有效</a:t>
            </a:r>
            <a:endParaRPr lang="en-US" altLang="zh-TW" sz="35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sz="35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 例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35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20.0012030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九位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>
              <a:buNone/>
            </a:pPr>
            <a:endParaRPr lang="en-US" altLang="zh-TW" sz="3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純整數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出現在末端的零，依其準確性而定有效或無效數字</a:t>
            </a:r>
            <a:endParaRPr lang="en-US" altLang="zh-TW" sz="35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例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1880000→</a:t>
            </a:r>
            <a:r>
              <a:rPr lang="en-US" altLang="zh-TW" sz="35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1.88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×10</a:t>
            </a:r>
            <a:r>
              <a:rPr lang="en-US" altLang="zh-TW" sz="3500" baseline="30000" dirty="0" smtClean="0">
                <a:latin typeface="標楷體" pitchFamily="65" charset="-120"/>
                <a:ea typeface="標楷體" pitchFamily="65" charset="-120"/>
              </a:rPr>
              <a:t>6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 →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三位有效數字</a:t>
            </a:r>
            <a:endParaRPr lang="en-US" altLang="zh-TW" sz="3500" baseline="30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          →</a:t>
            </a:r>
            <a:r>
              <a:rPr lang="en-US" altLang="zh-TW" sz="35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1.8800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×10</a:t>
            </a:r>
            <a:r>
              <a:rPr lang="en-US" altLang="zh-TW" sz="3500" baseline="30000" dirty="0" smtClean="0">
                <a:latin typeface="標楷體" pitchFamily="65" charset="-120"/>
                <a:ea typeface="標楷體" pitchFamily="65" charset="-120"/>
              </a:rPr>
              <a:t>6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 →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五位有效數字</a:t>
            </a:r>
            <a:endParaRPr lang="en-US" altLang="zh-TW" sz="35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有效數字的判定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844824"/>
            <a:ext cx="7772400" cy="4174976"/>
          </a:xfrm>
        </p:spPr>
        <p:txBody>
          <a:bodyPr/>
          <a:lstStyle/>
          <a:p>
            <a:r>
              <a:rPr lang="zh-TW" altLang="en-US" sz="3200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非測量數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不受有效數字限制，有效數字位數可視為</a:t>
            </a:r>
            <a:r>
              <a:rPr lang="zh-TW" altLang="en-US" sz="3200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無窮多</a:t>
            </a:r>
            <a:endParaRPr lang="en-US" altLang="zh-TW" sz="3200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例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倍數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en-US" altLang="zh-TW" sz="32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π</a:t>
            </a:r>
            <a:r>
              <a:rPr lang="el-GR" altLang="zh-TW" sz="3200" dirty="0" smtClean="0">
                <a:ea typeface="標楷體" pitchFamily="65" charset="-120"/>
              </a:rPr>
              <a:t>γ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中的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2</a:t>
            </a: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   單位累進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:1kg=</a:t>
            </a:r>
            <a:r>
              <a:rPr lang="en-US" altLang="zh-TW" sz="32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1000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g</a:t>
            </a: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   有特殊可以記數單位者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en-US" altLang="zh-TW" sz="32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400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張紙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有效數字的運算規則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27584" y="1988840"/>
            <a:ext cx="7772400" cy="4572000"/>
          </a:xfrm>
        </p:spPr>
        <p:txBody>
          <a:bodyPr/>
          <a:lstStyle/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加減法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200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估計值最早出現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的位置為準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例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4.123+0.01476+0.6731=4.81086→4.811</a:t>
            </a:r>
          </a:p>
          <a:p>
            <a:pPr>
              <a:buNone/>
            </a:pPr>
            <a:r>
              <a:rPr lang="zh-TW" altLang="en-US" sz="3200" dirty="0" smtClean="0"/>
              <a:t>                                </a:t>
            </a:r>
            <a:r>
              <a:rPr lang="en-US" altLang="zh-TW" sz="3200" dirty="0" smtClean="0"/>
              <a:t>4.12</a:t>
            </a:r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</a:p>
          <a:p>
            <a:pPr algn="ctr">
              <a:buNone/>
            </a:pPr>
            <a:r>
              <a:rPr lang="en-US" altLang="zh-TW" sz="3200" dirty="0" smtClean="0"/>
              <a:t>0.014</a:t>
            </a:r>
            <a:r>
              <a:rPr lang="en-US" altLang="zh-TW" sz="3200" dirty="0" smtClean="0">
                <a:solidFill>
                  <a:srgbClr val="FF0000"/>
                </a:solidFill>
              </a:rPr>
              <a:t>7</a:t>
            </a:r>
          </a:p>
          <a:p>
            <a:pPr>
              <a:buNone/>
            </a:pPr>
            <a:r>
              <a:rPr lang="zh-TW" altLang="en-US" sz="3200" dirty="0" smtClean="0"/>
              <a:t>                                </a:t>
            </a:r>
            <a:r>
              <a:rPr lang="en-US" altLang="zh-TW" sz="3200" dirty="0" smtClean="0"/>
              <a:t>0.673</a:t>
            </a:r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</a:p>
          <a:p>
            <a:pPr>
              <a:buNone/>
            </a:pPr>
            <a:r>
              <a:rPr lang="zh-TW" altLang="en-US" sz="3200" dirty="0" smtClean="0">
                <a:solidFill>
                  <a:srgbClr val="FF0000"/>
                </a:solidFill>
              </a:rPr>
              <a:t>                                </a:t>
            </a:r>
            <a:r>
              <a:rPr lang="en-US" altLang="zh-TW" sz="3200" dirty="0" smtClean="0"/>
              <a:t>4.81</a:t>
            </a:r>
            <a:r>
              <a:rPr lang="en-US" altLang="zh-TW" sz="3200" dirty="0" smtClean="0">
                <a:solidFill>
                  <a:srgbClr val="FF0000"/>
                </a:solidFill>
              </a:rPr>
              <a:t>086</a:t>
            </a:r>
            <a:r>
              <a:rPr lang="en-US" altLang="zh-TW" sz="3200" dirty="0" smtClean="0"/>
              <a:t> →4.81</a:t>
            </a:r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3779912" y="5301208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有效數字的運算規則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424936" cy="5077544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乘除法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積或商的有效數字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=</a:t>
            </a:r>
            <a:r>
              <a:rPr lang="zh-TW" altLang="en-US" sz="3200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有效數字最少的數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的位數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例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478.84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×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2.5=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1197.100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→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1.2×10</a:t>
            </a:r>
            <a:r>
              <a:rPr lang="en-US" altLang="zh-TW" sz="3200" baseline="30000" dirty="0" smtClean="0">
                <a:latin typeface="標楷體" pitchFamily="65" charset="-120"/>
                <a:ea typeface="標楷體" pitchFamily="65" charset="-120"/>
              </a:rPr>
              <a:t>3</a:t>
            </a:r>
          </a:p>
          <a:p>
            <a:pPr>
              <a:buNone/>
            </a:pPr>
            <a:r>
              <a:rPr lang="zh-TW" altLang="en-US" sz="3200" baseline="300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          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478.8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    →五位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         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×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    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5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     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→</a:t>
            </a:r>
            <a:r>
              <a:rPr lang="zh-TW" altLang="en-US" sz="2400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二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位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                 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239420</a:t>
            </a: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                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9576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8</a:t>
            </a:r>
          </a:p>
          <a:p>
            <a:pPr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             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197.100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→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1.2×10</a:t>
            </a:r>
            <a:r>
              <a:rPr lang="en-US" altLang="zh-TW" sz="2400" baseline="30000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→</a:t>
            </a:r>
            <a:r>
              <a:rPr lang="zh-TW" altLang="en-US" sz="2400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二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位            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                                                                                                       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3275856" y="472514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203848" y="551723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321</TotalTime>
  <Words>547</Words>
  <Application>Microsoft Office PowerPoint</Application>
  <PresentationFormat>如螢幕大小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公正</vt:lpstr>
      <vt:lpstr>  有效數字的認識  </vt:lpstr>
      <vt:lpstr>有效數字的概念</vt:lpstr>
      <vt:lpstr>有效數字的表示</vt:lpstr>
      <vt:lpstr>有效數字的判定</vt:lpstr>
      <vt:lpstr>有效數字的判定</vt:lpstr>
      <vt:lpstr>有效數字的判定</vt:lpstr>
      <vt:lpstr>有效數字的判定</vt:lpstr>
      <vt:lpstr>有效數字的運算規則</vt:lpstr>
      <vt:lpstr>有效數字的運算規則</vt:lpstr>
      <vt:lpstr>有效數字的運算規則</vt:lpstr>
      <vt:lpstr>有效數字歸整法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有效數字的認識  </dc:title>
  <dc:creator>asus</dc:creator>
  <cp:lastModifiedBy>asus</cp:lastModifiedBy>
  <cp:revision>44</cp:revision>
  <dcterms:created xsi:type="dcterms:W3CDTF">2014-03-18T02:49:49Z</dcterms:created>
  <dcterms:modified xsi:type="dcterms:W3CDTF">2014-03-25T02:57:15Z</dcterms:modified>
</cp:coreProperties>
</file>