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3" r:id="rId3"/>
    <p:sldId id="444" r:id="rId4"/>
    <p:sldId id="445" r:id="rId5"/>
    <p:sldId id="431" r:id="rId6"/>
    <p:sldId id="432" r:id="rId7"/>
    <p:sldId id="433" r:id="rId8"/>
    <p:sldId id="434" r:id="rId9"/>
    <p:sldId id="435" r:id="rId10"/>
    <p:sldId id="436" r:id="rId11"/>
    <p:sldId id="411" r:id="rId12"/>
    <p:sldId id="437" r:id="rId13"/>
    <p:sldId id="438" r:id="rId14"/>
    <p:sldId id="439" r:id="rId15"/>
    <p:sldId id="441" r:id="rId16"/>
    <p:sldId id="259" r:id="rId17"/>
    <p:sldId id="257" r:id="rId18"/>
    <p:sldId id="258" r:id="rId19"/>
    <p:sldId id="260" r:id="rId20"/>
    <p:sldId id="261" r:id="rId21"/>
    <p:sldId id="262" r:id="rId22"/>
    <p:sldId id="26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7D6B3-CA78-4E15-ACAA-A6E7363B1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E02D8B-BB1E-4CEC-BF0F-BCF0F051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C43355-30F9-4E39-B41F-BC047D69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1572A3-6AFE-459B-82E6-0F4396F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F20CC0-8953-4CAC-9980-4C1988A1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CD59E-0BFC-4BCA-902A-D20BCB9E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070B9E-EC99-4A99-A3EA-FD7DC2CC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A1256-A1F9-43C1-93CD-A5F9CDAD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9D37C-649C-440D-8E72-6DB7B00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5D0AA-BD18-47F3-A965-64B86B78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44C3B7-A039-4E3B-A9FC-7C9BA8EBD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C2A2C9-3EA7-4BE2-BE89-C4BE5E4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FF224-4F61-40BF-B267-A4033A12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0EB30-74C7-45E0-9509-CCCD535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E137A-9EF3-49AB-A8F6-5CDC3F4A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8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921900-2330-4711-9BD3-1459DEE4DD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E4FCF-57C2-4DD8-BC0F-583A98FE55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5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78B05-5CDE-4E12-8451-03FC58D8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E19D1-DEB6-4754-BEA7-AE1DD321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1D4B4-6F1D-43EF-9D8B-0FDDAF1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E8EEE0-2B3D-4252-B23C-FFE22450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3BF44A-F39E-4E22-9365-958A950E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0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F875-BD4D-483C-B2EA-02B0E3E5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A8DB3A-9A45-4014-86FE-B25BB0E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CE999-E804-42F4-A13E-0CDF59E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317E0-596C-4FF1-8BDC-4C5BF2DB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E8CD7-1D0A-4E5E-A620-18BEE9F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1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822DA-26BA-469F-A6E0-9AB1390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98A7D-6DAF-4B11-99E1-AA777A9A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939EBD-35C3-48E2-8212-9BAD9CBC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CA3976-3F3E-45B7-8127-C2139C88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4C3F3A-75F0-4C67-B04A-C2C32B38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0E3AE0-0E8A-4964-B95B-D183158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9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4FE06-7448-47C5-981F-E34178A6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9F34F-AA26-4BC5-97BB-7611CBE2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A2854-0AE1-4ACE-BA01-16D63882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B216BB-B778-4334-99B1-EE603DE6D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937109-1C87-4CFE-AA0F-6A3C13ED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A26F12-551A-422A-8B36-ADF273F2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287206-6C8C-443B-8A16-16509603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D8B76C-7933-4953-9C2F-3C462055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4541D-64DD-45DD-BDBE-CCBE73C9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748DB0-A257-44FB-A6FF-0663980B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B2319-3547-4D72-A345-C747A5F2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E2DD7F-D3AA-4CB8-BF40-CA1F317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0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3A3B8E-BFF5-429B-A726-BA05DF05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C000A4-FEC4-4366-B1C7-77982B01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F7EED7-E838-4429-A246-80D3A0CF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4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7111C-2CF3-4C53-BC3B-8503562B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8E480-911D-4101-8FB9-E4AC3E64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8A4B2-61EB-4AF4-8F64-1D0E4BB4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72942B-F63F-4052-A838-70FE9916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B5E3B3-86DD-4AC0-8FFA-C5F1F3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CDF99A-9624-422B-9A77-ADEDD792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95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B1B81-E7A8-414B-ACEA-159FB6C3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CF0D41-200C-45D5-A940-6D46E8F57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5BC890-B9F3-4C51-974D-CFF13B0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3F5BE2-12F5-42EF-B173-A5563B89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AE51C-F712-48C9-A44E-6BFC22E2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499546-03F8-46A1-AE25-6029DF14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08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9541C8-3168-40BF-99F3-629D119E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A49D5-B4F8-40AC-BB7C-FA29E015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7993D-1F92-4526-AB21-5EE111DEC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4CA1-5832-4F87-A8AA-E27151EAEC65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EB424E-99A1-4D51-9EB7-844B1649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CD275-8824-4C76-B56B-68ADB597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0645-420B-4260-A952-72798521D5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9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9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78.png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C465C-DEC0-4A47-995E-A23D1F19F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Taylor Series </a:t>
            </a:r>
            <a:endParaRPr lang="zh-TW" altLang="en-US" sz="7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F0668F-71B9-448F-A937-F113F762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00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泰勒級數</a:t>
            </a:r>
          </a:p>
        </p:txBody>
      </p:sp>
    </p:spTree>
    <p:extLst>
      <p:ext uri="{BB962C8B-B14F-4D97-AF65-F5344CB8AC3E}">
        <p14:creationId xmlns:p14="http://schemas.microsoft.com/office/powerpoint/2010/main" val="152577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865446-ACC7-4601-90F1-8378E0E0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178282"/>
            <a:ext cx="7810500" cy="15716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029B2F5-3A99-4D48-A9EE-50D429A5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5" y="2102127"/>
            <a:ext cx="7067550" cy="160020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F1D86A-0AD4-455A-8805-CD5EA53159AF}"/>
              </a:ext>
            </a:extLst>
          </p:cNvPr>
          <p:cNvCxnSpPr>
            <a:cxnSpLocks/>
          </p:cNvCxnSpPr>
          <p:nvPr/>
        </p:nvCxnSpPr>
        <p:spPr>
          <a:xfrm flipV="1">
            <a:off x="6878011" y="2109169"/>
            <a:ext cx="315110" cy="723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539E04A-BA0B-45B8-B7FD-7AB4F1A7A723}"/>
              </a:ext>
            </a:extLst>
          </p:cNvPr>
          <p:cNvCxnSpPr>
            <a:cxnSpLocks/>
          </p:cNvCxnSpPr>
          <p:nvPr/>
        </p:nvCxnSpPr>
        <p:spPr>
          <a:xfrm flipV="1">
            <a:off x="6347148" y="2902227"/>
            <a:ext cx="315110" cy="723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2505BC59-30F8-4D84-AD82-C93417AE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98" y="3726139"/>
            <a:ext cx="1619250" cy="7524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1860613-40B3-41ED-A817-60282BA68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898" y="4650063"/>
            <a:ext cx="1638300" cy="1076325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FFA491E-497C-4D34-B37A-803E4A78BE31}"/>
              </a:ext>
            </a:extLst>
          </p:cNvPr>
          <p:cNvGrpSpPr/>
          <p:nvPr/>
        </p:nvGrpSpPr>
        <p:grpSpPr>
          <a:xfrm>
            <a:off x="6008910" y="4728474"/>
            <a:ext cx="714575" cy="1115480"/>
            <a:chOff x="4798737" y="3197848"/>
            <a:chExt cx="714575" cy="1115480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BE83DB2-DBCF-4761-B7DC-2074649BF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737" y="3590260"/>
              <a:ext cx="315110" cy="723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42CBDAA-9507-4795-9811-00FAD17924D7}"/>
                </a:ext>
              </a:extLst>
            </p:cNvPr>
            <p:cNvSpPr txBox="1"/>
            <p:nvPr/>
          </p:nvSpPr>
          <p:spPr>
            <a:xfrm>
              <a:off x="4987178" y="3197848"/>
              <a:ext cx="526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0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DFC141A5-517E-4074-872C-A77D8A11D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031" y="5791198"/>
            <a:ext cx="828675" cy="4000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FB3758A-F602-4ACD-BD03-46148AD529C2}"/>
              </a:ext>
            </a:extLst>
          </p:cNvPr>
          <p:cNvSpPr/>
          <p:nvPr/>
        </p:nvSpPr>
        <p:spPr>
          <a:xfrm>
            <a:off x="7492964" y="3726139"/>
            <a:ext cx="33554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cs typeface="Arial" panose="020B0604020202020204" pitchFamily="34" charset="0"/>
              </a:rPr>
              <a:t>Since  </a:t>
            </a:r>
            <a:r>
              <a:rPr lang="en-US" altLang="zh-TW" sz="3600" b="1" i="1" dirty="0" err="1">
                <a:cs typeface="Arial" panose="020B0604020202020204" pitchFamily="34" charset="0"/>
              </a:rPr>
              <a:t>a</a:t>
            </a:r>
            <a:r>
              <a:rPr lang="en-US" altLang="zh-TW" sz="3600" b="1" i="1" baseline="-25000" dirty="0" err="1">
                <a:cs typeface="Arial" panose="020B0604020202020204" pitchFamily="34" charset="0"/>
              </a:rPr>
              <a:t>k</a:t>
            </a:r>
            <a:r>
              <a:rPr lang="en-US" altLang="zh-TW" sz="3600" b="1" dirty="0">
                <a:cs typeface="Arial" panose="020B0604020202020204" pitchFamily="34" charset="0"/>
              </a:rPr>
              <a:t> = (1-1/</a:t>
            </a:r>
            <a:r>
              <a:rPr lang="en-US" altLang="zh-TW" sz="3600" b="1" i="1" dirty="0">
                <a:cs typeface="Arial" panose="020B0604020202020204" pitchFamily="34" charset="0"/>
              </a:rPr>
              <a:t>k</a:t>
            </a:r>
            <a:r>
              <a:rPr lang="en-US" altLang="zh-TW" sz="3600" b="1" dirty="0">
                <a:cs typeface="Arial" panose="020B0604020202020204" pitchFamily="34" charset="0"/>
              </a:rPr>
              <a:t>)</a:t>
            </a:r>
            <a:r>
              <a:rPr lang="en-US" altLang="zh-TW" sz="3600" b="1" i="1" baseline="30000" dirty="0">
                <a:cs typeface="Arial" panose="020B0604020202020204" pitchFamily="34" charset="0"/>
              </a:rPr>
              <a:t>k</a:t>
            </a:r>
            <a:r>
              <a:rPr lang="en-US" altLang="zh-TW" sz="3600" b="1" baseline="30000" dirty="0">
                <a:cs typeface="Arial" panose="020B0604020202020204" pitchFamily="34" charset="0"/>
              </a:rPr>
              <a:t> </a:t>
            </a:r>
          </a:p>
          <a:p>
            <a:r>
              <a:rPr lang="en-US" altLang="zh-TW" sz="3600" b="1" baseline="30000" dirty="0">
                <a:cs typeface="Arial" panose="020B0604020202020204" pitchFamily="34" charset="0"/>
              </a:rPr>
              <a:t>                   </a:t>
            </a:r>
            <a:r>
              <a:rPr lang="en-US" altLang="zh-TW" sz="3600" b="1" dirty="0">
                <a:cs typeface="Arial" panose="020B0604020202020204" pitchFamily="34" charset="0"/>
              </a:rPr>
              <a:t> </a:t>
            </a:r>
            <a:endParaRPr lang="zh-TW" altLang="en-US" sz="2400" b="1" baseline="30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7D2847-FD7B-4D0F-AE5B-2FF242C97A05}"/>
              </a:ext>
            </a:extLst>
          </p:cNvPr>
          <p:cNvSpPr/>
          <p:nvPr/>
        </p:nvSpPr>
        <p:spPr>
          <a:xfrm>
            <a:off x="204191" y="581294"/>
            <a:ext cx="67999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3600" b="1" i="1" dirty="0" err="1">
                <a:cs typeface="Arial" panose="020B0604020202020204" pitchFamily="34" charset="0"/>
              </a:rPr>
              <a:t>a</a:t>
            </a:r>
            <a:r>
              <a:rPr lang="en-US" altLang="zh-TW" sz="3600" b="1" i="1" baseline="-25000" dirty="0" err="1">
                <a:cs typeface="Arial" panose="020B0604020202020204" pitchFamily="34" charset="0"/>
              </a:rPr>
              <a:t>k</a:t>
            </a:r>
            <a:r>
              <a:rPr lang="en-US" altLang="zh-TW" sz="3600" b="1" dirty="0">
                <a:cs typeface="Arial" panose="020B0604020202020204" pitchFamily="34" charset="0"/>
              </a:rPr>
              <a:t> </a:t>
            </a:r>
            <a:endParaRPr lang="zh-TW" altLang="en-US" sz="3600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ED560C5-5A9B-47DC-9B8B-5F5B4C5C9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412" y="228973"/>
            <a:ext cx="1733550" cy="10668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72417AF-56EB-4F26-B5FB-7ACFC8F3AAA6}"/>
              </a:ext>
            </a:extLst>
          </p:cNvPr>
          <p:cNvSpPr/>
          <p:nvPr/>
        </p:nvSpPr>
        <p:spPr>
          <a:xfrm>
            <a:off x="1024989" y="2451628"/>
            <a:ext cx="1404498" cy="72518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3D53F6-5790-4C90-868D-A8ADE990FBCF}"/>
              </a:ext>
            </a:extLst>
          </p:cNvPr>
          <p:cNvSpPr/>
          <p:nvPr/>
        </p:nvSpPr>
        <p:spPr>
          <a:xfrm>
            <a:off x="6812464" y="251003"/>
            <a:ext cx="1404498" cy="72518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F34C2F-EEF6-41B8-B97F-D955D6925215}"/>
              </a:ext>
            </a:extLst>
          </p:cNvPr>
          <p:cNvSpPr/>
          <p:nvPr/>
        </p:nvSpPr>
        <p:spPr>
          <a:xfrm>
            <a:off x="6533875" y="181153"/>
            <a:ext cx="2033466" cy="1251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A8E403B-54F4-4CA9-8F2D-BB8B3939C8E6}"/>
              </a:ext>
            </a:extLst>
          </p:cNvPr>
          <p:cNvGrpSpPr/>
          <p:nvPr/>
        </p:nvGrpSpPr>
        <p:grpSpPr>
          <a:xfrm>
            <a:off x="7466006" y="4268398"/>
            <a:ext cx="3382364" cy="658070"/>
            <a:chOff x="7444798" y="4268398"/>
            <a:chExt cx="2032754" cy="65807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A783E1-A875-4743-92B9-88DCB7CFFA6F}"/>
                </a:ext>
              </a:extLst>
            </p:cNvPr>
            <p:cNvSpPr/>
            <p:nvPr/>
          </p:nvSpPr>
          <p:spPr>
            <a:xfrm>
              <a:off x="7444798" y="4268398"/>
              <a:ext cx="1914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baseline="30000" dirty="0">
                  <a:cs typeface="Arial" panose="020B0604020202020204" pitchFamily="34" charset="0"/>
                </a:rPr>
                <a:t> </a:t>
              </a:r>
              <a:r>
                <a:rPr lang="en-US" altLang="zh-TW" sz="2400" b="1" dirty="0">
                  <a:cs typeface="Arial" panose="020B0604020202020204" pitchFamily="34" charset="0"/>
                </a:rPr>
                <a:t> </a:t>
              </a:r>
              <a:r>
                <a:rPr lang="en-US" altLang="zh-TW" sz="2400" b="1" dirty="0" err="1">
                  <a:cs typeface="Arial" panose="020B0604020202020204" pitchFamily="34" charset="0"/>
                </a:rPr>
                <a:t>lim</a:t>
              </a:r>
              <a:r>
                <a:rPr lang="en-US" altLang="zh-TW" sz="2400" b="1" dirty="0">
                  <a:cs typeface="Arial" panose="020B0604020202020204" pitchFamily="34" charset="0"/>
                </a:rPr>
                <a:t> </a:t>
              </a:r>
              <a:r>
                <a:rPr lang="en-US" altLang="zh-TW" sz="3600" b="1" i="1" dirty="0" err="1">
                  <a:cs typeface="Arial" panose="020B0604020202020204" pitchFamily="34" charset="0"/>
                </a:rPr>
                <a:t>a</a:t>
              </a:r>
              <a:r>
                <a:rPr lang="en-US" altLang="zh-TW" sz="2400" b="1" i="1" dirty="0" err="1">
                  <a:cs typeface="Arial" panose="020B0604020202020204" pitchFamily="34" charset="0"/>
                </a:rPr>
                <a:t>k</a:t>
              </a:r>
              <a:r>
                <a:rPr lang="en-US" altLang="zh-TW" sz="2400" b="1" dirty="0">
                  <a:cs typeface="Arial" panose="020B0604020202020204" pitchFamily="34" charset="0"/>
                </a:rPr>
                <a:t>   tends to </a:t>
              </a:r>
              <a:endParaRPr lang="zh-TW" altLang="en-US" sz="2400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13C41F-D254-478C-926D-3B9224925C43}"/>
                </a:ext>
              </a:extLst>
            </p:cNvPr>
            <p:cNvSpPr/>
            <p:nvPr/>
          </p:nvSpPr>
          <p:spPr>
            <a:xfrm>
              <a:off x="8863281" y="4341693"/>
              <a:ext cx="6142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dirty="0">
                  <a:cs typeface="Arial" panose="020B0604020202020204" pitchFamily="34" charset="0"/>
                </a:rPr>
                <a:t>e</a:t>
              </a:r>
              <a:r>
                <a:rPr lang="en-US" altLang="zh-TW" sz="3200" b="1" baseline="30000" dirty="0">
                  <a:cs typeface="Arial" panose="020B0604020202020204" pitchFamily="34" charset="0"/>
                </a:rPr>
                <a:t>-1</a:t>
              </a:r>
              <a:endParaRPr lang="zh-TW" altLang="en-US" sz="3200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81F3E3F-7035-46B4-83C0-C4C269D58BD2}"/>
              </a:ext>
            </a:extLst>
          </p:cNvPr>
          <p:cNvSpPr/>
          <p:nvPr/>
        </p:nvSpPr>
        <p:spPr>
          <a:xfrm>
            <a:off x="7463045" y="4895837"/>
            <a:ext cx="4762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cs typeface="Arial" panose="020B0604020202020204" pitchFamily="34" charset="0"/>
              </a:rPr>
              <a:t>and not to  0, the series </a:t>
            </a:r>
            <a:r>
              <a:rPr lang="en-US" altLang="zh-TW" sz="3200" b="1" dirty="0">
                <a:solidFill>
                  <a:srgbClr val="FF00FF"/>
                </a:solidFill>
                <a:cs typeface="Arial" panose="020B0604020202020204" pitchFamily="34" charset="0"/>
              </a:rPr>
              <a:t>diverges</a:t>
            </a:r>
            <a:r>
              <a:rPr lang="en-US" altLang="zh-TW" sz="2400" b="1" dirty="0">
                <a:cs typeface="Arial" panose="020B0604020202020204" pitchFamily="34" charset="0"/>
              </a:rPr>
              <a:t>.</a:t>
            </a:r>
            <a:endParaRPr lang="zh-TW" altLang="en-US" sz="24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F6CA2D-5FE9-4AC7-AA75-34E3D12CEEE2}"/>
              </a:ext>
            </a:extLst>
          </p:cNvPr>
          <p:cNvSpPr/>
          <p:nvPr/>
        </p:nvSpPr>
        <p:spPr>
          <a:xfrm>
            <a:off x="3433530" y="2031483"/>
            <a:ext cx="1245501" cy="870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161B69-1335-4C60-BA6F-3C068196D7C5}"/>
              </a:ext>
            </a:extLst>
          </p:cNvPr>
          <p:cNvSpPr/>
          <p:nvPr/>
        </p:nvSpPr>
        <p:spPr>
          <a:xfrm>
            <a:off x="3649283" y="2945517"/>
            <a:ext cx="773044" cy="723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0A780C-E8B4-4FF0-806B-D416DC27F700}"/>
              </a:ext>
            </a:extLst>
          </p:cNvPr>
          <p:cNvSpPr/>
          <p:nvPr/>
        </p:nvSpPr>
        <p:spPr>
          <a:xfrm>
            <a:off x="5743447" y="2855294"/>
            <a:ext cx="1641327" cy="80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F139A2-5455-41B8-B9DD-3009425ABB09}"/>
              </a:ext>
            </a:extLst>
          </p:cNvPr>
          <p:cNvSpPr/>
          <p:nvPr/>
        </p:nvSpPr>
        <p:spPr>
          <a:xfrm>
            <a:off x="5563767" y="2112214"/>
            <a:ext cx="1098491" cy="723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802D8C-AC8A-4EF6-865E-C3098FDDBB57}"/>
              </a:ext>
            </a:extLst>
          </p:cNvPr>
          <p:cNvSpPr/>
          <p:nvPr/>
        </p:nvSpPr>
        <p:spPr>
          <a:xfrm>
            <a:off x="6662259" y="2098384"/>
            <a:ext cx="1387596" cy="723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43CA0A9-8645-4EB5-BB87-01B9B9C31D29}"/>
              </a:ext>
            </a:extLst>
          </p:cNvPr>
          <p:cNvSpPr txBox="1"/>
          <p:nvPr/>
        </p:nvSpPr>
        <p:spPr>
          <a:xfrm>
            <a:off x="2017644" y="1795235"/>
            <a:ext cx="297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分子</a:t>
            </a:r>
            <a:r>
              <a:rPr lang="en-US" altLang="ja-JP" sz="2400" b="1" dirty="0">
                <a:solidFill>
                  <a:srgbClr val="FF00FF"/>
                </a:solidFill>
                <a:latin typeface="+mn-ea"/>
              </a:rPr>
              <a:t>/</a:t>
            </a:r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分母兩邊微分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35DAB68-4EB0-4E7F-9DA6-7D72982B9087}"/>
              </a:ext>
            </a:extLst>
          </p:cNvPr>
          <p:cNvSpPr txBox="1"/>
          <p:nvPr/>
        </p:nvSpPr>
        <p:spPr>
          <a:xfrm>
            <a:off x="11282570" y="5495554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B7412D-759E-4012-A60A-2E49999EA097}"/>
              </a:ext>
            </a:extLst>
          </p:cNvPr>
          <p:cNvSpPr txBox="1"/>
          <p:nvPr/>
        </p:nvSpPr>
        <p:spPr>
          <a:xfrm>
            <a:off x="347868" y="2959721"/>
            <a:ext cx="254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k</a:t>
            </a:r>
            <a:endParaRPr lang="zh-TW" altLang="en-US" sz="1400" b="1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8AD55C5-08A0-4663-BA67-7A1B0725549B}"/>
              </a:ext>
            </a:extLst>
          </p:cNvPr>
          <p:cNvSpPr txBox="1"/>
          <p:nvPr/>
        </p:nvSpPr>
        <p:spPr>
          <a:xfrm>
            <a:off x="5028508" y="4112463"/>
            <a:ext cx="254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k</a:t>
            </a:r>
            <a:endParaRPr lang="zh-TW" altLang="en-US" sz="14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D01ABA5-A405-4223-B668-77C51BBBF7ED}"/>
              </a:ext>
            </a:extLst>
          </p:cNvPr>
          <p:cNvSpPr txBox="1"/>
          <p:nvPr/>
        </p:nvSpPr>
        <p:spPr>
          <a:xfrm>
            <a:off x="5028508" y="5118573"/>
            <a:ext cx="254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k</a:t>
            </a:r>
            <a:endParaRPr lang="zh-TW" altLang="en-US" sz="14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C19FA8B-5182-492C-8DAB-8182638F4594}"/>
              </a:ext>
            </a:extLst>
          </p:cNvPr>
          <p:cNvSpPr txBox="1"/>
          <p:nvPr/>
        </p:nvSpPr>
        <p:spPr>
          <a:xfrm>
            <a:off x="2773578" y="2926891"/>
            <a:ext cx="254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k</a:t>
            </a:r>
            <a:endParaRPr lang="zh-TW" altLang="en-US" sz="1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74B902-4489-4B98-9497-5C11D0666950}"/>
              </a:ext>
            </a:extLst>
          </p:cNvPr>
          <p:cNvSpPr/>
          <p:nvPr/>
        </p:nvSpPr>
        <p:spPr>
          <a:xfrm>
            <a:off x="2448853" y="2252459"/>
            <a:ext cx="959757" cy="1251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A1C3614-1BDD-40DE-8056-AC44C8AE0F23}"/>
              </a:ext>
            </a:extLst>
          </p:cNvPr>
          <p:cNvSpPr txBox="1"/>
          <p:nvPr/>
        </p:nvSpPr>
        <p:spPr>
          <a:xfrm>
            <a:off x="5011296" y="2942796"/>
            <a:ext cx="2545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k</a:t>
            </a:r>
            <a:endParaRPr lang="zh-TW" altLang="en-US" sz="1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9A3C12-7544-4D6C-A486-47673FB06E12}"/>
              </a:ext>
            </a:extLst>
          </p:cNvPr>
          <p:cNvSpPr/>
          <p:nvPr/>
        </p:nvSpPr>
        <p:spPr>
          <a:xfrm>
            <a:off x="4675892" y="2619012"/>
            <a:ext cx="959757" cy="723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50FC074-7FA7-46B8-96E9-1B5B7CF08899}"/>
              </a:ext>
            </a:extLst>
          </p:cNvPr>
          <p:cNvSpPr txBox="1"/>
          <p:nvPr/>
        </p:nvSpPr>
        <p:spPr>
          <a:xfrm>
            <a:off x="2472903" y="1466975"/>
            <a:ext cx="182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羅必達原理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A0A029-6C1B-41C7-9D6F-827BCA370A84}"/>
              </a:ext>
            </a:extLst>
          </p:cNvPr>
          <p:cNvSpPr txBox="1"/>
          <p:nvPr/>
        </p:nvSpPr>
        <p:spPr>
          <a:xfrm>
            <a:off x="7530763" y="4697197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570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6" grpId="0" animBg="1"/>
      <p:bldP spid="31" grpId="0"/>
      <p:bldP spid="34" grpId="0" animBg="1"/>
      <p:bldP spid="35" grpId="0" animBg="1"/>
      <p:bldP spid="37" grpId="0" animBg="1"/>
      <p:bldP spid="38" grpId="0" animBg="1"/>
      <p:bldP spid="39" grpId="0" animBg="1"/>
      <p:bldP spid="40" grpId="0"/>
      <p:bldP spid="41" grpId="0"/>
      <p:bldP spid="3" grpId="0" animBg="1"/>
      <p:bldP spid="42" grpId="0" animBg="1"/>
      <p:bldP spid="43" grpId="0" animBg="1"/>
      <p:bldP spid="44" grpId="0" animBg="1"/>
      <p:bldP spid="33" grpId="0" animBg="1"/>
      <p:bldP spid="45" grpId="0" animBg="1"/>
      <p:bldP spid="36" grpId="0" animBg="1"/>
      <p:bldP spid="4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12">
            <a:extLst>
              <a:ext uri="{FF2B5EF4-FFF2-40B4-BE49-F238E27FC236}">
                <a16:creationId xmlns:a16="http://schemas.microsoft.com/office/drawing/2014/main" id="{2DC9A1F0-46A7-4AA2-AEBA-CF5BB65C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3" y="973931"/>
            <a:ext cx="88392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4">
            <a:extLst>
              <a:ext uri="{FF2B5EF4-FFF2-40B4-BE49-F238E27FC236}">
                <a16:creationId xmlns:a16="http://schemas.microsoft.com/office/drawing/2014/main" id="{24F3F169-9765-45B9-B25C-27EE21BB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12192000" cy="823911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000" b="1" dirty="0">
                <a:latin typeface="+mn-lt"/>
                <a:ea typeface="新細明體" panose="02020500000000000000" pitchFamily="18" charset="-120"/>
              </a:rPr>
              <a:t>The Integral Test; Basic Comparison, Limit Comparison</a:t>
            </a:r>
            <a:endParaRPr lang="zh-TW" altLang="en-US" sz="40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1749" name="Rectangle 16">
            <a:extLst>
              <a:ext uri="{FF2B5EF4-FFF2-40B4-BE49-F238E27FC236}">
                <a16:creationId xmlns:a16="http://schemas.microsoft.com/office/drawing/2014/main" id="{20894CD2-B904-4060-A490-D5C10830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0" name="Text Box 17">
            <a:extLst>
              <a:ext uri="{FF2B5EF4-FFF2-40B4-BE49-F238E27FC236}">
                <a16:creationId xmlns:a16="http://schemas.microsoft.com/office/drawing/2014/main" id="{699A9119-91F2-45CA-AD85-651DD4D3C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73" y="3429000"/>
            <a:ext cx="1074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Proof:</a:t>
            </a:r>
          </a:p>
        </p:txBody>
      </p:sp>
      <p:sp>
        <p:nvSpPr>
          <p:cNvPr id="31751" name="Text Box 18">
            <a:extLst>
              <a:ext uri="{FF2B5EF4-FFF2-40B4-BE49-F238E27FC236}">
                <a16:creationId xmlns:a16="http://schemas.microsoft.com/office/drawing/2014/main" id="{B303D37C-1F38-492D-9298-2EEA29B3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09" y="6202362"/>
            <a:ext cx="138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diverges</a:t>
            </a:r>
          </a:p>
        </p:txBody>
      </p:sp>
      <p:sp>
        <p:nvSpPr>
          <p:cNvPr id="31752" name="Rectangle 20">
            <a:extLst>
              <a:ext uri="{FF2B5EF4-FFF2-40B4-BE49-F238E27FC236}">
                <a16:creationId xmlns:a16="http://schemas.microsoft.com/office/drawing/2014/main" id="{BE12E658-7F92-449B-93AC-289DBAB3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05AA8A88-0844-4FB3-8987-F27895EA3C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31146"/>
              </p:ext>
            </p:extLst>
          </p:nvPr>
        </p:nvGraphicFramePr>
        <p:xfrm>
          <a:off x="838200" y="3946231"/>
          <a:ext cx="6096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44440" imgH="393480" progId="Equation.3">
                  <p:embed/>
                </p:oleObj>
              </mc:Choice>
              <mc:Fallback>
                <p:oleObj name="方程式" r:id="rId3" imgW="2044440" imgH="393480" progId="Equation.3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05AA8A88-0844-4FB3-8987-F27895EA3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46231"/>
                        <a:ext cx="60960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投影片編號版面配置區 9">
            <a:extLst>
              <a:ext uri="{FF2B5EF4-FFF2-40B4-BE49-F238E27FC236}">
                <a16:creationId xmlns:a16="http://schemas.microsoft.com/office/drawing/2014/main" id="{245DAE4E-819C-4628-9787-7699A459F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26508F-654A-4432-9BDF-74C3E6E637D2}" type="slidenum">
              <a:rPr lang="zh-TW" altLang="en-US" sz="1400"/>
              <a:pPr eaLnBrk="1" hangingPunct="1"/>
              <a:t>11</a:t>
            </a:fld>
            <a:endParaRPr lang="en-US" altLang="zh-TW" sz="140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25AC8EC-4E02-4F9D-8308-3F0A332B45F0}"/>
              </a:ext>
            </a:extLst>
          </p:cNvPr>
          <p:cNvCxnSpPr/>
          <p:nvPr/>
        </p:nvCxnSpPr>
        <p:spPr>
          <a:xfrm>
            <a:off x="0" y="3280874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536874E6-ABA6-4893-AC28-A2B7B71F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5271672"/>
            <a:ext cx="2781300" cy="69532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E2F0E23-DF7B-472E-8DF1-979DF76104B5}"/>
              </a:ext>
            </a:extLst>
          </p:cNvPr>
          <p:cNvCxnSpPr/>
          <p:nvPr/>
        </p:nvCxnSpPr>
        <p:spPr>
          <a:xfrm flipV="1">
            <a:off x="6934200" y="5137348"/>
            <a:ext cx="446988" cy="8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1F1BCA-8025-473A-94A9-BF6263158E9E}"/>
              </a:ext>
            </a:extLst>
          </p:cNvPr>
          <p:cNvSpPr txBox="1"/>
          <p:nvPr/>
        </p:nvSpPr>
        <p:spPr>
          <a:xfrm>
            <a:off x="7276314" y="4781769"/>
            <a:ext cx="52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FBE2B8-3783-419C-A38E-59AE73229611}"/>
              </a:ext>
            </a:extLst>
          </p:cNvPr>
          <p:cNvCxnSpPr/>
          <p:nvPr/>
        </p:nvCxnSpPr>
        <p:spPr>
          <a:xfrm flipV="1">
            <a:off x="5372787" y="5175115"/>
            <a:ext cx="446988" cy="8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4CED21-7711-487A-AE50-45E5EAF4BF0F}"/>
              </a:ext>
            </a:extLst>
          </p:cNvPr>
          <p:cNvSpPr txBox="1"/>
          <p:nvPr/>
        </p:nvSpPr>
        <p:spPr>
          <a:xfrm>
            <a:off x="5595787" y="4810050"/>
            <a:ext cx="52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FC939A-FE78-498A-BFB2-522A3F578FC0}"/>
              </a:ext>
            </a:extLst>
          </p:cNvPr>
          <p:cNvSpPr/>
          <p:nvPr/>
        </p:nvSpPr>
        <p:spPr>
          <a:xfrm>
            <a:off x="2743200" y="4166647"/>
            <a:ext cx="707010" cy="78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FB35A3-DD61-4541-8D8B-69A202EAC3D1}"/>
              </a:ext>
            </a:extLst>
          </p:cNvPr>
          <p:cNvSpPr/>
          <p:nvPr/>
        </p:nvSpPr>
        <p:spPr>
          <a:xfrm>
            <a:off x="4665776" y="4025246"/>
            <a:ext cx="2268423" cy="97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40F589-FD3A-4C84-A9C7-ACD7F7277BBA}"/>
              </a:ext>
            </a:extLst>
          </p:cNvPr>
          <p:cNvSpPr txBox="1"/>
          <p:nvPr/>
        </p:nvSpPr>
        <p:spPr>
          <a:xfrm>
            <a:off x="1912938" y="3496873"/>
            <a:ext cx="136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3333FF"/>
                </a:solidFill>
              </a:rPr>
              <a:t>瑕積分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8" grpId="0"/>
      <p:bldP spid="18" grpId="0"/>
      <p:bldP spid="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8">
            <a:extLst>
              <a:ext uri="{FF2B5EF4-FFF2-40B4-BE49-F238E27FC236}">
                <a16:creationId xmlns:a16="http://schemas.microsoft.com/office/drawing/2014/main" id="{B8E9DFFE-ADE9-4224-984D-5E69A6CE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6" y="1913559"/>
            <a:ext cx="11465267" cy="444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投影片編號版面配置區 4">
            <a:extLst>
              <a:ext uri="{FF2B5EF4-FFF2-40B4-BE49-F238E27FC236}">
                <a16:creationId xmlns:a16="http://schemas.microsoft.com/office/drawing/2014/main" id="{4FD8C7A6-3761-4669-90C9-93A349C34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15BEA4-3BC8-437A-80FF-5C2699CB6FFA}" type="slidenum">
              <a:rPr lang="zh-TW" altLang="en-US" sz="1400"/>
              <a:pPr eaLnBrk="1" hangingPunct="1"/>
              <a:t>12</a:t>
            </a:fld>
            <a:endParaRPr lang="en-US" altLang="zh-TW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72F313-ED99-4FAD-A632-FE4782500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The Root Test; </a:t>
            </a:r>
            <a:r>
              <a:rPr lang="en-US" altLang="zh-TW" b="1" dirty="0">
                <a:solidFill>
                  <a:srgbClr val="FF00FF"/>
                </a:solidFill>
                <a:latin typeface="+mn-lt"/>
                <a:ea typeface="新細明體" panose="02020500000000000000" pitchFamily="18" charset="-120"/>
              </a:rPr>
              <a:t>The Ratio Test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7A93A5-48E1-49BD-A0B2-E82C23FED0A6}"/>
              </a:ext>
            </a:extLst>
          </p:cNvPr>
          <p:cNvSpPr/>
          <p:nvPr/>
        </p:nvSpPr>
        <p:spPr>
          <a:xfrm>
            <a:off x="5235905" y="54905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沒有定論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A325296-F251-4CEA-BCB9-A9DBE65C5485}"/>
              </a:ext>
            </a:extLst>
          </p:cNvPr>
          <p:cNvGrpSpPr/>
          <p:nvPr/>
        </p:nvGrpSpPr>
        <p:grpSpPr>
          <a:xfrm>
            <a:off x="4698067" y="3233819"/>
            <a:ext cx="1442301" cy="675871"/>
            <a:chOff x="4698067" y="2847320"/>
            <a:chExt cx="1442301" cy="67587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2A87379-666D-4294-B43F-60E9EFF2F290}"/>
                </a:ext>
              </a:extLst>
            </p:cNvPr>
            <p:cNvSpPr txBox="1"/>
            <p:nvPr/>
          </p:nvSpPr>
          <p:spPr>
            <a:xfrm>
              <a:off x="4698067" y="2847320"/>
              <a:ext cx="1442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lim</a:t>
              </a:r>
              <a:endParaRPr lang="zh-TW" altLang="en-US" sz="28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EA2CDD2-DE6F-4D4D-892B-F3A134E02E39}"/>
                </a:ext>
              </a:extLst>
            </p:cNvPr>
            <p:cNvSpPr txBox="1"/>
            <p:nvPr/>
          </p:nvSpPr>
          <p:spPr>
            <a:xfrm>
              <a:off x="4698067" y="3153859"/>
              <a:ext cx="124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TW" b="1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→</a:t>
              </a: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∞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E54A5FB-2983-4ECC-BEDD-B4A0DCD1B118}"/>
              </a:ext>
            </a:extLst>
          </p:cNvPr>
          <p:cNvSpPr/>
          <p:nvPr/>
        </p:nvSpPr>
        <p:spPr>
          <a:xfrm>
            <a:off x="4543720" y="3224392"/>
            <a:ext cx="2422688" cy="866841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FD66E4E9-65DC-478D-B946-78E4B3171E9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87641518"/>
              </p:ext>
            </p:extLst>
          </p:nvPr>
        </p:nvGraphicFramePr>
        <p:xfrm>
          <a:off x="457201" y="136525"/>
          <a:ext cx="8305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149280" imgH="393480" progId="Equation.3">
                  <p:embed/>
                </p:oleObj>
              </mc:Choice>
              <mc:Fallback>
                <p:oleObj name="方程式" r:id="rId2" imgW="3149280" imgH="393480" progId="Equation.3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FD66E4E9-65DC-478D-B946-78E4B3171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36525"/>
                        <a:ext cx="8305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78E8658C-1851-4359-85B5-A945E7F1C12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43232723"/>
              </p:ext>
            </p:extLst>
          </p:nvPr>
        </p:nvGraphicFramePr>
        <p:xfrm>
          <a:off x="755373" y="1470985"/>
          <a:ext cx="61722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41400" imgH="787320" progId="Equation.3">
                  <p:embed/>
                </p:oleObj>
              </mc:Choice>
              <mc:Fallback>
                <p:oleObj name="方程式" r:id="rId4" imgW="1841400" imgH="787320" progId="Equation.3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78E8658C-1851-4359-85B5-A945E7F1C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73" y="1470985"/>
                        <a:ext cx="61722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投影片編號版面配置區 6">
            <a:extLst>
              <a:ext uri="{FF2B5EF4-FFF2-40B4-BE49-F238E27FC236}">
                <a16:creationId xmlns:a16="http://schemas.microsoft.com/office/drawing/2014/main" id="{4ECBE129-9FBA-4E43-B549-D6B34A227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5A599D-8DBD-48D4-AAF2-ACAFDBA54516}" type="slidenum">
              <a:rPr lang="zh-TW" altLang="en-US" sz="1400"/>
              <a:pPr eaLnBrk="1" hangingPunct="1"/>
              <a:t>13</a:t>
            </a:fld>
            <a:endParaRPr lang="en-US" altLang="zh-TW" sz="140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AC43C16-D2C9-4004-A998-EFF0D757F163}"/>
              </a:ext>
            </a:extLst>
          </p:cNvPr>
          <p:cNvCxnSpPr/>
          <p:nvPr/>
        </p:nvCxnSpPr>
        <p:spPr>
          <a:xfrm>
            <a:off x="0" y="1322867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0505018-0FC8-4A6A-9164-C71329BBFF5E}"/>
              </a:ext>
            </a:extLst>
          </p:cNvPr>
          <p:cNvSpPr/>
          <p:nvPr/>
        </p:nvSpPr>
        <p:spPr>
          <a:xfrm>
            <a:off x="2415209" y="2782950"/>
            <a:ext cx="1600200" cy="1272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F3509-9B29-42B7-A8C0-FD2576CA3991}"/>
              </a:ext>
            </a:extLst>
          </p:cNvPr>
          <p:cNvSpPr/>
          <p:nvPr/>
        </p:nvSpPr>
        <p:spPr>
          <a:xfrm>
            <a:off x="854764" y="2782950"/>
            <a:ext cx="805069" cy="745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883BD4-75A7-420C-8A8A-10C8BEA970E5}"/>
              </a:ext>
            </a:extLst>
          </p:cNvPr>
          <p:cNvSpPr/>
          <p:nvPr/>
        </p:nvSpPr>
        <p:spPr>
          <a:xfrm>
            <a:off x="854764" y="2236544"/>
            <a:ext cx="805069" cy="546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617E-EB48-424C-9F93-357D22268ADB}"/>
              </a:ext>
            </a:extLst>
          </p:cNvPr>
          <p:cNvSpPr/>
          <p:nvPr/>
        </p:nvSpPr>
        <p:spPr>
          <a:xfrm>
            <a:off x="2415209" y="1506255"/>
            <a:ext cx="1600200" cy="1272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E24FDC-04C0-43C2-A4A7-EF07EAE2D6AA}"/>
              </a:ext>
            </a:extLst>
          </p:cNvPr>
          <p:cNvSpPr/>
          <p:nvPr/>
        </p:nvSpPr>
        <p:spPr>
          <a:xfrm>
            <a:off x="1908313" y="2375438"/>
            <a:ext cx="410816" cy="745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A7DB98-3642-4919-B4BD-654609722184}"/>
              </a:ext>
            </a:extLst>
          </p:cNvPr>
          <p:cNvSpPr/>
          <p:nvPr/>
        </p:nvSpPr>
        <p:spPr>
          <a:xfrm>
            <a:off x="4111489" y="2112053"/>
            <a:ext cx="1600200" cy="1272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B14E85-AF5A-4A38-80B4-CD79C93AE50A}"/>
              </a:ext>
            </a:extLst>
          </p:cNvPr>
          <p:cNvSpPr/>
          <p:nvPr/>
        </p:nvSpPr>
        <p:spPr>
          <a:xfrm>
            <a:off x="5807769" y="2236544"/>
            <a:ext cx="1600200" cy="1272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6D0595-80B8-4EDC-9B01-DEC23EFFE8CE}"/>
              </a:ext>
            </a:extLst>
          </p:cNvPr>
          <p:cNvSpPr/>
          <p:nvPr/>
        </p:nvSpPr>
        <p:spPr>
          <a:xfrm>
            <a:off x="8610600" y="457200"/>
            <a:ext cx="225287" cy="38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4DFAC8-CDF7-4FF3-BE7F-3BB10E999AA8}"/>
              </a:ext>
            </a:extLst>
          </p:cNvPr>
          <p:cNvSpPr txBox="1"/>
          <p:nvPr/>
        </p:nvSpPr>
        <p:spPr>
          <a:xfrm>
            <a:off x="7217465" y="2778464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9">
            <a:extLst>
              <a:ext uri="{FF2B5EF4-FFF2-40B4-BE49-F238E27FC236}">
                <a16:creationId xmlns:a16="http://schemas.microsoft.com/office/drawing/2014/main" id="{49E707F0-7707-4D59-81A7-768206B2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809" y="3406774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The series converges.</a:t>
            </a:r>
            <a:endParaRPr lang="en-US" altLang="zh-TW" sz="2800" i="1" dirty="0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9E5CC1F6-AF9A-4446-986B-C0345235C02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4713287"/>
              </p:ext>
            </p:extLst>
          </p:nvPr>
        </p:nvGraphicFramePr>
        <p:xfrm>
          <a:off x="586409" y="1627427"/>
          <a:ext cx="6705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4760" imgH="419040" progId="">
                  <p:embed/>
                </p:oleObj>
              </mc:Choice>
              <mc:Fallback>
                <p:oleObj r:id="rId2" imgW="1904760" imgH="419040" progId="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id="{9E5CC1F6-AF9A-4446-986B-C0345235C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09" y="1627427"/>
                        <a:ext cx="67056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投影片編號版面配置區 7">
            <a:extLst>
              <a:ext uri="{FF2B5EF4-FFF2-40B4-BE49-F238E27FC236}">
                <a16:creationId xmlns:a16="http://schemas.microsoft.com/office/drawing/2014/main" id="{BB0B7E75-2F84-4ACA-8A95-F8B9EDD4D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7D2F16-1508-4C2D-9FD0-16A737818CDD}" type="slidenum">
              <a:rPr lang="zh-TW" altLang="en-US" sz="1400"/>
              <a:pPr eaLnBrk="1" hangingPunct="1"/>
              <a:t>14</a:t>
            </a:fld>
            <a:endParaRPr lang="en-US" altLang="zh-TW" sz="14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300E9E-8B8B-47BE-8F79-B50B55DE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5" y="16671"/>
            <a:ext cx="8515350" cy="107632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29952B7-E8AB-4527-96B7-93E0A0319626}"/>
              </a:ext>
            </a:extLst>
          </p:cNvPr>
          <p:cNvCxnSpPr/>
          <p:nvPr/>
        </p:nvCxnSpPr>
        <p:spPr>
          <a:xfrm>
            <a:off x="0" y="1322867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90141B2-CAFC-45CE-8C9B-72A61E28845B}"/>
              </a:ext>
            </a:extLst>
          </p:cNvPr>
          <p:cNvSpPr/>
          <p:nvPr/>
        </p:nvSpPr>
        <p:spPr>
          <a:xfrm>
            <a:off x="685799" y="2272425"/>
            <a:ext cx="805069" cy="720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7D3C4-3588-40C3-B549-237EB8A2430E}"/>
              </a:ext>
            </a:extLst>
          </p:cNvPr>
          <p:cNvSpPr/>
          <p:nvPr/>
        </p:nvSpPr>
        <p:spPr>
          <a:xfrm>
            <a:off x="685799" y="1735957"/>
            <a:ext cx="805069" cy="546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447587-B2A6-4267-81BF-A9D6F689FC80}"/>
              </a:ext>
            </a:extLst>
          </p:cNvPr>
          <p:cNvSpPr/>
          <p:nvPr/>
        </p:nvSpPr>
        <p:spPr>
          <a:xfrm>
            <a:off x="3101009" y="1627427"/>
            <a:ext cx="939800" cy="136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A6BCA2-5EF0-4EC3-9147-CB1E38C405E6}"/>
              </a:ext>
            </a:extLst>
          </p:cNvPr>
          <p:cNvSpPr/>
          <p:nvPr/>
        </p:nvSpPr>
        <p:spPr>
          <a:xfrm>
            <a:off x="1590258" y="2272424"/>
            <a:ext cx="308115" cy="546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268166-5E89-4E73-BF74-F17BD0579393}"/>
              </a:ext>
            </a:extLst>
          </p:cNvPr>
          <p:cNvSpPr/>
          <p:nvPr/>
        </p:nvSpPr>
        <p:spPr>
          <a:xfrm>
            <a:off x="1962421" y="1681901"/>
            <a:ext cx="1069013" cy="136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125B1A-5221-40A4-B00F-30D57EBABF9D}"/>
              </a:ext>
            </a:extLst>
          </p:cNvPr>
          <p:cNvSpPr/>
          <p:nvPr/>
        </p:nvSpPr>
        <p:spPr>
          <a:xfrm>
            <a:off x="4040809" y="1681901"/>
            <a:ext cx="939800" cy="136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D4AF8D-9819-4865-8DBB-75943AB8D550}"/>
              </a:ext>
            </a:extLst>
          </p:cNvPr>
          <p:cNvSpPr/>
          <p:nvPr/>
        </p:nvSpPr>
        <p:spPr>
          <a:xfrm>
            <a:off x="4980610" y="1552739"/>
            <a:ext cx="1095512" cy="136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1AF304-1001-4A71-B597-35FC5C123724}"/>
              </a:ext>
            </a:extLst>
          </p:cNvPr>
          <p:cNvSpPr/>
          <p:nvPr/>
        </p:nvSpPr>
        <p:spPr>
          <a:xfrm>
            <a:off x="6115880" y="1605649"/>
            <a:ext cx="1116494" cy="136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33A348-6EF9-4A41-936D-92C19BD38D25}"/>
              </a:ext>
            </a:extLst>
          </p:cNvPr>
          <p:cNvSpPr txBox="1"/>
          <p:nvPr/>
        </p:nvSpPr>
        <p:spPr>
          <a:xfrm>
            <a:off x="7292009" y="3429000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3267840-901A-4B47-BB57-C1D45A12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1" y="0"/>
            <a:ext cx="8343900" cy="97155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56BAF1-C906-4B41-A429-3638F1F215B8}"/>
              </a:ext>
            </a:extLst>
          </p:cNvPr>
          <p:cNvCxnSpPr/>
          <p:nvPr/>
        </p:nvCxnSpPr>
        <p:spPr>
          <a:xfrm>
            <a:off x="0" y="1027699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7B2B4A4E-1BF4-4A65-9409-21EB0110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197279"/>
            <a:ext cx="6276975" cy="11334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CC9448-CD0E-4586-AE95-E22D610404EC}"/>
              </a:ext>
            </a:extLst>
          </p:cNvPr>
          <p:cNvSpPr/>
          <p:nvPr/>
        </p:nvSpPr>
        <p:spPr>
          <a:xfrm>
            <a:off x="2861170" y="1170414"/>
            <a:ext cx="1063783" cy="113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8E602-D0DF-4560-9FE4-C4607A021D92}"/>
              </a:ext>
            </a:extLst>
          </p:cNvPr>
          <p:cNvSpPr/>
          <p:nvPr/>
        </p:nvSpPr>
        <p:spPr>
          <a:xfrm>
            <a:off x="1423446" y="1051903"/>
            <a:ext cx="1520973" cy="76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B95CB6-8FAD-4329-AB39-0C999CCC592A}"/>
              </a:ext>
            </a:extLst>
          </p:cNvPr>
          <p:cNvSpPr/>
          <p:nvPr/>
        </p:nvSpPr>
        <p:spPr>
          <a:xfrm>
            <a:off x="1444570" y="1848752"/>
            <a:ext cx="1383536" cy="616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121908-62F1-47F7-BB75-E62080D7B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299" y="1245210"/>
            <a:ext cx="2686050" cy="10858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7EAC69-B984-47BB-93E7-427623C45F7C}"/>
              </a:ext>
            </a:extLst>
          </p:cNvPr>
          <p:cNvSpPr/>
          <p:nvPr/>
        </p:nvSpPr>
        <p:spPr>
          <a:xfrm>
            <a:off x="481318" y="1899930"/>
            <a:ext cx="480216" cy="44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BC7B5B-3A19-4207-BA7B-C444660CE518}"/>
              </a:ext>
            </a:extLst>
          </p:cNvPr>
          <p:cNvSpPr/>
          <p:nvPr/>
        </p:nvSpPr>
        <p:spPr>
          <a:xfrm>
            <a:off x="6406920" y="1186441"/>
            <a:ext cx="298601" cy="1102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EE5CA7-D9E2-4392-9B7F-B90707C91ED1}"/>
              </a:ext>
            </a:extLst>
          </p:cNvPr>
          <p:cNvSpPr/>
          <p:nvPr/>
        </p:nvSpPr>
        <p:spPr>
          <a:xfrm>
            <a:off x="464034" y="1335893"/>
            <a:ext cx="554059" cy="44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E0AA7A-7185-4C3B-8C87-1EAED1114F7C}"/>
              </a:ext>
            </a:extLst>
          </p:cNvPr>
          <p:cNvSpPr/>
          <p:nvPr/>
        </p:nvSpPr>
        <p:spPr>
          <a:xfrm>
            <a:off x="415761" y="1228199"/>
            <a:ext cx="1007686" cy="1133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9579C9D-2720-4EB1-A498-436BF61F23F6}"/>
              </a:ext>
            </a:extLst>
          </p:cNvPr>
          <p:cNvGrpSpPr/>
          <p:nvPr/>
        </p:nvGrpSpPr>
        <p:grpSpPr>
          <a:xfrm>
            <a:off x="5146324" y="1228199"/>
            <a:ext cx="1277438" cy="1021581"/>
            <a:chOff x="5146324" y="1309479"/>
            <a:chExt cx="1277438" cy="1021581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A846B8F-B5A8-4979-8D9E-11E11DF9C34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5146324" y="1811298"/>
              <a:ext cx="285798" cy="5197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7974717-3CDE-4C43-A2A7-18E8F851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7964" y="1309479"/>
              <a:ext cx="285798" cy="5197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3C867E2-E8A3-44FB-A440-C592EFA327F5}"/>
              </a:ext>
            </a:extLst>
          </p:cNvPr>
          <p:cNvGrpSpPr/>
          <p:nvPr/>
        </p:nvGrpSpPr>
        <p:grpSpPr>
          <a:xfrm>
            <a:off x="4099002" y="1242284"/>
            <a:ext cx="327921" cy="1133475"/>
            <a:chOff x="4099002" y="1323564"/>
            <a:chExt cx="327921" cy="1133475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4A979DDB-5656-40DC-9E0C-70646E825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25" y="1323564"/>
              <a:ext cx="285798" cy="5197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F6D116FA-E138-4025-B4D0-02583A8F4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002" y="1937277"/>
              <a:ext cx="285798" cy="5197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C1A03FE-FCBE-40AA-8FCA-B5B6B4D8D06E}"/>
              </a:ext>
            </a:extLst>
          </p:cNvPr>
          <p:cNvSpPr/>
          <p:nvPr/>
        </p:nvSpPr>
        <p:spPr>
          <a:xfrm>
            <a:off x="3803299" y="1820580"/>
            <a:ext cx="1730235" cy="588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081FD6-ABB9-4945-9156-1CF3B3235432}"/>
              </a:ext>
            </a:extLst>
          </p:cNvPr>
          <p:cNvSpPr/>
          <p:nvPr/>
        </p:nvSpPr>
        <p:spPr>
          <a:xfrm>
            <a:off x="3701491" y="1132596"/>
            <a:ext cx="2199690" cy="6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F536EC-0FCB-448B-8754-AB6464AA5277}"/>
              </a:ext>
            </a:extLst>
          </p:cNvPr>
          <p:cNvSpPr/>
          <p:nvPr/>
        </p:nvSpPr>
        <p:spPr>
          <a:xfrm>
            <a:off x="5903473" y="1101594"/>
            <a:ext cx="687684" cy="113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F1D33F9-5F33-4BDC-9DE3-47C28A908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770" y="1117600"/>
            <a:ext cx="3190875" cy="119062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289B7CE-9784-494D-B70E-6539B6697BF0}"/>
              </a:ext>
            </a:extLst>
          </p:cNvPr>
          <p:cNvSpPr/>
          <p:nvPr/>
        </p:nvSpPr>
        <p:spPr>
          <a:xfrm>
            <a:off x="6623524" y="1143356"/>
            <a:ext cx="1534086" cy="113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A51FF2-58AF-4B78-93D9-C366DFF41286}"/>
              </a:ext>
            </a:extLst>
          </p:cNvPr>
          <p:cNvSpPr/>
          <p:nvPr/>
        </p:nvSpPr>
        <p:spPr>
          <a:xfrm>
            <a:off x="8291785" y="1143356"/>
            <a:ext cx="1534086" cy="113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BA1919D-9516-4ACB-B187-95BB063B8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30" y="2561316"/>
            <a:ext cx="5192055" cy="100662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8301031-9CF0-473D-A608-09569DBEF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50" y="3571124"/>
            <a:ext cx="6305550" cy="1466850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EF7838DD-895C-4156-8EC6-9AF14A31AF7C}"/>
              </a:ext>
            </a:extLst>
          </p:cNvPr>
          <p:cNvSpPr/>
          <p:nvPr/>
        </p:nvSpPr>
        <p:spPr>
          <a:xfrm>
            <a:off x="481318" y="4161055"/>
            <a:ext cx="358218" cy="2828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3E0376D-E0B3-47C8-894E-28CBCC129A33}"/>
              </a:ext>
            </a:extLst>
          </p:cNvPr>
          <p:cNvSpPr txBox="1"/>
          <p:nvPr/>
        </p:nvSpPr>
        <p:spPr>
          <a:xfrm>
            <a:off x="5041882" y="4708950"/>
            <a:ext cx="297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分子</a:t>
            </a:r>
            <a:r>
              <a:rPr lang="en-US" altLang="ja-JP" sz="2400" b="1" dirty="0">
                <a:solidFill>
                  <a:srgbClr val="FF00FF"/>
                </a:solidFill>
                <a:latin typeface="+mn-ea"/>
              </a:rPr>
              <a:t>/</a:t>
            </a:r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分母兩邊微分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C6F2F9D-419B-450A-96C7-9CA3E73D1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714" y="3908390"/>
            <a:ext cx="3676650" cy="838200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B8BBF853-85D9-44B2-9A8B-87E099FA965B}"/>
              </a:ext>
            </a:extLst>
          </p:cNvPr>
          <p:cNvGrpSpPr/>
          <p:nvPr/>
        </p:nvGrpSpPr>
        <p:grpSpPr>
          <a:xfrm>
            <a:off x="10615315" y="4071622"/>
            <a:ext cx="734450" cy="715608"/>
            <a:chOff x="10615315" y="3797302"/>
            <a:chExt cx="734450" cy="715608"/>
          </a:xfrm>
        </p:grpSpPr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8F71FBA-729C-4DBB-881C-1C9784825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5315" y="4093810"/>
              <a:ext cx="514209" cy="419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0F23B3F-B83A-4EED-9203-1897EC59BAC1}"/>
                </a:ext>
              </a:extLst>
            </p:cNvPr>
            <p:cNvSpPr txBox="1"/>
            <p:nvPr/>
          </p:nvSpPr>
          <p:spPr>
            <a:xfrm>
              <a:off x="11057534" y="3797302"/>
              <a:ext cx="29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0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86F5BE6E-F600-401F-8993-DD1D837EF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4469" y="4161055"/>
            <a:ext cx="447675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357E78DF-585F-49D4-B613-B2F9809C8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058" y="4969761"/>
            <a:ext cx="2476500" cy="581025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EC98001-8080-4B28-8AB0-A5B1C0FC4BF8}"/>
              </a:ext>
            </a:extLst>
          </p:cNvPr>
          <p:cNvSpPr/>
          <p:nvPr/>
        </p:nvSpPr>
        <p:spPr>
          <a:xfrm>
            <a:off x="481318" y="5085957"/>
            <a:ext cx="358218" cy="2828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5C2766AB-F502-4C7F-B481-04DDC7FB7A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50" y="5621020"/>
            <a:ext cx="2247900" cy="1009650"/>
          </a:xfrm>
          <a:prstGeom prst="rect">
            <a:avLst/>
          </a:prstGeom>
        </p:spPr>
      </p:pic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EFA4B49C-10CF-409E-BC95-657CECC8B70B}"/>
              </a:ext>
            </a:extLst>
          </p:cNvPr>
          <p:cNvSpPr/>
          <p:nvPr/>
        </p:nvSpPr>
        <p:spPr>
          <a:xfrm>
            <a:off x="482886" y="5983076"/>
            <a:ext cx="358218" cy="2828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C03D0F52-E015-4AAB-9E29-E8EB5470DD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8608" y="5918444"/>
            <a:ext cx="5057775" cy="47625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5B57D78B-073F-42E8-96A8-11BE1D14064F}"/>
              </a:ext>
            </a:extLst>
          </p:cNvPr>
          <p:cNvSpPr/>
          <p:nvPr/>
        </p:nvSpPr>
        <p:spPr>
          <a:xfrm>
            <a:off x="5053263" y="2782159"/>
            <a:ext cx="93061" cy="20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66DCBE-8D7B-4193-898E-9A349B080B7D}"/>
              </a:ext>
            </a:extLst>
          </p:cNvPr>
          <p:cNvSpPr/>
          <p:nvPr/>
        </p:nvSpPr>
        <p:spPr>
          <a:xfrm>
            <a:off x="5475224" y="2780923"/>
            <a:ext cx="93061" cy="20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FA90D3-9CBE-4B14-A836-1171036E39E6}"/>
              </a:ext>
            </a:extLst>
          </p:cNvPr>
          <p:cNvSpPr/>
          <p:nvPr/>
        </p:nvSpPr>
        <p:spPr>
          <a:xfrm>
            <a:off x="339605" y="2641470"/>
            <a:ext cx="2318104" cy="910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66A9625-9D1D-41E0-BC98-94092824BE29}"/>
              </a:ext>
            </a:extLst>
          </p:cNvPr>
          <p:cNvSpPr/>
          <p:nvPr/>
        </p:nvSpPr>
        <p:spPr>
          <a:xfrm>
            <a:off x="2682775" y="2656873"/>
            <a:ext cx="1354725" cy="69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449290C-E602-45CF-BF0C-7FC147BD092C}"/>
              </a:ext>
            </a:extLst>
          </p:cNvPr>
          <p:cNvSpPr/>
          <p:nvPr/>
        </p:nvSpPr>
        <p:spPr>
          <a:xfrm>
            <a:off x="4122946" y="2635695"/>
            <a:ext cx="1678719" cy="69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B940273-1D91-4AE2-9BDD-A476E7C70D40}"/>
              </a:ext>
            </a:extLst>
          </p:cNvPr>
          <p:cNvSpPr/>
          <p:nvPr/>
        </p:nvSpPr>
        <p:spPr>
          <a:xfrm>
            <a:off x="2944418" y="3901898"/>
            <a:ext cx="2287981" cy="1136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39A76BE-C70A-440A-8D62-10258435CFE2}"/>
              </a:ext>
            </a:extLst>
          </p:cNvPr>
          <p:cNvSpPr txBox="1"/>
          <p:nvPr/>
        </p:nvSpPr>
        <p:spPr>
          <a:xfrm>
            <a:off x="3422393" y="3489960"/>
            <a:ext cx="182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羅必達原理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4B5DC62-67B1-4F52-8186-243F4A442570}"/>
              </a:ext>
            </a:extLst>
          </p:cNvPr>
          <p:cNvSpPr/>
          <p:nvPr/>
        </p:nvSpPr>
        <p:spPr>
          <a:xfrm>
            <a:off x="5278295" y="3583888"/>
            <a:ext cx="2061500" cy="106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5C588DF-778D-4B76-A4BE-8F342BDC2C98}"/>
              </a:ext>
            </a:extLst>
          </p:cNvPr>
          <p:cNvSpPr/>
          <p:nvPr/>
        </p:nvSpPr>
        <p:spPr>
          <a:xfrm>
            <a:off x="7438912" y="3640861"/>
            <a:ext cx="1837168" cy="106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EEAC066-8C99-4910-9D5E-40E7210225C2}"/>
              </a:ext>
            </a:extLst>
          </p:cNvPr>
          <p:cNvSpPr/>
          <p:nvPr/>
        </p:nvSpPr>
        <p:spPr>
          <a:xfrm>
            <a:off x="9437170" y="3806330"/>
            <a:ext cx="1850771" cy="106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EEA0FF-8AD0-4E8C-9201-1BFB9B3DF820}"/>
              </a:ext>
            </a:extLst>
          </p:cNvPr>
          <p:cNvSpPr/>
          <p:nvPr/>
        </p:nvSpPr>
        <p:spPr>
          <a:xfrm>
            <a:off x="11298658" y="3942024"/>
            <a:ext cx="584069" cy="75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24C1359-A097-4208-A617-B0B7F53321B5}"/>
              </a:ext>
            </a:extLst>
          </p:cNvPr>
          <p:cNvSpPr/>
          <p:nvPr/>
        </p:nvSpPr>
        <p:spPr>
          <a:xfrm>
            <a:off x="2892403" y="4932400"/>
            <a:ext cx="475557" cy="626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C21317-B18E-49F3-94A2-3D29C74598C1}"/>
              </a:ext>
            </a:extLst>
          </p:cNvPr>
          <p:cNvSpPr/>
          <p:nvPr/>
        </p:nvSpPr>
        <p:spPr>
          <a:xfrm>
            <a:off x="376230" y="5674016"/>
            <a:ext cx="2860020" cy="95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970AA63-F01F-47F6-830F-F2512AD760C6}"/>
              </a:ext>
            </a:extLst>
          </p:cNvPr>
          <p:cNvSpPr/>
          <p:nvPr/>
        </p:nvSpPr>
        <p:spPr>
          <a:xfrm>
            <a:off x="3298194" y="5795294"/>
            <a:ext cx="5297165" cy="626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E440066-0D3F-4BC6-AF2B-C10479C90D3C}"/>
              </a:ext>
            </a:extLst>
          </p:cNvPr>
          <p:cNvCxnSpPr/>
          <p:nvPr/>
        </p:nvCxnSpPr>
        <p:spPr>
          <a:xfrm>
            <a:off x="0" y="2428110"/>
            <a:ext cx="12192000" cy="0"/>
          </a:xfrm>
          <a:prstGeom prst="line">
            <a:avLst/>
          </a:prstGeom>
          <a:ln w="38100"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0B9D656-636D-4E3A-AB70-0A5128A0216A}"/>
              </a:ext>
            </a:extLst>
          </p:cNvPr>
          <p:cNvSpPr txBox="1"/>
          <p:nvPr/>
        </p:nvSpPr>
        <p:spPr>
          <a:xfrm>
            <a:off x="9125941" y="6176069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7C00D6C-1655-410D-9C92-DA37CB488CD5}"/>
              </a:ext>
            </a:extLst>
          </p:cNvPr>
          <p:cNvGrpSpPr/>
          <p:nvPr/>
        </p:nvGrpSpPr>
        <p:grpSpPr>
          <a:xfrm>
            <a:off x="6197515" y="2588854"/>
            <a:ext cx="3352123" cy="723900"/>
            <a:chOff x="6197515" y="2588854"/>
            <a:chExt cx="3352123" cy="723900"/>
          </a:xfrm>
        </p:grpSpPr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D6387093-CAD8-4287-ABAF-4C42FDFD3CC5}"/>
                </a:ext>
              </a:extLst>
            </p:cNvPr>
            <p:cNvSpPr/>
            <p:nvPr/>
          </p:nvSpPr>
          <p:spPr>
            <a:xfrm>
              <a:off x="6197515" y="2890701"/>
              <a:ext cx="358218" cy="28280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82507B07-CFE8-454B-BDF7-276E3FA20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68338" y="2588854"/>
              <a:ext cx="2781300" cy="723900"/>
            </a:xfrm>
            <a:prstGeom prst="rect">
              <a:avLst/>
            </a:prstGeom>
          </p:spPr>
        </p:pic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D429F883-8C7A-43D5-9112-4DE8ACDA98A9}"/>
              </a:ext>
            </a:extLst>
          </p:cNvPr>
          <p:cNvSpPr/>
          <p:nvPr/>
        </p:nvSpPr>
        <p:spPr>
          <a:xfrm>
            <a:off x="8177930" y="2539871"/>
            <a:ext cx="1624451" cy="88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7409B9D2-5815-4439-8B64-4EE6F66F1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8485" y="2537643"/>
            <a:ext cx="447675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8DDAC649-EEC1-406A-B38F-3514B87584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76124" y="2514533"/>
            <a:ext cx="1457325" cy="590550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2901EA6C-825D-4A74-8185-66C52BD9A930}"/>
              </a:ext>
            </a:extLst>
          </p:cNvPr>
          <p:cNvSpPr/>
          <p:nvPr/>
        </p:nvSpPr>
        <p:spPr>
          <a:xfrm>
            <a:off x="929777" y="3906523"/>
            <a:ext cx="1686908" cy="776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CE7160-A6EE-4B94-AD08-1850F4A173EE}"/>
              </a:ext>
            </a:extLst>
          </p:cNvPr>
          <p:cNvSpPr/>
          <p:nvPr/>
        </p:nvSpPr>
        <p:spPr>
          <a:xfrm>
            <a:off x="439357" y="3802496"/>
            <a:ext cx="2644606" cy="910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F677EA-9133-4650-AE84-A9DE016658DB}"/>
              </a:ext>
            </a:extLst>
          </p:cNvPr>
          <p:cNvSpPr/>
          <p:nvPr/>
        </p:nvSpPr>
        <p:spPr>
          <a:xfrm>
            <a:off x="10275910" y="2475883"/>
            <a:ext cx="1073855" cy="5794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B58F16C-2F11-45ED-9819-84F23FC0FFEB}"/>
              </a:ext>
            </a:extLst>
          </p:cNvPr>
          <p:cNvSpPr/>
          <p:nvPr/>
        </p:nvSpPr>
        <p:spPr>
          <a:xfrm>
            <a:off x="6729974" y="2769204"/>
            <a:ext cx="1235351" cy="57947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3330B91-BE10-4257-BBA5-A97BED67174F}"/>
              </a:ext>
            </a:extLst>
          </p:cNvPr>
          <p:cNvSpPr/>
          <p:nvPr/>
        </p:nvSpPr>
        <p:spPr>
          <a:xfrm>
            <a:off x="869056" y="4973634"/>
            <a:ext cx="1235351" cy="57947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45AFACF-D6E4-4C62-83CE-D8A1208E6DA3}"/>
              </a:ext>
            </a:extLst>
          </p:cNvPr>
          <p:cNvSpPr/>
          <p:nvPr/>
        </p:nvSpPr>
        <p:spPr>
          <a:xfrm>
            <a:off x="103743" y="4953135"/>
            <a:ext cx="2579032" cy="626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18" grpId="0" animBg="1"/>
      <p:bldP spid="8" grpId="0" animBg="1"/>
      <p:bldP spid="13" grpId="0" animBg="1"/>
      <p:bldP spid="12" grpId="0" animBg="1"/>
      <p:bldP spid="16" grpId="0" animBg="1"/>
      <p:bldP spid="30" grpId="0" animBg="1"/>
      <p:bldP spid="31" grpId="0" animBg="1"/>
      <p:bldP spid="36" grpId="0"/>
      <p:bldP spid="52" grpId="0" animBg="1"/>
      <p:bldP spid="53" grpId="0" animBg="1"/>
      <p:bldP spid="54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8" grpId="0"/>
      <p:bldP spid="74" grpId="0" animBg="1"/>
      <p:bldP spid="79" grpId="0" animBg="1"/>
      <p:bldP spid="55" grpId="0" animBg="1"/>
      <p:bldP spid="80" grpId="0" animBg="1"/>
      <p:bldP spid="81" grpId="0" animBg="1"/>
      <p:bldP spid="82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4D4EAD-592F-4EEC-9B26-67DCDB5D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35518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05DA10-19C1-41FB-97E8-2E4C89537262}"/>
              </a:ext>
            </a:extLst>
          </p:cNvPr>
          <p:cNvSpPr/>
          <p:nvPr/>
        </p:nvSpPr>
        <p:spPr>
          <a:xfrm>
            <a:off x="2771481" y="1027523"/>
            <a:ext cx="3343373" cy="424206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8F7D4A-B44E-44C3-B291-CB22B4E4FFA2}"/>
              </a:ext>
            </a:extLst>
          </p:cNvPr>
          <p:cNvSpPr/>
          <p:nvPr/>
        </p:nvSpPr>
        <p:spPr>
          <a:xfrm>
            <a:off x="7033968" y="1036950"/>
            <a:ext cx="2242007" cy="424206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7063FB6-43A0-41BF-8564-26CCC676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46" y="2022706"/>
            <a:ext cx="9548026" cy="10395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994721-DFE8-4677-9285-F9A8FCF6AE3B}"/>
              </a:ext>
            </a:extLst>
          </p:cNvPr>
          <p:cNvSpPr/>
          <p:nvPr/>
        </p:nvSpPr>
        <p:spPr>
          <a:xfrm>
            <a:off x="3541725" y="1461517"/>
            <a:ext cx="3232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,  Taylor </a:t>
            </a:r>
            <a:r>
              <a:rPr lang="en-US" altLang="zh-TW" sz="2800" b="1" u="sng" dirty="0">
                <a:solidFill>
                  <a:srgbClr val="FF0000"/>
                </a:solidFill>
              </a:rPr>
              <a:t>Polynomials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AC8D15B-B2E1-48FF-8182-7F9CCA030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" y="3062244"/>
            <a:ext cx="10518034" cy="9906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02FE199-7DB6-48BA-854B-33BB93C5D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10" y="3124158"/>
            <a:ext cx="6886575" cy="11811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A8EB40-ED7E-47E1-B018-E67334B8E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315" y="3575135"/>
            <a:ext cx="4202759" cy="436757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82CA1A6-6A64-4325-B5D2-F11641C959FC}"/>
              </a:ext>
            </a:extLst>
          </p:cNvPr>
          <p:cNvSpPr/>
          <p:nvPr/>
        </p:nvSpPr>
        <p:spPr>
          <a:xfrm>
            <a:off x="10120652" y="2310477"/>
            <a:ext cx="995635" cy="653288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A469D38-E2F0-4631-8102-46CDB0BA4043}"/>
              </a:ext>
            </a:extLst>
          </p:cNvPr>
          <p:cNvSpPr/>
          <p:nvPr/>
        </p:nvSpPr>
        <p:spPr>
          <a:xfrm>
            <a:off x="1544746" y="3461470"/>
            <a:ext cx="995635" cy="653288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4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B6D52C2-92D1-4E0C-A812-76EC437B531C}"/>
              </a:ext>
            </a:extLst>
          </p:cNvPr>
          <p:cNvSpPr/>
          <p:nvPr/>
        </p:nvSpPr>
        <p:spPr>
          <a:xfrm>
            <a:off x="0" y="0"/>
            <a:ext cx="12192000" cy="1240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58BD81-AA9F-4014-99F6-67E9CA5F40DC}"/>
              </a:ext>
            </a:extLst>
          </p:cNvPr>
          <p:cNvSpPr/>
          <p:nvPr/>
        </p:nvSpPr>
        <p:spPr>
          <a:xfrm>
            <a:off x="1800658" y="199477"/>
            <a:ext cx="9193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Taylor </a:t>
            </a:r>
            <a:r>
              <a:rPr lang="en-US" altLang="zh-TW" sz="4000" b="1" u="sng" dirty="0">
                <a:solidFill>
                  <a:srgbClr val="FF0000"/>
                </a:solidFill>
              </a:rPr>
              <a:t>Polynomials</a:t>
            </a:r>
            <a:r>
              <a:rPr lang="en-US" altLang="zh-TW" sz="4000" b="1" dirty="0"/>
              <a:t> in x;   Taylor </a:t>
            </a:r>
            <a:r>
              <a:rPr lang="en-US" altLang="zh-TW" sz="4000" b="1" u="sng" dirty="0">
                <a:solidFill>
                  <a:srgbClr val="FF0000"/>
                </a:solidFill>
              </a:rPr>
              <a:t>Series</a:t>
            </a:r>
            <a:r>
              <a:rPr lang="en-US" altLang="zh-TW" sz="4000" b="1" dirty="0"/>
              <a:t> in x </a:t>
            </a:r>
            <a:endParaRPr lang="zh-TW" altLang="en-US"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EF934D-CADF-434E-AD3C-13EE7C09655D}"/>
              </a:ext>
            </a:extLst>
          </p:cNvPr>
          <p:cNvSpPr/>
          <p:nvPr/>
        </p:nvSpPr>
        <p:spPr>
          <a:xfrm>
            <a:off x="596830" y="1462669"/>
            <a:ext cx="8199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u="sng" dirty="0">
                <a:solidFill>
                  <a:srgbClr val="FF0000"/>
                </a:solidFill>
              </a:rPr>
              <a:t>Example 1    </a:t>
            </a:r>
            <a:r>
              <a:rPr lang="en-US" altLang="zh-TW" sz="3200" b="1" dirty="0"/>
              <a:t>The exponential function f (x) = e</a:t>
            </a:r>
            <a:r>
              <a:rPr lang="en-US" altLang="zh-TW" sz="3200" b="1" baseline="30000" dirty="0"/>
              <a:t>x</a:t>
            </a:r>
            <a:r>
              <a:rPr lang="en-US" altLang="zh-TW" sz="3200" b="1" dirty="0"/>
              <a:t> </a:t>
            </a:r>
            <a:endParaRPr lang="zh-TW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8890E-954D-44BC-BE27-64EAA58DD5A2}"/>
              </a:ext>
            </a:extLst>
          </p:cNvPr>
          <p:cNvSpPr/>
          <p:nvPr/>
        </p:nvSpPr>
        <p:spPr>
          <a:xfrm>
            <a:off x="2736148" y="2181851"/>
            <a:ext cx="2819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has derivatives </a:t>
            </a:r>
            <a:endParaRPr lang="zh-TW" altLang="en-US" sz="32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65C1AF-270E-4215-8351-4C32810C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92" y="2901033"/>
            <a:ext cx="1628775" cy="514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702A5A-7B56-4F27-8E22-DEC4B2BA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905795"/>
            <a:ext cx="1628775" cy="50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221CE0-25C8-47C3-A811-5C661458F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58" y="2891768"/>
            <a:ext cx="3676650" cy="5143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86F98E-E51A-4021-9486-18351B61BB39}"/>
              </a:ext>
            </a:extLst>
          </p:cNvPr>
          <p:cNvSpPr/>
          <p:nvPr/>
        </p:nvSpPr>
        <p:spPr>
          <a:xfrm>
            <a:off x="2736148" y="3597979"/>
            <a:ext cx="99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Thus</a:t>
            </a:r>
            <a:endParaRPr lang="zh-TW" altLang="en-US" sz="32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9F412D-4193-4FBC-9F07-F1ED3AD07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36" y="3640561"/>
            <a:ext cx="1295400" cy="4476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08ADA0-00D3-401A-B5AD-32C4487DB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233" y="4362324"/>
            <a:ext cx="1333500" cy="4857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88183E1-5099-4FBE-8BB4-66641A6B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551" y="4362325"/>
            <a:ext cx="1495425" cy="4857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3A17A8C-4CA9-462B-9FA3-7E1231F70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413" y="4322274"/>
            <a:ext cx="1457325" cy="4953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371CC0B-FF5D-4BDA-B7E4-DAE21EB4B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020" y="4246074"/>
            <a:ext cx="2019300" cy="5715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6515981-4892-4ADA-BD57-2E08434DDE77}"/>
              </a:ext>
            </a:extLst>
          </p:cNvPr>
          <p:cNvSpPr/>
          <p:nvPr/>
        </p:nvSpPr>
        <p:spPr>
          <a:xfrm>
            <a:off x="2722877" y="5094395"/>
            <a:ext cx="7183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The </a:t>
            </a:r>
            <a:r>
              <a:rPr lang="en-US" altLang="zh-TW" sz="3200" b="1" dirty="0">
                <a:solidFill>
                  <a:srgbClr val="3333FF"/>
                </a:solidFill>
              </a:rPr>
              <a:t>nth</a:t>
            </a:r>
            <a:r>
              <a:rPr lang="en-US" altLang="zh-TW" sz="3200" b="1" dirty="0"/>
              <a:t> Taylor </a:t>
            </a:r>
            <a:r>
              <a:rPr lang="en-US" altLang="zh-TW" sz="3200" b="1" dirty="0">
                <a:solidFill>
                  <a:srgbClr val="3333FF"/>
                </a:solidFill>
              </a:rPr>
              <a:t>polynomial</a:t>
            </a:r>
            <a:r>
              <a:rPr lang="en-US" altLang="zh-TW" sz="3200" b="1" dirty="0"/>
              <a:t> takes the form</a:t>
            </a:r>
            <a:endParaRPr lang="zh-TW" altLang="en-US" sz="3200" b="1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DDAD1F1-3855-4C71-AFE6-4A56E52A95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2877" y="5764515"/>
            <a:ext cx="6310793" cy="95052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373E383-7F32-4A17-8EE3-F79D975B89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6148" y="1974165"/>
            <a:ext cx="7353300" cy="876300"/>
          </a:xfrm>
          <a:prstGeom prst="rect">
            <a:avLst/>
          </a:prstGeom>
          <a:ln w="28575">
            <a:solidFill>
              <a:srgbClr val="FF00FF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38C932C-25E6-4CD3-ACDD-96C962EF213B}"/>
              </a:ext>
            </a:extLst>
          </p:cNvPr>
          <p:cNvSpPr/>
          <p:nvPr/>
        </p:nvSpPr>
        <p:spPr>
          <a:xfrm>
            <a:off x="4239040" y="6023728"/>
            <a:ext cx="218758" cy="41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6DECCC-9227-47A3-81B7-AF3AEFB28659}"/>
              </a:ext>
            </a:extLst>
          </p:cNvPr>
          <p:cNvSpPr/>
          <p:nvPr/>
        </p:nvSpPr>
        <p:spPr>
          <a:xfrm>
            <a:off x="4517608" y="6033154"/>
            <a:ext cx="657127" cy="41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8A4A25-5F9F-43E0-9E59-D42F54ECAE41}"/>
              </a:ext>
            </a:extLst>
          </p:cNvPr>
          <p:cNvSpPr/>
          <p:nvPr/>
        </p:nvSpPr>
        <p:spPr>
          <a:xfrm>
            <a:off x="5174734" y="5764515"/>
            <a:ext cx="1009249" cy="95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EC172-DA0E-4EBD-A43F-E762F6F88E43}"/>
              </a:ext>
            </a:extLst>
          </p:cNvPr>
          <p:cNvSpPr/>
          <p:nvPr/>
        </p:nvSpPr>
        <p:spPr>
          <a:xfrm>
            <a:off x="6197764" y="5763082"/>
            <a:ext cx="1009249" cy="95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48642F-4E2B-40D6-BDCB-0CE27F1A1EB0}"/>
              </a:ext>
            </a:extLst>
          </p:cNvPr>
          <p:cNvSpPr/>
          <p:nvPr/>
        </p:nvSpPr>
        <p:spPr>
          <a:xfrm>
            <a:off x="7212669" y="5763082"/>
            <a:ext cx="1880811" cy="95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89F663-9337-4E7A-9DE9-AE7738108DB3}"/>
              </a:ext>
            </a:extLst>
          </p:cNvPr>
          <p:cNvSpPr/>
          <p:nvPr/>
        </p:nvSpPr>
        <p:spPr>
          <a:xfrm>
            <a:off x="2725167" y="5795040"/>
            <a:ext cx="1454063" cy="95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21A997C-11FF-4FE4-9C9A-E1F2306B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" y="522500"/>
            <a:ext cx="6701083" cy="607695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C9E7926-C406-4F40-A4A1-D88EE9DF4A14}"/>
              </a:ext>
            </a:extLst>
          </p:cNvPr>
          <p:cNvGrpSpPr/>
          <p:nvPr/>
        </p:nvGrpSpPr>
        <p:grpSpPr>
          <a:xfrm>
            <a:off x="7012112" y="3791042"/>
            <a:ext cx="4968211" cy="996571"/>
            <a:chOff x="6992448" y="3791042"/>
            <a:chExt cx="4968211" cy="99657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0D2D903-32C9-49CF-BAC5-AE751BF0A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448" y="3812043"/>
              <a:ext cx="4968211" cy="93919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20E8996-8B31-445E-BA5C-E2E9CE9AFF44}"/>
                </a:ext>
              </a:extLst>
            </p:cNvPr>
            <p:cNvSpPr/>
            <p:nvPr/>
          </p:nvSpPr>
          <p:spPr>
            <a:xfrm>
              <a:off x="7011353" y="3791042"/>
              <a:ext cx="4922171" cy="996571"/>
            </a:xfrm>
            <a:prstGeom prst="roundRect">
              <a:avLst/>
            </a:prstGeom>
            <a:solidFill>
              <a:srgbClr val="FFFF00">
                <a:alpha val="2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B96630E-C7B2-4243-928C-10983B877CBA}"/>
              </a:ext>
            </a:extLst>
          </p:cNvPr>
          <p:cNvGrpSpPr/>
          <p:nvPr/>
        </p:nvGrpSpPr>
        <p:grpSpPr>
          <a:xfrm>
            <a:off x="358219" y="4711045"/>
            <a:ext cx="6672798" cy="560891"/>
            <a:chOff x="358219" y="4711045"/>
            <a:chExt cx="6672798" cy="560891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1BC063-FB70-4C78-88CA-F1D230A595F5}"/>
                </a:ext>
              </a:extLst>
            </p:cNvPr>
            <p:cNvSpPr txBox="1"/>
            <p:nvPr/>
          </p:nvSpPr>
          <p:spPr>
            <a:xfrm>
              <a:off x="6389995" y="4751232"/>
              <a:ext cx="641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= 1</a:t>
              </a:r>
              <a:endParaRPr lang="zh-TW" altLang="en-US" sz="2400" b="1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8295585-5218-4EE0-9810-9858E057E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19" y="5010345"/>
              <a:ext cx="5495827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077E705-12C9-4D68-BFA7-DFAED21708C7}"/>
                </a:ext>
              </a:extLst>
            </p:cNvPr>
            <p:cNvSpPr/>
            <p:nvPr/>
          </p:nvSpPr>
          <p:spPr>
            <a:xfrm>
              <a:off x="5854046" y="4711045"/>
              <a:ext cx="1074654" cy="560891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649F2BB-DA80-443D-ACBE-4DB29C866965}"/>
              </a:ext>
            </a:extLst>
          </p:cNvPr>
          <p:cNvGrpSpPr/>
          <p:nvPr/>
        </p:nvGrpSpPr>
        <p:grpSpPr>
          <a:xfrm>
            <a:off x="1419922" y="2207565"/>
            <a:ext cx="6036679" cy="4267577"/>
            <a:chOff x="1419922" y="2207565"/>
            <a:chExt cx="6036679" cy="426757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2EFE8A7-31C6-42FD-A106-52621DC9FA9A}"/>
                </a:ext>
              </a:extLst>
            </p:cNvPr>
            <p:cNvSpPr txBox="1"/>
            <p:nvPr/>
          </p:nvSpPr>
          <p:spPr>
            <a:xfrm>
              <a:off x="6551630" y="2250714"/>
              <a:ext cx="904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= 1+x</a:t>
              </a:r>
              <a:endParaRPr lang="zh-TW" altLang="en-US" sz="2400" b="1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2DD6AD4-BFEE-41B8-BE06-83E376DC9FB4}"/>
                </a:ext>
              </a:extLst>
            </p:cNvPr>
            <p:cNvSpPr/>
            <p:nvPr/>
          </p:nvSpPr>
          <p:spPr>
            <a:xfrm>
              <a:off x="5948155" y="2207565"/>
              <a:ext cx="1473783" cy="560891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FBB90BA-CC88-442E-B309-D131303A85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9922" y="2604622"/>
              <a:ext cx="4426691" cy="387052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24236FF-F6C1-4D37-8475-EBD1A5EE0F32}"/>
              </a:ext>
            </a:extLst>
          </p:cNvPr>
          <p:cNvGrpSpPr/>
          <p:nvPr/>
        </p:nvGrpSpPr>
        <p:grpSpPr>
          <a:xfrm>
            <a:off x="468351" y="1107688"/>
            <a:ext cx="6924091" cy="4237548"/>
            <a:chOff x="468351" y="1107688"/>
            <a:chExt cx="6924091" cy="4237548"/>
          </a:xfrm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E6023686-9A7B-4765-B693-02FDD7B62C83}"/>
                </a:ext>
              </a:extLst>
            </p:cNvPr>
            <p:cNvSpPr/>
            <p:nvPr/>
          </p:nvSpPr>
          <p:spPr>
            <a:xfrm>
              <a:off x="468351" y="1107688"/>
              <a:ext cx="4735551" cy="4237548"/>
            </a:xfrm>
            <a:custGeom>
              <a:avLst/>
              <a:gdLst>
                <a:gd name="connsiteX0" fmla="*/ 4735551 w 4735551"/>
                <a:gd name="connsiteY0" fmla="*/ 0 h 4237548"/>
                <a:gd name="connsiteX1" fmla="*/ 4705815 w 4735551"/>
                <a:gd name="connsiteY1" fmla="*/ 193288 h 4237548"/>
                <a:gd name="connsiteX2" fmla="*/ 4661210 w 4735551"/>
                <a:gd name="connsiteY2" fmla="*/ 245327 h 4237548"/>
                <a:gd name="connsiteX3" fmla="*/ 4564566 w 4735551"/>
                <a:gd name="connsiteY3" fmla="*/ 520390 h 4237548"/>
                <a:gd name="connsiteX4" fmla="*/ 4445620 w 4735551"/>
                <a:gd name="connsiteY4" fmla="*/ 921834 h 4237548"/>
                <a:gd name="connsiteX5" fmla="*/ 4326673 w 4735551"/>
                <a:gd name="connsiteY5" fmla="*/ 1219200 h 4237548"/>
                <a:gd name="connsiteX6" fmla="*/ 4230029 w 4735551"/>
                <a:gd name="connsiteY6" fmla="*/ 1524000 h 4237548"/>
                <a:gd name="connsiteX7" fmla="*/ 4096215 w 4735551"/>
                <a:gd name="connsiteY7" fmla="*/ 1791629 h 4237548"/>
                <a:gd name="connsiteX8" fmla="*/ 3821151 w 4735551"/>
                <a:gd name="connsiteY8" fmla="*/ 2371492 h 4237548"/>
                <a:gd name="connsiteX9" fmla="*/ 3627864 w 4735551"/>
                <a:gd name="connsiteY9" fmla="*/ 2668858 h 4237548"/>
                <a:gd name="connsiteX10" fmla="*/ 3427142 w 4735551"/>
                <a:gd name="connsiteY10" fmla="*/ 2981092 h 4237548"/>
                <a:gd name="connsiteX11" fmla="*/ 3055434 w 4735551"/>
                <a:gd name="connsiteY11" fmla="*/ 3471746 h 4237548"/>
                <a:gd name="connsiteX12" fmla="*/ 2624254 w 4735551"/>
                <a:gd name="connsiteY12" fmla="*/ 3917795 h 4237548"/>
                <a:gd name="connsiteX13" fmla="*/ 2326888 w 4735551"/>
                <a:gd name="connsiteY13" fmla="*/ 4118517 h 4237548"/>
                <a:gd name="connsiteX14" fmla="*/ 2081561 w 4735551"/>
                <a:gd name="connsiteY14" fmla="*/ 4207727 h 4237548"/>
                <a:gd name="connsiteX15" fmla="*/ 1851103 w 4735551"/>
                <a:gd name="connsiteY15" fmla="*/ 4237463 h 4237548"/>
                <a:gd name="connsiteX16" fmla="*/ 1546303 w 4735551"/>
                <a:gd name="connsiteY16" fmla="*/ 4215161 h 4237548"/>
                <a:gd name="connsiteX17" fmla="*/ 1315844 w 4735551"/>
                <a:gd name="connsiteY17" fmla="*/ 4170556 h 4237548"/>
                <a:gd name="connsiteX18" fmla="*/ 1063083 w 4735551"/>
                <a:gd name="connsiteY18" fmla="*/ 4021873 h 4237548"/>
                <a:gd name="connsiteX19" fmla="*/ 899532 w 4735551"/>
                <a:gd name="connsiteY19" fmla="*/ 3880624 h 4237548"/>
                <a:gd name="connsiteX20" fmla="*/ 617034 w 4735551"/>
                <a:gd name="connsiteY20" fmla="*/ 3598127 h 4237548"/>
                <a:gd name="connsiteX21" fmla="*/ 371708 w 4735551"/>
                <a:gd name="connsiteY21" fmla="*/ 3278458 h 4237548"/>
                <a:gd name="connsiteX22" fmla="*/ 200722 w 4735551"/>
                <a:gd name="connsiteY22" fmla="*/ 3048000 h 4237548"/>
                <a:gd name="connsiteX23" fmla="*/ 0 w 4735551"/>
                <a:gd name="connsiteY23" fmla="*/ 2713463 h 423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35551" h="4237548">
                  <a:moveTo>
                    <a:pt x="4735551" y="0"/>
                  </a:moveTo>
                  <a:cubicBezTo>
                    <a:pt x="4726878" y="76200"/>
                    <a:pt x="4718205" y="152400"/>
                    <a:pt x="4705815" y="193288"/>
                  </a:cubicBezTo>
                  <a:cubicBezTo>
                    <a:pt x="4693425" y="234176"/>
                    <a:pt x="4684751" y="190810"/>
                    <a:pt x="4661210" y="245327"/>
                  </a:cubicBezTo>
                  <a:cubicBezTo>
                    <a:pt x="4637669" y="299844"/>
                    <a:pt x="4600498" y="407639"/>
                    <a:pt x="4564566" y="520390"/>
                  </a:cubicBezTo>
                  <a:cubicBezTo>
                    <a:pt x="4528634" y="633141"/>
                    <a:pt x="4485269" y="805366"/>
                    <a:pt x="4445620" y="921834"/>
                  </a:cubicBezTo>
                  <a:cubicBezTo>
                    <a:pt x="4405971" y="1038302"/>
                    <a:pt x="4362605" y="1118839"/>
                    <a:pt x="4326673" y="1219200"/>
                  </a:cubicBezTo>
                  <a:cubicBezTo>
                    <a:pt x="4290741" y="1319561"/>
                    <a:pt x="4268439" y="1428595"/>
                    <a:pt x="4230029" y="1524000"/>
                  </a:cubicBezTo>
                  <a:cubicBezTo>
                    <a:pt x="4191619" y="1619405"/>
                    <a:pt x="4164361" y="1650381"/>
                    <a:pt x="4096215" y="1791629"/>
                  </a:cubicBezTo>
                  <a:cubicBezTo>
                    <a:pt x="4028069" y="1932877"/>
                    <a:pt x="3899209" y="2225287"/>
                    <a:pt x="3821151" y="2371492"/>
                  </a:cubicBezTo>
                  <a:cubicBezTo>
                    <a:pt x="3743093" y="2517697"/>
                    <a:pt x="3627864" y="2668858"/>
                    <a:pt x="3627864" y="2668858"/>
                  </a:cubicBezTo>
                  <a:cubicBezTo>
                    <a:pt x="3562196" y="2770458"/>
                    <a:pt x="3522547" y="2847277"/>
                    <a:pt x="3427142" y="2981092"/>
                  </a:cubicBezTo>
                  <a:cubicBezTo>
                    <a:pt x="3331737" y="3114907"/>
                    <a:pt x="3189249" y="3315629"/>
                    <a:pt x="3055434" y="3471746"/>
                  </a:cubicBezTo>
                  <a:cubicBezTo>
                    <a:pt x="2921619" y="3627863"/>
                    <a:pt x="2745678" y="3810000"/>
                    <a:pt x="2624254" y="3917795"/>
                  </a:cubicBezTo>
                  <a:cubicBezTo>
                    <a:pt x="2502830" y="4025590"/>
                    <a:pt x="2417337" y="4070195"/>
                    <a:pt x="2326888" y="4118517"/>
                  </a:cubicBezTo>
                  <a:cubicBezTo>
                    <a:pt x="2236439" y="4166839"/>
                    <a:pt x="2160858" y="4187903"/>
                    <a:pt x="2081561" y="4207727"/>
                  </a:cubicBezTo>
                  <a:cubicBezTo>
                    <a:pt x="2002264" y="4227551"/>
                    <a:pt x="1940313" y="4236224"/>
                    <a:pt x="1851103" y="4237463"/>
                  </a:cubicBezTo>
                  <a:cubicBezTo>
                    <a:pt x="1761893" y="4238702"/>
                    <a:pt x="1635513" y="4226312"/>
                    <a:pt x="1546303" y="4215161"/>
                  </a:cubicBezTo>
                  <a:cubicBezTo>
                    <a:pt x="1457093" y="4204010"/>
                    <a:pt x="1396381" y="4202771"/>
                    <a:pt x="1315844" y="4170556"/>
                  </a:cubicBezTo>
                  <a:cubicBezTo>
                    <a:pt x="1235307" y="4138341"/>
                    <a:pt x="1132468" y="4070195"/>
                    <a:pt x="1063083" y="4021873"/>
                  </a:cubicBezTo>
                  <a:cubicBezTo>
                    <a:pt x="993698" y="3973551"/>
                    <a:pt x="973873" y="3951248"/>
                    <a:pt x="899532" y="3880624"/>
                  </a:cubicBezTo>
                  <a:cubicBezTo>
                    <a:pt x="825190" y="3810000"/>
                    <a:pt x="705005" y="3698488"/>
                    <a:pt x="617034" y="3598127"/>
                  </a:cubicBezTo>
                  <a:cubicBezTo>
                    <a:pt x="529063" y="3497766"/>
                    <a:pt x="441093" y="3370146"/>
                    <a:pt x="371708" y="3278458"/>
                  </a:cubicBezTo>
                  <a:cubicBezTo>
                    <a:pt x="302323" y="3186770"/>
                    <a:pt x="262673" y="3142166"/>
                    <a:pt x="200722" y="3048000"/>
                  </a:cubicBezTo>
                  <a:cubicBezTo>
                    <a:pt x="138771" y="2953834"/>
                    <a:pt x="69385" y="2833648"/>
                    <a:pt x="0" y="27134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1906474-861E-4552-A48A-D6D1BE07C400}"/>
                </a:ext>
              </a:extLst>
            </p:cNvPr>
            <p:cNvSpPr txBox="1"/>
            <p:nvPr/>
          </p:nvSpPr>
          <p:spPr>
            <a:xfrm>
              <a:off x="5754708" y="1239025"/>
              <a:ext cx="1637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= 1+x+x</a:t>
              </a:r>
              <a:r>
                <a:rPr lang="en-US" altLang="zh-TW" sz="2400" b="1" baseline="30000" dirty="0"/>
                <a:t>2</a:t>
              </a:r>
              <a:r>
                <a:rPr lang="en-US" altLang="zh-TW" sz="2400" b="1" dirty="0"/>
                <a:t>/2!</a:t>
              </a:r>
              <a:endParaRPr lang="zh-TW" altLang="en-US" sz="2400" b="1" dirty="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44A15FD5-AF5C-45C9-8104-B04A6308FE68}"/>
                </a:ext>
              </a:extLst>
            </p:cNvPr>
            <p:cNvSpPr/>
            <p:nvPr/>
          </p:nvSpPr>
          <p:spPr>
            <a:xfrm>
              <a:off x="5215805" y="1204041"/>
              <a:ext cx="2176637" cy="560891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AD1E70-2B44-4429-B9DE-5660F3DBA46C}"/>
              </a:ext>
            </a:extLst>
          </p:cNvPr>
          <p:cNvGrpSpPr/>
          <p:nvPr/>
        </p:nvGrpSpPr>
        <p:grpSpPr>
          <a:xfrm>
            <a:off x="501889" y="480735"/>
            <a:ext cx="8340452" cy="4857737"/>
            <a:chOff x="501889" y="480735"/>
            <a:chExt cx="8340452" cy="485773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1947987-36C5-45F2-A03C-DFDDAAD36F6D}"/>
                </a:ext>
              </a:extLst>
            </p:cNvPr>
            <p:cNvGrpSpPr/>
            <p:nvPr/>
          </p:nvGrpSpPr>
          <p:grpSpPr>
            <a:xfrm>
              <a:off x="5021019" y="480735"/>
              <a:ext cx="3821322" cy="560891"/>
              <a:chOff x="5021019" y="480735"/>
              <a:chExt cx="3821322" cy="560891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0910BC3-F1DA-4C44-8EB2-6ABF283A62E4}"/>
                  </a:ext>
                </a:extLst>
              </p:cNvPr>
              <p:cNvSpPr txBox="1"/>
              <p:nvPr/>
            </p:nvSpPr>
            <p:spPr>
              <a:xfrm>
                <a:off x="5542846" y="532020"/>
                <a:ext cx="3299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= 1+x+x</a:t>
                </a:r>
                <a:r>
                  <a:rPr lang="en-US" altLang="zh-TW" sz="2400" b="1" baseline="30000" dirty="0"/>
                  <a:t>2</a:t>
                </a:r>
                <a:r>
                  <a:rPr lang="en-US" altLang="zh-TW" sz="2400" b="1" dirty="0"/>
                  <a:t>/2! +x</a:t>
                </a:r>
                <a:r>
                  <a:rPr lang="en-US" altLang="zh-TW" sz="2400" b="1" baseline="30000" dirty="0"/>
                  <a:t>3</a:t>
                </a:r>
                <a:r>
                  <a:rPr lang="en-US" altLang="zh-TW" sz="2400" b="1" dirty="0"/>
                  <a:t>/3!</a:t>
                </a:r>
                <a:endParaRPr lang="zh-TW" altLang="en-US" sz="2400" b="1" dirty="0"/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2DC68212-3900-4ACA-967C-D9868357757C}"/>
                  </a:ext>
                </a:extLst>
              </p:cNvPr>
              <p:cNvSpPr/>
              <p:nvPr/>
            </p:nvSpPr>
            <p:spPr>
              <a:xfrm>
                <a:off x="5021019" y="480735"/>
                <a:ext cx="3048325" cy="560891"/>
              </a:xfrm>
              <a:prstGeom prst="roundRect">
                <a:avLst/>
              </a:prstGeom>
              <a:noFill/>
              <a:ln w="3810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AA613A3B-94A9-42A0-B74E-21232491EFF0}"/>
                </a:ext>
              </a:extLst>
            </p:cNvPr>
            <p:cNvSpPr/>
            <p:nvPr/>
          </p:nvSpPr>
          <p:spPr>
            <a:xfrm>
              <a:off x="501889" y="1113780"/>
              <a:ext cx="4338243" cy="4224692"/>
            </a:xfrm>
            <a:custGeom>
              <a:avLst/>
              <a:gdLst>
                <a:gd name="connsiteX0" fmla="*/ 4338243 w 4338243"/>
                <a:gd name="connsiteY0" fmla="*/ 0 h 4224692"/>
                <a:gd name="connsiteX1" fmla="*/ 4283242 w 4338243"/>
                <a:gd name="connsiteY1" fmla="*/ 240632 h 4224692"/>
                <a:gd name="connsiteX2" fmla="*/ 4221365 w 4338243"/>
                <a:gd name="connsiteY2" fmla="*/ 501889 h 4224692"/>
                <a:gd name="connsiteX3" fmla="*/ 4159488 w 4338243"/>
                <a:gd name="connsiteY3" fmla="*/ 735646 h 4224692"/>
                <a:gd name="connsiteX4" fmla="*/ 4104487 w 4338243"/>
                <a:gd name="connsiteY4" fmla="*/ 948776 h 4224692"/>
                <a:gd name="connsiteX5" fmla="*/ 4049485 w 4338243"/>
                <a:gd name="connsiteY5" fmla="*/ 1161907 h 4224692"/>
                <a:gd name="connsiteX6" fmla="*/ 3946358 w 4338243"/>
                <a:gd name="connsiteY6" fmla="*/ 1450665 h 4224692"/>
                <a:gd name="connsiteX7" fmla="*/ 3863855 w 4338243"/>
                <a:gd name="connsiteY7" fmla="*/ 1725673 h 4224692"/>
                <a:gd name="connsiteX8" fmla="*/ 3781353 w 4338243"/>
                <a:gd name="connsiteY8" fmla="*/ 1966304 h 4224692"/>
                <a:gd name="connsiteX9" fmla="*/ 3664475 w 4338243"/>
                <a:gd name="connsiteY9" fmla="*/ 2220686 h 4224692"/>
                <a:gd name="connsiteX10" fmla="*/ 3575097 w 4338243"/>
                <a:gd name="connsiteY10" fmla="*/ 2495694 h 4224692"/>
                <a:gd name="connsiteX11" fmla="*/ 3485720 w 4338243"/>
                <a:gd name="connsiteY11" fmla="*/ 2681324 h 4224692"/>
                <a:gd name="connsiteX12" fmla="*/ 3375717 w 4338243"/>
                <a:gd name="connsiteY12" fmla="*/ 2887579 h 4224692"/>
                <a:gd name="connsiteX13" fmla="*/ 3258839 w 4338243"/>
                <a:gd name="connsiteY13" fmla="*/ 3093835 h 4224692"/>
                <a:gd name="connsiteX14" fmla="*/ 3086959 w 4338243"/>
                <a:gd name="connsiteY14" fmla="*/ 3382593 h 4224692"/>
                <a:gd name="connsiteX15" fmla="*/ 2928830 w 4338243"/>
                <a:gd name="connsiteY15" fmla="*/ 3575098 h 4224692"/>
                <a:gd name="connsiteX16" fmla="*/ 2715699 w 4338243"/>
                <a:gd name="connsiteY16" fmla="*/ 3781354 h 4224692"/>
                <a:gd name="connsiteX17" fmla="*/ 2502568 w 4338243"/>
                <a:gd name="connsiteY17" fmla="*/ 3980734 h 4224692"/>
                <a:gd name="connsiteX18" fmla="*/ 2323813 w 4338243"/>
                <a:gd name="connsiteY18" fmla="*/ 4097612 h 4224692"/>
                <a:gd name="connsiteX19" fmla="*/ 2110682 w 4338243"/>
                <a:gd name="connsiteY19" fmla="*/ 4180115 h 4224692"/>
                <a:gd name="connsiteX20" fmla="*/ 1945678 w 4338243"/>
                <a:gd name="connsiteY20" fmla="*/ 4221366 h 4224692"/>
                <a:gd name="connsiteX21" fmla="*/ 1766923 w 4338243"/>
                <a:gd name="connsiteY21" fmla="*/ 4221366 h 4224692"/>
                <a:gd name="connsiteX22" fmla="*/ 1546917 w 4338243"/>
                <a:gd name="connsiteY22" fmla="*/ 4214491 h 4224692"/>
                <a:gd name="connsiteX23" fmla="*/ 1278785 w 4338243"/>
                <a:gd name="connsiteY23" fmla="*/ 4166364 h 4224692"/>
                <a:gd name="connsiteX24" fmla="*/ 1100030 w 4338243"/>
                <a:gd name="connsiteY24" fmla="*/ 4063237 h 4224692"/>
                <a:gd name="connsiteX25" fmla="*/ 928150 w 4338243"/>
                <a:gd name="connsiteY25" fmla="*/ 3946358 h 4224692"/>
                <a:gd name="connsiteX26" fmla="*/ 749395 w 4338243"/>
                <a:gd name="connsiteY26" fmla="*/ 3808855 h 4224692"/>
                <a:gd name="connsiteX27" fmla="*/ 584391 w 4338243"/>
                <a:gd name="connsiteY27" fmla="*/ 3616349 h 4224692"/>
                <a:gd name="connsiteX28" fmla="*/ 440012 w 4338243"/>
                <a:gd name="connsiteY28" fmla="*/ 3403218 h 4224692"/>
                <a:gd name="connsiteX29" fmla="*/ 206255 w 4338243"/>
                <a:gd name="connsiteY29" fmla="*/ 3086960 h 4224692"/>
                <a:gd name="connsiteX30" fmla="*/ 0 w 4338243"/>
                <a:gd name="connsiteY30" fmla="*/ 2708825 h 422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8243" h="4224692">
                  <a:moveTo>
                    <a:pt x="4338243" y="0"/>
                  </a:moveTo>
                  <a:cubicBezTo>
                    <a:pt x="4320482" y="78492"/>
                    <a:pt x="4302722" y="156984"/>
                    <a:pt x="4283242" y="240632"/>
                  </a:cubicBezTo>
                  <a:cubicBezTo>
                    <a:pt x="4263762" y="324280"/>
                    <a:pt x="4241991" y="419387"/>
                    <a:pt x="4221365" y="501889"/>
                  </a:cubicBezTo>
                  <a:cubicBezTo>
                    <a:pt x="4200739" y="584391"/>
                    <a:pt x="4178968" y="661165"/>
                    <a:pt x="4159488" y="735646"/>
                  </a:cubicBezTo>
                  <a:cubicBezTo>
                    <a:pt x="4140008" y="810127"/>
                    <a:pt x="4104487" y="948776"/>
                    <a:pt x="4104487" y="948776"/>
                  </a:cubicBezTo>
                  <a:cubicBezTo>
                    <a:pt x="4086153" y="1019819"/>
                    <a:pt x="4075840" y="1078259"/>
                    <a:pt x="4049485" y="1161907"/>
                  </a:cubicBezTo>
                  <a:cubicBezTo>
                    <a:pt x="4023130" y="1245555"/>
                    <a:pt x="3977296" y="1356704"/>
                    <a:pt x="3946358" y="1450665"/>
                  </a:cubicBezTo>
                  <a:cubicBezTo>
                    <a:pt x="3915420" y="1544626"/>
                    <a:pt x="3891356" y="1639733"/>
                    <a:pt x="3863855" y="1725673"/>
                  </a:cubicBezTo>
                  <a:cubicBezTo>
                    <a:pt x="3836354" y="1811613"/>
                    <a:pt x="3814583" y="1883802"/>
                    <a:pt x="3781353" y="1966304"/>
                  </a:cubicBezTo>
                  <a:cubicBezTo>
                    <a:pt x="3748123" y="2048806"/>
                    <a:pt x="3698851" y="2132454"/>
                    <a:pt x="3664475" y="2220686"/>
                  </a:cubicBezTo>
                  <a:cubicBezTo>
                    <a:pt x="3630099" y="2308918"/>
                    <a:pt x="3604889" y="2418921"/>
                    <a:pt x="3575097" y="2495694"/>
                  </a:cubicBezTo>
                  <a:cubicBezTo>
                    <a:pt x="3545304" y="2572467"/>
                    <a:pt x="3518950" y="2616010"/>
                    <a:pt x="3485720" y="2681324"/>
                  </a:cubicBezTo>
                  <a:cubicBezTo>
                    <a:pt x="3452490" y="2746638"/>
                    <a:pt x="3413530" y="2818827"/>
                    <a:pt x="3375717" y="2887579"/>
                  </a:cubicBezTo>
                  <a:cubicBezTo>
                    <a:pt x="3337904" y="2956331"/>
                    <a:pt x="3306965" y="3011333"/>
                    <a:pt x="3258839" y="3093835"/>
                  </a:cubicBezTo>
                  <a:cubicBezTo>
                    <a:pt x="3210713" y="3176337"/>
                    <a:pt x="3141960" y="3302383"/>
                    <a:pt x="3086959" y="3382593"/>
                  </a:cubicBezTo>
                  <a:cubicBezTo>
                    <a:pt x="3031958" y="3462803"/>
                    <a:pt x="2990707" y="3508638"/>
                    <a:pt x="2928830" y="3575098"/>
                  </a:cubicBezTo>
                  <a:cubicBezTo>
                    <a:pt x="2866953" y="3641558"/>
                    <a:pt x="2786743" y="3713748"/>
                    <a:pt x="2715699" y="3781354"/>
                  </a:cubicBezTo>
                  <a:cubicBezTo>
                    <a:pt x="2644655" y="3848960"/>
                    <a:pt x="2567882" y="3928024"/>
                    <a:pt x="2502568" y="3980734"/>
                  </a:cubicBezTo>
                  <a:cubicBezTo>
                    <a:pt x="2437254" y="4033444"/>
                    <a:pt x="2389127" y="4064382"/>
                    <a:pt x="2323813" y="4097612"/>
                  </a:cubicBezTo>
                  <a:cubicBezTo>
                    <a:pt x="2258499" y="4130842"/>
                    <a:pt x="2173704" y="4159489"/>
                    <a:pt x="2110682" y="4180115"/>
                  </a:cubicBezTo>
                  <a:cubicBezTo>
                    <a:pt x="2047660" y="4200741"/>
                    <a:pt x="2002971" y="4214491"/>
                    <a:pt x="1945678" y="4221366"/>
                  </a:cubicBezTo>
                  <a:cubicBezTo>
                    <a:pt x="1888385" y="4228241"/>
                    <a:pt x="1833383" y="4222512"/>
                    <a:pt x="1766923" y="4221366"/>
                  </a:cubicBezTo>
                  <a:cubicBezTo>
                    <a:pt x="1700463" y="4220220"/>
                    <a:pt x="1628273" y="4223658"/>
                    <a:pt x="1546917" y="4214491"/>
                  </a:cubicBezTo>
                  <a:cubicBezTo>
                    <a:pt x="1465561" y="4205324"/>
                    <a:pt x="1353266" y="4191573"/>
                    <a:pt x="1278785" y="4166364"/>
                  </a:cubicBezTo>
                  <a:cubicBezTo>
                    <a:pt x="1204304" y="4141155"/>
                    <a:pt x="1158469" y="4099905"/>
                    <a:pt x="1100030" y="4063237"/>
                  </a:cubicBezTo>
                  <a:cubicBezTo>
                    <a:pt x="1041591" y="4026569"/>
                    <a:pt x="986589" y="3988755"/>
                    <a:pt x="928150" y="3946358"/>
                  </a:cubicBezTo>
                  <a:cubicBezTo>
                    <a:pt x="869711" y="3903961"/>
                    <a:pt x="806688" y="3863857"/>
                    <a:pt x="749395" y="3808855"/>
                  </a:cubicBezTo>
                  <a:cubicBezTo>
                    <a:pt x="692102" y="3753854"/>
                    <a:pt x="635955" y="3683955"/>
                    <a:pt x="584391" y="3616349"/>
                  </a:cubicBezTo>
                  <a:cubicBezTo>
                    <a:pt x="532827" y="3548743"/>
                    <a:pt x="503035" y="3491450"/>
                    <a:pt x="440012" y="3403218"/>
                  </a:cubicBezTo>
                  <a:cubicBezTo>
                    <a:pt x="376989" y="3314987"/>
                    <a:pt x="279590" y="3202692"/>
                    <a:pt x="206255" y="3086960"/>
                  </a:cubicBezTo>
                  <a:cubicBezTo>
                    <a:pt x="132920" y="2971228"/>
                    <a:pt x="66460" y="2840026"/>
                    <a:pt x="0" y="2708825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71C2C84-34DF-4DB7-8775-F009824B0984}"/>
              </a:ext>
            </a:extLst>
          </p:cNvPr>
          <p:cNvGrpSpPr/>
          <p:nvPr/>
        </p:nvGrpSpPr>
        <p:grpSpPr>
          <a:xfrm>
            <a:off x="3431392" y="584262"/>
            <a:ext cx="1182687" cy="1019332"/>
            <a:chOff x="3431392" y="584262"/>
            <a:chExt cx="1182687" cy="1019332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B40815A9-D29A-4CB1-9986-8E64104A9054}"/>
                </a:ext>
              </a:extLst>
            </p:cNvPr>
            <p:cNvSpPr/>
            <p:nvPr/>
          </p:nvSpPr>
          <p:spPr>
            <a:xfrm>
              <a:off x="3499971" y="1042703"/>
              <a:ext cx="1114108" cy="56089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E74786C-E630-47BB-BD4F-CE149EF3170C}"/>
                </a:ext>
              </a:extLst>
            </p:cNvPr>
            <p:cNvSpPr txBox="1"/>
            <p:nvPr/>
          </p:nvSpPr>
          <p:spPr>
            <a:xfrm>
              <a:off x="3431392" y="584262"/>
              <a:ext cx="985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err="1">
                  <a:solidFill>
                    <a:srgbClr val="FF0000"/>
                  </a:solidFill>
                </a:rPr>
                <a:t>P</a:t>
              </a:r>
              <a:r>
                <a:rPr lang="en-US" altLang="zh-TW" sz="2400" b="1" baseline="-25000" dirty="0" err="1">
                  <a:solidFill>
                    <a:srgbClr val="FF0000"/>
                  </a:solidFill>
                </a:rPr>
                <a:t>n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(x)= 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18F0D56-607E-4440-8FB5-10E80F263117}"/>
              </a:ext>
            </a:extLst>
          </p:cNvPr>
          <p:cNvSpPr txBox="1"/>
          <p:nvPr/>
        </p:nvSpPr>
        <p:spPr>
          <a:xfrm>
            <a:off x="6764019" y="5475965"/>
            <a:ext cx="541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Figure shows the graph of the </a:t>
            </a:r>
            <a:r>
              <a:rPr lang="en-US" altLang="zh-TW" sz="2400" b="1" dirty="0">
                <a:solidFill>
                  <a:srgbClr val="FF0000"/>
                </a:solidFill>
              </a:rPr>
              <a:t>exponential function </a:t>
            </a:r>
            <a:r>
              <a:rPr lang="en-US" altLang="zh-TW" sz="2400" b="1" dirty="0"/>
              <a:t>and the graphs of the </a:t>
            </a:r>
            <a:r>
              <a:rPr lang="en-US" altLang="zh-TW" sz="2400" b="1" u="sng" dirty="0">
                <a:solidFill>
                  <a:srgbClr val="3333FF"/>
                </a:solidFill>
              </a:rPr>
              <a:t>first four </a:t>
            </a:r>
            <a:r>
              <a:rPr lang="en-US" altLang="zh-TW" sz="2400" b="1" dirty="0">
                <a:solidFill>
                  <a:srgbClr val="FF0000"/>
                </a:solidFill>
              </a:rPr>
              <a:t>approximating polynomials</a:t>
            </a:r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D773D02-C5BC-452E-89F2-967E640B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00" y="2896126"/>
            <a:ext cx="5161599" cy="776650"/>
          </a:xfrm>
          <a:prstGeom prst="rect">
            <a:avLst/>
          </a:prstGeom>
          <a:ln w="28575">
            <a:solidFill>
              <a:srgbClr val="FF00FF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71362D6-84BA-440F-9786-172F01AA5928}"/>
              </a:ext>
            </a:extLst>
          </p:cNvPr>
          <p:cNvSpPr txBox="1"/>
          <p:nvPr/>
        </p:nvSpPr>
        <p:spPr>
          <a:xfrm>
            <a:off x="8121005" y="4693652"/>
            <a:ext cx="5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0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3A1260-F598-4A4E-BC91-C7969AA8C74B}"/>
              </a:ext>
            </a:extLst>
          </p:cNvPr>
          <p:cNvSpPr txBox="1"/>
          <p:nvPr/>
        </p:nvSpPr>
        <p:spPr>
          <a:xfrm>
            <a:off x="8666691" y="4688740"/>
            <a:ext cx="5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1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2AB67EB-7918-427E-8CCF-8CF68298B1B1}"/>
              </a:ext>
            </a:extLst>
          </p:cNvPr>
          <p:cNvSpPr txBox="1"/>
          <p:nvPr/>
        </p:nvSpPr>
        <p:spPr>
          <a:xfrm>
            <a:off x="9256626" y="4688735"/>
            <a:ext cx="5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2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93374D1-8703-4EBA-A4E2-E3A1A0B65957}"/>
              </a:ext>
            </a:extLst>
          </p:cNvPr>
          <p:cNvSpPr txBox="1"/>
          <p:nvPr/>
        </p:nvSpPr>
        <p:spPr>
          <a:xfrm>
            <a:off x="10023552" y="4688738"/>
            <a:ext cx="5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3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D71CD2-9072-4EFB-B426-A377E27680ED}"/>
              </a:ext>
            </a:extLst>
          </p:cNvPr>
          <p:cNvSpPr txBox="1"/>
          <p:nvPr/>
        </p:nvSpPr>
        <p:spPr>
          <a:xfrm>
            <a:off x="11400068" y="4688736"/>
            <a:ext cx="5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P</a:t>
            </a:r>
            <a:r>
              <a:rPr lang="en-US" altLang="zh-TW" sz="2800" b="1" baseline="-25000" dirty="0" err="1">
                <a:solidFill>
                  <a:srgbClr val="FF0000"/>
                </a:solidFill>
              </a:rPr>
              <a:t>n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615886-2CAB-4576-BDEE-DBB2D7AD089C}"/>
              </a:ext>
            </a:extLst>
          </p:cNvPr>
          <p:cNvSpPr/>
          <p:nvPr/>
        </p:nvSpPr>
        <p:spPr>
          <a:xfrm>
            <a:off x="7714335" y="2888377"/>
            <a:ext cx="481780" cy="79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09D8413-7BE6-42EC-9ABF-5D2C7A24D9F5}"/>
              </a:ext>
            </a:extLst>
          </p:cNvPr>
          <p:cNvSpPr/>
          <p:nvPr/>
        </p:nvSpPr>
        <p:spPr>
          <a:xfrm>
            <a:off x="8447921" y="2893546"/>
            <a:ext cx="740320" cy="79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748F329-60D1-4456-A8CE-586ED2962EFD}"/>
              </a:ext>
            </a:extLst>
          </p:cNvPr>
          <p:cNvSpPr/>
          <p:nvPr/>
        </p:nvSpPr>
        <p:spPr>
          <a:xfrm>
            <a:off x="9414184" y="2890966"/>
            <a:ext cx="871852" cy="79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87FB59-F658-4825-BB98-02D4468E80FF}"/>
              </a:ext>
            </a:extLst>
          </p:cNvPr>
          <p:cNvSpPr/>
          <p:nvPr/>
        </p:nvSpPr>
        <p:spPr>
          <a:xfrm>
            <a:off x="11131535" y="2888906"/>
            <a:ext cx="974261" cy="79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CADC33-4C21-4C30-868F-DB0FE466866A}"/>
              </a:ext>
            </a:extLst>
          </p:cNvPr>
          <p:cNvSpPr/>
          <p:nvPr/>
        </p:nvSpPr>
        <p:spPr>
          <a:xfrm>
            <a:off x="9150655" y="2343012"/>
            <a:ext cx="1398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f (x)= e</a:t>
            </a:r>
            <a:r>
              <a:rPr lang="en-US" altLang="zh-TW" sz="2800" b="1" baseline="30000" dirty="0"/>
              <a:t>x</a:t>
            </a:r>
            <a:r>
              <a:rPr lang="en-US" altLang="zh-TW" sz="2800" b="1" dirty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94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34" grpId="0"/>
      <p:bldP spid="36" grpId="0"/>
      <p:bldP spid="37" grpId="0"/>
      <p:bldP spid="38" grpId="0"/>
      <p:bldP spid="6" grpId="0" animBg="1"/>
      <p:bldP spid="39" grpId="0" animBg="1"/>
      <p:bldP spid="40" grpId="0" animBg="1"/>
      <p:bldP spid="41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4EEC8C-EFBA-46ED-9A6E-F5E5FBB0676B}"/>
              </a:ext>
            </a:extLst>
          </p:cNvPr>
          <p:cNvSpPr/>
          <p:nvPr/>
        </p:nvSpPr>
        <p:spPr>
          <a:xfrm>
            <a:off x="458804" y="256758"/>
            <a:ext cx="10687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u="sng" dirty="0">
                <a:solidFill>
                  <a:srgbClr val="FF0000"/>
                </a:solidFill>
              </a:rPr>
              <a:t>Example 2  </a:t>
            </a:r>
            <a:r>
              <a:rPr lang="en-US" altLang="zh-TW" sz="3200" b="1" dirty="0"/>
              <a:t>To find the </a:t>
            </a:r>
            <a:r>
              <a:rPr lang="en-US" altLang="zh-TW" sz="3200" b="1" dirty="0">
                <a:solidFill>
                  <a:srgbClr val="3333FF"/>
                </a:solidFill>
              </a:rPr>
              <a:t>Taylor polynomials </a:t>
            </a:r>
            <a:r>
              <a:rPr lang="en-US" altLang="zh-TW" sz="3200" b="1" dirty="0"/>
              <a:t>that approximate the </a:t>
            </a:r>
            <a:r>
              <a:rPr lang="en-US" altLang="zh-TW" sz="3200" b="1" u="sng" dirty="0">
                <a:solidFill>
                  <a:srgbClr val="3333FF"/>
                </a:solidFill>
              </a:rPr>
              <a:t>sine function</a:t>
            </a:r>
            <a:r>
              <a:rPr lang="en-US" altLang="zh-TW" sz="3200" b="1" dirty="0"/>
              <a:t>, we write </a:t>
            </a:r>
            <a:endParaRPr lang="zh-TW" altLang="en-US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92F472-29BC-4560-A316-A30558C3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4" y="1612331"/>
            <a:ext cx="2085975" cy="476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91CE5EE-592B-4EDD-955B-EF6C48DF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32" y="1576236"/>
            <a:ext cx="2143125" cy="466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B3D5FD-DC8B-484B-962C-9615F575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38" y="1612331"/>
            <a:ext cx="2362200" cy="4857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F551243-BED1-4076-9463-C4D623AD3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519" y="1585862"/>
            <a:ext cx="2609850" cy="476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269702-AFF1-4D1D-949D-064DC2C55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094" y="2285221"/>
            <a:ext cx="2362200" cy="5143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0A78871-28DA-45F5-8600-9E6F707AB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38" y="2376461"/>
            <a:ext cx="2181225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87394FD-E059-4A34-9189-F87F5F1A0947}"/>
              </a:ext>
            </a:extLst>
          </p:cNvPr>
          <p:cNvSpPr/>
          <p:nvPr/>
        </p:nvSpPr>
        <p:spPr>
          <a:xfrm>
            <a:off x="947537" y="3346648"/>
            <a:ext cx="95501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/>
              <a:t>At </a:t>
            </a:r>
            <a:r>
              <a:rPr lang="en-US" altLang="zh-TW" sz="3000" b="1" dirty="0">
                <a:solidFill>
                  <a:srgbClr val="FF0000"/>
                </a:solidFill>
              </a:rPr>
              <a:t>x = 0</a:t>
            </a:r>
            <a:r>
              <a:rPr lang="en-US" altLang="zh-TW" sz="3000" b="1" dirty="0"/>
              <a:t>, the </a:t>
            </a:r>
            <a:r>
              <a:rPr lang="en-US" altLang="zh-TW" sz="3000" b="1" u="sng" dirty="0">
                <a:solidFill>
                  <a:srgbClr val="FF0000"/>
                </a:solidFill>
              </a:rPr>
              <a:t>sine function </a:t>
            </a:r>
            <a:r>
              <a:rPr lang="en-US" altLang="zh-TW" sz="3000" b="1" dirty="0"/>
              <a:t>and all its </a:t>
            </a:r>
            <a:r>
              <a:rPr lang="en-US" altLang="zh-TW" sz="3000" b="1" u="sng" dirty="0">
                <a:solidFill>
                  <a:srgbClr val="FF00FF"/>
                </a:solidFill>
              </a:rPr>
              <a:t>even derivatives </a:t>
            </a:r>
            <a:r>
              <a:rPr lang="en-US" altLang="zh-TW" sz="3000" b="1" dirty="0"/>
              <a:t>are </a:t>
            </a:r>
            <a:r>
              <a:rPr lang="en-US" altLang="zh-TW" sz="3000" b="1" dirty="0">
                <a:solidFill>
                  <a:srgbClr val="FF0000"/>
                </a:solidFill>
              </a:rPr>
              <a:t>0</a:t>
            </a:r>
            <a:r>
              <a:rPr lang="en-US" altLang="zh-TW" sz="3000" b="1" dirty="0"/>
              <a:t>.  </a:t>
            </a:r>
          </a:p>
          <a:p>
            <a:r>
              <a:rPr lang="en-US" altLang="zh-TW" sz="3000" b="1" dirty="0"/>
              <a:t>The </a:t>
            </a:r>
            <a:r>
              <a:rPr lang="en-US" altLang="zh-TW" sz="3000" b="1" u="sng" dirty="0">
                <a:solidFill>
                  <a:srgbClr val="3333FF"/>
                </a:solidFill>
              </a:rPr>
              <a:t>odd derivatives </a:t>
            </a:r>
            <a:r>
              <a:rPr lang="en-US" altLang="zh-TW" sz="3000" b="1" dirty="0"/>
              <a:t>are alternately </a:t>
            </a:r>
            <a:r>
              <a:rPr lang="en-US" altLang="zh-TW" sz="3000" b="1" dirty="0">
                <a:solidFill>
                  <a:srgbClr val="FF0000"/>
                </a:solidFill>
              </a:rPr>
              <a:t>1</a:t>
            </a:r>
            <a:r>
              <a:rPr lang="en-US" altLang="zh-TW" sz="3000" b="1" dirty="0"/>
              <a:t> and </a:t>
            </a:r>
            <a:r>
              <a:rPr lang="en-US" altLang="zh-TW" sz="3000" b="1" dirty="0">
                <a:solidFill>
                  <a:srgbClr val="FF0000"/>
                </a:solidFill>
              </a:rPr>
              <a:t>-1</a:t>
            </a:r>
            <a:r>
              <a:rPr lang="en-US" altLang="zh-TW" sz="3000" b="1" dirty="0"/>
              <a:t>: </a:t>
            </a:r>
            <a:endParaRPr lang="zh-TW" altLang="en-US" sz="30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721B4CD-2FAB-46E4-B09C-DECD619C2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5897" y="5653643"/>
            <a:ext cx="1609725" cy="4286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C9261D-CDD2-4532-ACE7-8E268B5FDB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5220" y="5669633"/>
            <a:ext cx="1981200" cy="47625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718C2590-B0BB-40B0-8F0F-C8EF5FB72B87}"/>
              </a:ext>
            </a:extLst>
          </p:cNvPr>
          <p:cNvGrpSpPr/>
          <p:nvPr/>
        </p:nvGrpSpPr>
        <p:grpSpPr>
          <a:xfrm>
            <a:off x="2889986" y="1064674"/>
            <a:ext cx="4935354" cy="1826738"/>
            <a:chOff x="2889986" y="1064674"/>
            <a:chExt cx="4935354" cy="1826738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96BC04D3-2CBE-481D-9C42-EAEBD8720C17}"/>
                </a:ext>
              </a:extLst>
            </p:cNvPr>
            <p:cNvSpPr/>
            <p:nvPr/>
          </p:nvSpPr>
          <p:spPr>
            <a:xfrm>
              <a:off x="5348038" y="1508861"/>
              <a:ext cx="2477302" cy="64485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B67806-4FCD-41AA-B557-D2D746397CEC}"/>
                </a:ext>
              </a:extLst>
            </p:cNvPr>
            <p:cNvSpPr/>
            <p:nvPr/>
          </p:nvSpPr>
          <p:spPr>
            <a:xfrm>
              <a:off x="2889986" y="2261858"/>
              <a:ext cx="2477302" cy="629554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F72BA8E-AE87-4A3F-9321-24E50AF81C09}"/>
                </a:ext>
              </a:extLst>
            </p:cNvPr>
            <p:cNvSpPr txBox="1"/>
            <p:nvPr/>
          </p:nvSpPr>
          <p:spPr>
            <a:xfrm>
              <a:off x="5885196" y="1064674"/>
              <a:ext cx="1584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rgbClr val="FF00FF"/>
                  </a:solidFill>
                </a:rPr>
                <a:t>偶微分項</a:t>
              </a:r>
              <a:endParaRPr lang="zh-TW" altLang="en-US" sz="2400" b="1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7E6BE90-A60C-4093-9368-2C08A0F41934}"/>
              </a:ext>
            </a:extLst>
          </p:cNvPr>
          <p:cNvGrpSpPr/>
          <p:nvPr/>
        </p:nvGrpSpPr>
        <p:grpSpPr>
          <a:xfrm>
            <a:off x="2928737" y="1052006"/>
            <a:ext cx="7631632" cy="1101503"/>
            <a:chOff x="2928737" y="1052006"/>
            <a:chExt cx="7631632" cy="1101503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AEB4E0BC-21ED-462E-A1BA-7977690AE318}"/>
                </a:ext>
              </a:extLst>
            </p:cNvPr>
            <p:cNvSpPr/>
            <p:nvPr/>
          </p:nvSpPr>
          <p:spPr>
            <a:xfrm>
              <a:off x="2928737" y="1523955"/>
              <a:ext cx="2256020" cy="629554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7E8EC2D-EA43-4E82-B67F-0B7D8C8E2931}"/>
                </a:ext>
              </a:extLst>
            </p:cNvPr>
            <p:cNvSpPr/>
            <p:nvPr/>
          </p:nvSpPr>
          <p:spPr>
            <a:xfrm>
              <a:off x="7950519" y="1504749"/>
              <a:ext cx="2609850" cy="629554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A7BDB27-8C20-4196-B895-E924E7C02839}"/>
                </a:ext>
              </a:extLst>
            </p:cNvPr>
            <p:cNvSpPr txBox="1"/>
            <p:nvPr/>
          </p:nvSpPr>
          <p:spPr>
            <a:xfrm>
              <a:off x="8515625" y="1052006"/>
              <a:ext cx="1584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rgbClr val="3333FF"/>
                  </a:solidFill>
                </a:rPr>
                <a:t>奇微分項</a:t>
              </a:r>
              <a:endParaRPr lang="zh-TW" altLang="en-US" sz="2400" b="1" dirty="0">
                <a:solidFill>
                  <a:srgbClr val="3333FF"/>
                </a:solidFill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2D3996C8-7123-435E-911D-48434ABF7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7174" y="5627805"/>
            <a:ext cx="1924050" cy="4572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A0CC601-204A-4BF3-B104-1994E58F72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0822" y="5573401"/>
            <a:ext cx="2200275" cy="52387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93821B-A0F1-485E-8437-B2557748C4D3}"/>
              </a:ext>
            </a:extLst>
          </p:cNvPr>
          <p:cNvSpPr txBox="1"/>
          <p:nvPr/>
        </p:nvSpPr>
        <p:spPr>
          <a:xfrm>
            <a:off x="947537" y="566963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3333FF"/>
                </a:solidFill>
              </a:rPr>
              <a:t>奇微分項</a:t>
            </a:r>
            <a:endParaRPr lang="zh-TW" altLang="en-US" sz="2800" b="1" dirty="0">
              <a:solidFill>
                <a:srgbClr val="3333FF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B04073-4EB6-4250-87C5-C937B283B8DC}"/>
              </a:ext>
            </a:extLst>
          </p:cNvPr>
          <p:cNvGrpSpPr/>
          <p:nvPr/>
        </p:nvGrpSpPr>
        <p:grpSpPr>
          <a:xfrm>
            <a:off x="956647" y="4705302"/>
            <a:ext cx="5118675" cy="572280"/>
            <a:chOff x="956647" y="4705302"/>
            <a:chExt cx="5118675" cy="5722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DB957F4-E495-4A09-8FDC-540A8BB0E583}"/>
                </a:ext>
              </a:extLst>
            </p:cNvPr>
            <p:cNvSpPr/>
            <p:nvPr/>
          </p:nvSpPr>
          <p:spPr>
            <a:xfrm>
              <a:off x="956647" y="475436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b="1" dirty="0">
                  <a:solidFill>
                    <a:srgbClr val="FF00FF"/>
                  </a:solidFill>
                </a:rPr>
                <a:t>偶微分項</a:t>
              </a:r>
              <a:endParaRPr lang="zh-TW" altLang="en-US" sz="2800" b="1" dirty="0">
                <a:solidFill>
                  <a:srgbClr val="FF00FF"/>
                </a:solidFill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48DB595B-5CFC-4594-B692-937A0C97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55897" y="4705302"/>
              <a:ext cx="3019425" cy="571500"/>
            </a:xfrm>
            <a:prstGeom prst="rect">
              <a:avLst/>
            </a:prstGeom>
          </p:spPr>
        </p:pic>
      </p:grpSp>
      <p:pic>
        <p:nvPicPr>
          <p:cNvPr id="30" name="圖片 29">
            <a:extLst>
              <a:ext uri="{FF2B5EF4-FFF2-40B4-BE49-F238E27FC236}">
                <a16:creationId xmlns:a16="http://schemas.microsoft.com/office/drawing/2014/main" id="{BBC854B1-B23F-4DB8-9513-ADF6309498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150" y="4707608"/>
            <a:ext cx="3038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183F96-105A-420B-B60F-74A54B4A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66" y="163398"/>
            <a:ext cx="5193867" cy="939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D37353-5B22-4C32-9B2B-E046608F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1" y="1419470"/>
            <a:ext cx="11458575" cy="3057525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605D6B5-37CC-40B7-B8FC-84DC81360F20}"/>
              </a:ext>
            </a:extLst>
          </p:cNvPr>
          <p:cNvCxnSpPr/>
          <p:nvPr/>
        </p:nvCxnSpPr>
        <p:spPr>
          <a:xfrm>
            <a:off x="5514680" y="1027147"/>
            <a:ext cx="2818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1FE3632-EEA1-48EF-97B2-9B0FDCA3AA61}"/>
              </a:ext>
            </a:extLst>
          </p:cNvPr>
          <p:cNvSpPr/>
          <p:nvPr/>
        </p:nvSpPr>
        <p:spPr>
          <a:xfrm>
            <a:off x="4685122" y="2253007"/>
            <a:ext cx="1319752" cy="405352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4C0B1E-BD12-4E36-A925-0B4C8ADA960D}"/>
              </a:ext>
            </a:extLst>
          </p:cNvPr>
          <p:cNvSpPr/>
          <p:nvPr/>
        </p:nvSpPr>
        <p:spPr>
          <a:xfrm>
            <a:off x="7128236" y="3428999"/>
            <a:ext cx="2157166" cy="454843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B914FF-0692-4163-8724-EE282A02CDBB}"/>
              </a:ext>
            </a:extLst>
          </p:cNvPr>
          <p:cNvSpPr/>
          <p:nvPr/>
        </p:nvSpPr>
        <p:spPr>
          <a:xfrm>
            <a:off x="10570593" y="3428997"/>
            <a:ext cx="1184631" cy="454843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CAEAA2-A339-47C4-AFD7-748F08AB5CE7}"/>
              </a:ext>
            </a:extLst>
          </p:cNvPr>
          <p:cNvCxnSpPr>
            <a:cxnSpLocks/>
          </p:cNvCxnSpPr>
          <p:nvPr/>
        </p:nvCxnSpPr>
        <p:spPr>
          <a:xfrm>
            <a:off x="4686692" y="4476995"/>
            <a:ext cx="2091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24F4C6B-EF28-42B5-BE22-E5629076FCB6}"/>
              </a:ext>
            </a:extLst>
          </p:cNvPr>
          <p:cNvSpPr/>
          <p:nvPr/>
        </p:nvSpPr>
        <p:spPr>
          <a:xfrm>
            <a:off x="84842" y="2809188"/>
            <a:ext cx="663647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4BEFD4-3DCE-4D6D-A119-4DED6AA1F93C}"/>
              </a:ext>
            </a:extLst>
          </p:cNvPr>
          <p:cNvSpPr/>
          <p:nvPr/>
        </p:nvSpPr>
        <p:spPr>
          <a:xfrm>
            <a:off x="5514680" y="3388970"/>
            <a:ext cx="659877" cy="470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50F920D-1FB6-4CE5-8184-46C58FE0EE88}"/>
              </a:ext>
            </a:extLst>
          </p:cNvPr>
          <p:cNvSpPr/>
          <p:nvPr/>
        </p:nvSpPr>
        <p:spPr>
          <a:xfrm>
            <a:off x="5324570" y="3311913"/>
            <a:ext cx="6636470" cy="6379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F2394F8-F999-40A5-BEDB-AC237B461127}"/>
              </a:ext>
            </a:extLst>
          </p:cNvPr>
          <p:cNvSpPr/>
          <p:nvPr/>
        </p:nvSpPr>
        <p:spPr>
          <a:xfrm>
            <a:off x="230957" y="4055934"/>
            <a:ext cx="663647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2CBDF0-4A81-4FB5-A7C3-C275B3B5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0" y="2890092"/>
            <a:ext cx="1438275" cy="400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E820FF-A32D-4121-8300-5782DEB2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3" y="3510263"/>
            <a:ext cx="2638425" cy="419100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51866B19-984C-453F-AFCB-41027CFAA6A4}"/>
              </a:ext>
            </a:extLst>
          </p:cNvPr>
          <p:cNvGrpSpPr/>
          <p:nvPr/>
        </p:nvGrpSpPr>
        <p:grpSpPr>
          <a:xfrm>
            <a:off x="1015161" y="2249267"/>
            <a:ext cx="9730741" cy="533025"/>
            <a:chOff x="1015161" y="2315256"/>
            <a:chExt cx="9730741" cy="5330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DCF573-41DA-44D2-AE39-42EC25928B37}"/>
                </a:ext>
              </a:extLst>
            </p:cNvPr>
            <p:cNvSpPr/>
            <p:nvPr/>
          </p:nvSpPr>
          <p:spPr>
            <a:xfrm>
              <a:off x="1015161" y="2315256"/>
              <a:ext cx="97307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dirty="0"/>
                <a:t>Therefore the </a:t>
              </a:r>
              <a:r>
                <a:rPr lang="en-US" altLang="zh-TW" sz="2800" b="1" u="sng" dirty="0">
                  <a:solidFill>
                    <a:srgbClr val="FF00FF"/>
                  </a:solidFill>
                </a:rPr>
                <a:t>Taylor polynomials</a:t>
              </a:r>
              <a:r>
                <a:rPr lang="en-US" altLang="zh-TW" sz="2800" b="1" dirty="0">
                  <a:solidFill>
                    <a:srgbClr val="FF00FF"/>
                  </a:solidFill>
                </a:rPr>
                <a:t> </a:t>
              </a:r>
              <a:r>
                <a:rPr lang="ja-JP" altLang="en-US" sz="2800" b="1" dirty="0">
                  <a:solidFill>
                    <a:srgbClr val="FF00FF"/>
                  </a:solidFill>
                </a:rPr>
                <a:t>　　　　　　  </a:t>
              </a:r>
              <a:r>
                <a:rPr lang="en-US" altLang="zh-TW" sz="2800" b="1" dirty="0"/>
                <a:t>are as follows: </a:t>
              </a:r>
              <a:endParaRPr lang="zh-TW" altLang="en-US" sz="2800" b="1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8EEC6A2-2F13-4649-BDD0-04BCB7A73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4677" y="2372031"/>
              <a:ext cx="2085975" cy="4762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1235171-B397-4C90-91C2-37E39CA25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50" y="3910113"/>
            <a:ext cx="3476625" cy="8858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04A322-11C9-4784-A923-D98246FDE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99" y="4727084"/>
            <a:ext cx="4219575" cy="9334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94BAC3F-DC92-46B1-ADDD-3C463B6AE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53" y="5612909"/>
            <a:ext cx="5010150" cy="9239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B3CAD9-31C5-4590-8D32-A97AEEE72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160" y="460370"/>
            <a:ext cx="7750032" cy="923579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AA0242D6-CD58-4782-A742-D0803B408A8C}"/>
              </a:ext>
            </a:extLst>
          </p:cNvPr>
          <p:cNvGrpSpPr/>
          <p:nvPr/>
        </p:nvGrpSpPr>
        <p:grpSpPr>
          <a:xfrm>
            <a:off x="4820853" y="448741"/>
            <a:ext cx="925429" cy="1388512"/>
            <a:chOff x="4820853" y="448741"/>
            <a:chExt cx="925429" cy="1388512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D76F8A3-F320-49C1-94BF-13B224F30AF6}"/>
                </a:ext>
              </a:extLst>
            </p:cNvPr>
            <p:cNvSpPr/>
            <p:nvPr/>
          </p:nvSpPr>
          <p:spPr>
            <a:xfrm>
              <a:off x="4820853" y="448741"/>
              <a:ext cx="925429" cy="935208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7D55FC-FBC0-4D85-850D-95C7A04737BB}"/>
                </a:ext>
              </a:extLst>
            </p:cNvPr>
            <p:cNvSpPr/>
            <p:nvPr/>
          </p:nvSpPr>
          <p:spPr>
            <a:xfrm>
              <a:off x="5122051" y="13755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rgbClr val="FF00FF"/>
                  </a:solidFill>
                </a:rPr>
                <a:t>偶</a:t>
              </a:r>
              <a:endParaRPr lang="zh-TW" altLang="en-US" sz="24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1CBCA50-4DD0-4C69-9371-491A6ADDA219}"/>
              </a:ext>
            </a:extLst>
          </p:cNvPr>
          <p:cNvGrpSpPr/>
          <p:nvPr/>
        </p:nvGrpSpPr>
        <p:grpSpPr>
          <a:xfrm>
            <a:off x="3359217" y="616010"/>
            <a:ext cx="798897" cy="1200578"/>
            <a:chOff x="3359217" y="616010"/>
            <a:chExt cx="798897" cy="1200578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3AF9817-D418-43B6-9892-32840FBBCC91}"/>
                </a:ext>
              </a:extLst>
            </p:cNvPr>
            <p:cNvSpPr/>
            <p:nvPr/>
          </p:nvSpPr>
          <p:spPr>
            <a:xfrm>
              <a:off x="3359217" y="616010"/>
              <a:ext cx="798897" cy="690567"/>
            </a:xfrm>
            <a:prstGeom prst="round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766701-2378-4671-9DAC-3836CB575270}"/>
                </a:ext>
              </a:extLst>
            </p:cNvPr>
            <p:cNvSpPr/>
            <p:nvPr/>
          </p:nvSpPr>
          <p:spPr>
            <a:xfrm>
              <a:off x="3535272" y="135492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rgbClr val="3333FF"/>
                  </a:solidFill>
                </a:rPr>
                <a:t>奇</a:t>
              </a:r>
              <a:endParaRPr lang="zh-TW" altLang="en-US" sz="2400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D8E31C7-AEC6-4ADC-A532-3A5BC2886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532" y="1756771"/>
            <a:ext cx="762000" cy="381000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CE6E185-0086-4FB0-9485-CECEC1A5D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610" y="1750818"/>
            <a:ext cx="857250" cy="333375"/>
          </a:xfrm>
          <a:prstGeom prst="rect">
            <a:avLst/>
          </a:prstGeom>
          <a:ln>
            <a:solidFill>
              <a:srgbClr val="3333FF"/>
            </a:solidFill>
          </a:ln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C1E56040-8880-4DDE-9F94-E87F174A9531}"/>
              </a:ext>
            </a:extLst>
          </p:cNvPr>
          <p:cNvGrpSpPr/>
          <p:nvPr/>
        </p:nvGrpSpPr>
        <p:grpSpPr>
          <a:xfrm>
            <a:off x="2315063" y="-99699"/>
            <a:ext cx="3318176" cy="632335"/>
            <a:chOff x="2315063" y="-99699"/>
            <a:chExt cx="3318176" cy="63233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F2B9E8-B574-446B-B92C-E2760729CD3F}"/>
                </a:ext>
              </a:extLst>
            </p:cNvPr>
            <p:cNvSpPr txBox="1"/>
            <p:nvPr/>
          </p:nvSpPr>
          <p:spPr>
            <a:xfrm>
              <a:off x="2315063" y="-52139"/>
              <a:ext cx="627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P</a:t>
              </a:r>
              <a:r>
                <a:rPr lang="en-US" altLang="zh-TW" sz="3200" b="1" baseline="-25000" dirty="0"/>
                <a:t>0</a:t>
              </a:r>
              <a:endParaRPr lang="zh-TW" altLang="en-US" sz="3200" b="1" baseline="-25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86719A7-42DD-4AB5-8CB9-EC103F079FD2}"/>
                </a:ext>
              </a:extLst>
            </p:cNvPr>
            <p:cNvSpPr txBox="1"/>
            <p:nvPr/>
          </p:nvSpPr>
          <p:spPr>
            <a:xfrm>
              <a:off x="3421922" y="-88702"/>
              <a:ext cx="627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P</a:t>
              </a:r>
              <a:r>
                <a:rPr lang="en-US" altLang="zh-TW" sz="3200" b="1" baseline="-25000" dirty="0"/>
                <a:t>1</a:t>
              </a:r>
              <a:endParaRPr lang="zh-TW" altLang="en-US" sz="3200" b="1" baseline="-25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CEBD297-D028-44C8-8664-4F635DD44508}"/>
                </a:ext>
              </a:extLst>
            </p:cNvPr>
            <p:cNvSpPr txBox="1"/>
            <p:nvPr/>
          </p:nvSpPr>
          <p:spPr>
            <a:xfrm>
              <a:off x="5005796" y="-99699"/>
              <a:ext cx="627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P</a:t>
              </a:r>
              <a:r>
                <a:rPr lang="en-US" altLang="zh-TW" sz="3200" b="1" baseline="-25000" dirty="0"/>
                <a:t>2</a:t>
              </a:r>
              <a:endParaRPr lang="zh-TW" altLang="en-US" sz="3200" b="1" baseline="-25000" dirty="0"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F5E0CE67-ACDE-4E29-857B-33D0F78F00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423" y="6458255"/>
            <a:ext cx="2114550" cy="39052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C3E839C-2949-4450-818D-26F76D1A9126}"/>
              </a:ext>
            </a:extLst>
          </p:cNvPr>
          <p:cNvSpPr/>
          <p:nvPr/>
        </p:nvSpPr>
        <p:spPr>
          <a:xfrm>
            <a:off x="6578879" y="3019648"/>
            <a:ext cx="5196824" cy="138499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b="1" dirty="0"/>
              <a:t>Only </a:t>
            </a:r>
            <a:r>
              <a:rPr lang="en-US" altLang="zh-TW" sz="2800" b="1" dirty="0">
                <a:solidFill>
                  <a:srgbClr val="3333FF"/>
                </a:solidFill>
              </a:rPr>
              <a:t>odd powers </a:t>
            </a:r>
            <a:r>
              <a:rPr lang="en-US" altLang="zh-TW" sz="2800" b="1" dirty="0"/>
              <a:t>appear.  </a:t>
            </a:r>
          </a:p>
          <a:p>
            <a:r>
              <a:rPr lang="en-US" altLang="zh-TW" sz="2800" b="1" dirty="0"/>
              <a:t>This is not surprising since the </a:t>
            </a:r>
            <a:r>
              <a:rPr lang="en-US" altLang="zh-TW" sz="2800" b="1" u="sng" dirty="0">
                <a:solidFill>
                  <a:srgbClr val="FF0000"/>
                </a:solidFill>
              </a:rPr>
              <a:t>sine function </a:t>
            </a:r>
            <a:r>
              <a:rPr lang="en-US" altLang="zh-TW" sz="2800" b="1" dirty="0"/>
              <a:t>is an </a:t>
            </a:r>
            <a:r>
              <a:rPr lang="en-US" altLang="zh-TW" sz="2800" b="1" u="sng" dirty="0">
                <a:solidFill>
                  <a:srgbClr val="3333FF"/>
                </a:solidFill>
              </a:rPr>
              <a:t>odd function</a:t>
            </a:r>
            <a:r>
              <a:rPr lang="en-US" altLang="zh-TW" sz="2800" b="1" dirty="0"/>
              <a:t>. </a:t>
            </a:r>
            <a:endParaRPr lang="zh-TW" altLang="en-US" sz="28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16E7F1-9E42-44BF-8581-1972CB81CDEC}"/>
              </a:ext>
            </a:extLst>
          </p:cNvPr>
          <p:cNvSpPr txBox="1"/>
          <p:nvPr/>
        </p:nvSpPr>
        <p:spPr>
          <a:xfrm>
            <a:off x="7660334" y="-99699"/>
            <a:ext cx="62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/>
              <a:t>P</a:t>
            </a:r>
            <a:r>
              <a:rPr lang="en-US" altLang="zh-TW" sz="3200" b="1" baseline="-25000" dirty="0" err="1"/>
              <a:t>n</a:t>
            </a:r>
            <a:endParaRPr lang="zh-TW" altLang="en-US" sz="3200" b="1" baseline="-25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B5439C-5F6A-45C4-A22C-EED42E174C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4030" y="4968679"/>
            <a:ext cx="5626692" cy="79099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758C5C6-39A5-4534-A490-6EE153F74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60" y="4516060"/>
            <a:ext cx="2085974" cy="476250"/>
          </a:xfrm>
          <a:prstGeom prst="rect">
            <a:avLst/>
          </a:prstGeom>
          <a:ln w="28575">
            <a:solidFill>
              <a:srgbClr val="FF00FF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677849-7659-4518-83C8-5094948705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1973" y="5760893"/>
            <a:ext cx="2983766" cy="10500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141491A-7EFA-4BE2-88CF-FBDB2618243B}"/>
              </a:ext>
            </a:extLst>
          </p:cNvPr>
          <p:cNvSpPr txBox="1"/>
          <p:nvPr/>
        </p:nvSpPr>
        <p:spPr>
          <a:xfrm>
            <a:off x="9417378" y="6323714"/>
            <a:ext cx="60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FF"/>
                </a:solidFill>
              </a:rPr>
              <a:t>#</a:t>
            </a:r>
            <a:endParaRPr lang="zh-TW" altLang="en-US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4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690D00-BFF3-4883-ADB1-0BD581E7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0523" cy="33207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E7FEEC-A90F-4D7A-8182-B1BCFC1E22A7}"/>
              </a:ext>
            </a:extLst>
          </p:cNvPr>
          <p:cNvSpPr/>
          <p:nvPr/>
        </p:nvSpPr>
        <p:spPr>
          <a:xfrm>
            <a:off x="3161791" y="4928756"/>
            <a:ext cx="3593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By definition </a:t>
            </a:r>
            <a:r>
              <a:rPr lang="en-US" altLang="zh-TW" sz="3200" b="1" dirty="0">
                <a:solidFill>
                  <a:srgbClr val="FF0000"/>
                </a:solidFill>
              </a:rPr>
              <a:t>0!</a:t>
            </a:r>
            <a:r>
              <a:rPr lang="en-US" altLang="zh-TW" sz="3200" b="1" dirty="0"/>
              <a:t> = </a:t>
            </a:r>
            <a:r>
              <a:rPr lang="en-US" altLang="zh-TW" sz="3200" b="1" dirty="0">
                <a:solidFill>
                  <a:srgbClr val="FF0000"/>
                </a:solidFill>
              </a:rPr>
              <a:t>1</a:t>
            </a:r>
            <a:r>
              <a:rPr lang="en-US" altLang="zh-TW" sz="3200" b="1" dirty="0"/>
              <a:t>. </a:t>
            </a:r>
            <a:endParaRPr lang="zh-TW" altLang="en-US" sz="3200" b="1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31D0E4D-2010-4800-961E-4B214804375B}"/>
              </a:ext>
            </a:extLst>
          </p:cNvPr>
          <p:cNvGrpSpPr/>
          <p:nvPr/>
        </p:nvGrpSpPr>
        <p:grpSpPr>
          <a:xfrm>
            <a:off x="1072061" y="5615563"/>
            <a:ext cx="6315563" cy="1059556"/>
            <a:chOff x="1072061" y="5615563"/>
            <a:chExt cx="6315563" cy="10595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195162-FE06-4D35-B015-5EB5AC29EB91}"/>
                </a:ext>
              </a:extLst>
            </p:cNvPr>
            <p:cNvSpPr/>
            <p:nvPr/>
          </p:nvSpPr>
          <p:spPr>
            <a:xfrm>
              <a:off x="1072061" y="5910531"/>
              <a:ext cx="33121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dirty="0">
                  <a:solidFill>
                    <a:srgbClr val="FF00FF"/>
                  </a:solidFill>
                </a:rPr>
                <a:t>Taylor Series </a:t>
              </a:r>
              <a:r>
                <a:rPr lang="en-US" altLang="zh-TW" sz="3200" b="1" dirty="0"/>
                <a:t>in x,  </a:t>
              </a:r>
              <a:endParaRPr lang="zh-TW" altLang="en-US" sz="32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00C6D85-BBC9-441D-A299-D39D3661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4270" y="5615563"/>
              <a:ext cx="3113354" cy="1059556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37AA59B-F1BB-4F04-B9A0-65A8E1D2D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712" y="5483353"/>
            <a:ext cx="3733800" cy="13239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60B28E9-AED0-4ED6-944D-65C1D4BD1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61" y="3606565"/>
            <a:ext cx="10163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F1D070-C87B-4EEB-9DB8-4497372DF497}"/>
              </a:ext>
            </a:extLst>
          </p:cNvPr>
          <p:cNvGrpSpPr/>
          <p:nvPr/>
        </p:nvGrpSpPr>
        <p:grpSpPr>
          <a:xfrm>
            <a:off x="539015" y="664143"/>
            <a:ext cx="11449900" cy="1540042"/>
            <a:chOff x="539015" y="664143"/>
            <a:chExt cx="11449900" cy="154004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EDED5B1-9726-46DB-BD9B-3A682E9D534E}"/>
                </a:ext>
              </a:extLst>
            </p:cNvPr>
            <p:cNvGrpSpPr/>
            <p:nvPr/>
          </p:nvGrpSpPr>
          <p:grpSpPr>
            <a:xfrm>
              <a:off x="1004736" y="826670"/>
              <a:ext cx="10966535" cy="1234489"/>
              <a:chOff x="1004736" y="826670"/>
              <a:chExt cx="10966535" cy="123448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3235A034-9EF6-469E-A037-F72AB7F93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736" y="826670"/>
                <a:ext cx="1924050" cy="116205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7772649-2496-45D7-B383-66A1BEBDC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8656" y="946734"/>
                <a:ext cx="3810000" cy="1114425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ED04FF6-C1E3-4D77-AECA-2E2996E0B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1496" y="1222958"/>
                <a:ext cx="2009775" cy="561975"/>
              </a:xfrm>
              <a:prstGeom prst="rect">
                <a:avLst/>
              </a:prstGeom>
            </p:spPr>
          </p:pic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4189D868-8BA0-45EA-BC86-55DC73B6DC13}"/>
                </a:ext>
              </a:extLst>
            </p:cNvPr>
            <p:cNvSpPr/>
            <p:nvPr/>
          </p:nvSpPr>
          <p:spPr>
            <a:xfrm>
              <a:off x="539015" y="664143"/>
              <a:ext cx="11449900" cy="1540042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7B86860-4354-4234-8A8A-CB391756B075}"/>
              </a:ext>
            </a:extLst>
          </p:cNvPr>
          <p:cNvGrpSpPr/>
          <p:nvPr/>
        </p:nvGrpSpPr>
        <p:grpSpPr>
          <a:xfrm>
            <a:off x="540621" y="2366712"/>
            <a:ext cx="11449900" cy="1540042"/>
            <a:chOff x="540621" y="2366712"/>
            <a:chExt cx="11449900" cy="1540042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73466B-0A04-4769-9902-2ED73F6ABFAA}"/>
                </a:ext>
              </a:extLst>
            </p:cNvPr>
            <p:cNvGrpSpPr/>
            <p:nvPr/>
          </p:nvGrpSpPr>
          <p:grpSpPr>
            <a:xfrm>
              <a:off x="639428" y="2509991"/>
              <a:ext cx="11331843" cy="1169267"/>
              <a:chOff x="639428" y="2355986"/>
              <a:chExt cx="11331843" cy="1169267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5F6D5FF3-1177-4BEE-9F21-9E9C487C1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428" y="2363204"/>
                <a:ext cx="3365557" cy="1162049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A6896DCD-D1C4-472E-9EC4-9617A7A2E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8656" y="2355986"/>
                <a:ext cx="4264500" cy="1162049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3E2EFE7-DB8A-4175-922F-B20A0DA16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1496" y="2656022"/>
                <a:ext cx="2009775" cy="561975"/>
              </a:xfrm>
              <a:prstGeom prst="rect">
                <a:avLst/>
              </a:prstGeom>
            </p:spPr>
          </p:pic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D1F8B9A6-6F3F-45CF-9981-C15DE86CA4AB}"/>
                </a:ext>
              </a:extLst>
            </p:cNvPr>
            <p:cNvSpPr/>
            <p:nvPr/>
          </p:nvSpPr>
          <p:spPr>
            <a:xfrm>
              <a:off x="540621" y="2366712"/>
              <a:ext cx="11449900" cy="1540042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0A61309-EACE-4E13-BFFE-6479CD0583BC}"/>
              </a:ext>
            </a:extLst>
          </p:cNvPr>
          <p:cNvGrpSpPr/>
          <p:nvPr/>
        </p:nvGrpSpPr>
        <p:grpSpPr>
          <a:xfrm>
            <a:off x="537409" y="4069892"/>
            <a:ext cx="11451506" cy="1540042"/>
            <a:chOff x="537409" y="4069892"/>
            <a:chExt cx="11451506" cy="1540042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2528799-13FE-4A15-BF2D-738E3FE0BFAC}"/>
                </a:ext>
              </a:extLst>
            </p:cNvPr>
            <p:cNvGrpSpPr/>
            <p:nvPr/>
          </p:nvGrpSpPr>
          <p:grpSpPr>
            <a:xfrm>
              <a:off x="639428" y="4171141"/>
              <a:ext cx="11349487" cy="1233839"/>
              <a:chOff x="639428" y="4036391"/>
              <a:chExt cx="11349487" cy="123383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BD16F2-3276-46CD-AA17-B43251B98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28" y="4036391"/>
                <a:ext cx="4158494" cy="1233839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E29138E8-05E3-4E41-B8BA-5C729F92A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8656" y="4063257"/>
                <a:ext cx="4483866" cy="1162049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D335A99F-D836-42F2-BDDA-5A4912E50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9140" y="4363293"/>
                <a:ext cx="2009775" cy="561975"/>
              </a:xfrm>
              <a:prstGeom prst="rect">
                <a:avLst/>
              </a:prstGeom>
            </p:spPr>
          </p:pic>
        </p:grp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DBA33071-404A-4787-B225-C32D9CB028DA}"/>
                </a:ext>
              </a:extLst>
            </p:cNvPr>
            <p:cNvSpPr/>
            <p:nvPr/>
          </p:nvSpPr>
          <p:spPr>
            <a:xfrm>
              <a:off x="537409" y="4069892"/>
              <a:ext cx="11449900" cy="1540042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83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BCEA61-E732-42FC-A69A-B0E5B2D6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0" y="1379917"/>
            <a:ext cx="7019925" cy="428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482B49-E2AE-45AC-A339-DA8BE1DA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88" y="369887"/>
            <a:ext cx="1996823" cy="5546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303E02-600A-469B-834E-0042CD86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1" y="2385030"/>
            <a:ext cx="7096125" cy="447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0AA978-E788-4DDB-8126-B5E1607E7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0" y="3429000"/>
            <a:ext cx="6953250" cy="514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24CFD5-036E-4607-B9DA-D67A21E8C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12" y="4539645"/>
            <a:ext cx="8667750" cy="4667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417D0-80C0-4BAD-9D72-56DB639A2325}"/>
              </a:ext>
            </a:extLst>
          </p:cNvPr>
          <p:cNvSpPr/>
          <p:nvPr/>
        </p:nvSpPr>
        <p:spPr>
          <a:xfrm>
            <a:off x="518160" y="2082800"/>
            <a:ext cx="792480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98562A-9367-4E0F-B3BD-A5B6C36CF49B}"/>
              </a:ext>
            </a:extLst>
          </p:cNvPr>
          <p:cNvSpPr/>
          <p:nvPr/>
        </p:nvSpPr>
        <p:spPr>
          <a:xfrm>
            <a:off x="244753" y="3173095"/>
            <a:ext cx="792480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C0086D-57D7-41C0-89B8-DB7275E7F78E}"/>
              </a:ext>
            </a:extLst>
          </p:cNvPr>
          <p:cNvSpPr/>
          <p:nvPr/>
        </p:nvSpPr>
        <p:spPr>
          <a:xfrm>
            <a:off x="91440" y="4263390"/>
            <a:ext cx="1050544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CF7D439-B019-4E95-A330-481EC30AC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460" y="906207"/>
            <a:ext cx="676275" cy="4095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59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BC7D3B-DD46-4FF7-902A-DDC3BFC3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0" y="1339663"/>
            <a:ext cx="2305050" cy="638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FE5712-146E-4EBD-9823-BC9151AC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905" y="540051"/>
            <a:ext cx="5794189" cy="4101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D30D00-5284-4D50-940D-CBF519097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350" y="3039752"/>
            <a:ext cx="2457450" cy="533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5525A-E5B1-4BFD-AC3F-9B28CF039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50" y="4675646"/>
            <a:ext cx="2343150" cy="4667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2338E0-AC92-410E-9121-989AF26E2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500" y="1406337"/>
            <a:ext cx="438150" cy="5048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8AC9E2-FAC6-4715-AB3A-EC9088C68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283" y="4614176"/>
            <a:ext cx="7072660" cy="5800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2C4ED7B-2C03-4C49-9DB9-C9D5BB20F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6283" y="3120457"/>
            <a:ext cx="7301552" cy="49040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76648EF-94B9-45D2-A2C8-473893EC2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6282" y="1406337"/>
            <a:ext cx="7386393" cy="5637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21D299-123B-466F-8F36-A4A9AFFA5B80}"/>
              </a:ext>
            </a:extLst>
          </p:cNvPr>
          <p:cNvSpPr/>
          <p:nvPr/>
        </p:nvSpPr>
        <p:spPr>
          <a:xfrm>
            <a:off x="1031350" y="1098316"/>
            <a:ext cx="11059648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2E541A-63B8-47F5-BCAA-54F5277903C4}"/>
              </a:ext>
            </a:extLst>
          </p:cNvPr>
          <p:cNvSpPr/>
          <p:nvPr/>
        </p:nvSpPr>
        <p:spPr>
          <a:xfrm>
            <a:off x="741680" y="2856246"/>
            <a:ext cx="11059648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546189-E2A9-4AD0-85F9-D1FCC1E65AC3}"/>
              </a:ext>
            </a:extLst>
          </p:cNvPr>
          <p:cNvSpPr/>
          <p:nvPr/>
        </p:nvSpPr>
        <p:spPr>
          <a:xfrm>
            <a:off x="488187" y="4614176"/>
            <a:ext cx="11059648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57586C-9B2A-4779-90EF-C39974741DAD}"/>
              </a:ext>
            </a:extLst>
          </p:cNvPr>
          <p:cNvSpPr/>
          <p:nvPr/>
        </p:nvSpPr>
        <p:spPr>
          <a:xfrm>
            <a:off x="4553150" y="478011"/>
            <a:ext cx="2677210" cy="563743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97A8A75-9A12-4060-BE33-90872FE2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FF00FF"/>
                </a:solidFill>
                <a:latin typeface="+mn-lt"/>
                <a:ea typeface="新細明體" panose="02020500000000000000" pitchFamily="18" charset="-120"/>
              </a:rPr>
              <a:t>The Root Test</a:t>
            </a: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; The Ratio Test</a:t>
            </a:r>
          </a:p>
        </p:txBody>
      </p:sp>
      <p:pic>
        <p:nvPicPr>
          <p:cNvPr id="118787" name="Picture 6">
            <a:extLst>
              <a:ext uri="{FF2B5EF4-FFF2-40B4-BE49-F238E27FC236}">
                <a16:creationId xmlns:a16="http://schemas.microsoft.com/office/drawing/2014/main" id="{1C66462E-FE36-45E9-A383-1A077EB5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6119"/>
            <a:ext cx="10619626" cy="39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Line 7">
            <a:extLst>
              <a:ext uri="{FF2B5EF4-FFF2-40B4-BE49-F238E27FC236}">
                <a16:creationId xmlns:a16="http://schemas.microsoft.com/office/drawing/2014/main" id="{1D76B829-4930-4F31-8EB6-4441E4C62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558" y="2744771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789" name="投影片編號版面配置區 5">
            <a:extLst>
              <a:ext uri="{FF2B5EF4-FFF2-40B4-BE49-F238E27FC236}">
                <a16:creationId xmlns:a16="http://schemas.microsoft.com/office/drawing/2014/main" id="{9BA84B4D-61AE-4B95-BEFF-3A93BA410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7D9EC-DAF0-4048-A049-BD6E0F56FEDF}" type="slidenum">
              <a:rPr lang="zh-TW" altLang="en-US" sz="1400"/>
              <a:pPr eaLnBrk="1" hangingPunct="1"/>
              <a:t>5</a:t>
            </a:fld>
            <a:endParaRPr lang="en-US" altLang="zh-TW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8BFC26-730B-49F5-B0E9-D5476BD6AB4A}"/>
              </a:ext>
            </a:extLst>
          </p:cNvPr>
          <p:cNvSpPr/>
          <p:nvPr/>
        </p:nvSpPr>
        <p:spPr>
          <a:xfrm>
            <a:off x="5225966" y="47252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沒有定論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599C448-A3A3-419D-8BDF-12F4BF649848}"/>
              </a:ext>
            </a:extLst>
          </p:cNvPr>
          <p:cNvGrpSpPr/>
          <p:nvPr/>
        </p:nvGrpSpPr>
        <p:grpSpPr>
          <a:xfrm>
            <a:off x="4698067" y="2847320"/>
            <a:ext cx="1442301" cy="675871"/>
            <a:chOff x="4698067" y="2847320"/>
            <a:chExt cx="1442301" cy="67587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4DE0E26-9EF4-44B6-8CC6-83C8571B056F}"/>
                </a:ext>
              </a:extLst>
            </p:cNvPr>
            <p:cNvSpPr txBox="1"/>
            <p:nvPr/>
          </p:nvSpPr>
          <p:spPr>
            <a:xfrm>
              <a:off x="4698067" y="2847320"/>
              <a:ext cx="1442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lim</a:t>
              </a:r>
              <a:endParaRPr lang="zh-TW" altLang="en-US" sz="2800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1D3A364-21C5-4A48-A91B-381E708508C0}"/>
                </a:ext>
              </a:extLst>
            </p:cNvPr>
            <p:cNvSpPr txBox="1"/>
            <p:nvPr/>
          </p:nvSpPr>
          <p:spPr>
            <a:xfrm>
              <a:off x="4698067" y="3153859"/>
              <a:ext cx="124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TW" b="1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→</a:t>
              </a: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∞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>
            <a:extLst>
              <a:ext uri="{FF2B5EF4-FFF2-40B4-BE49-F238E27FC236}">
                <a16:creationId xmlns:a16="http://schemas.microsoft.com/office/drawing/2014/main" id="{785726A9-6B77-4E55-B057-6807AA95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304006"/>
            <a:ext cx="465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3600" b="1" dirty="0">
                <a:ea typeface="新細明體" panose="02020500000000000000" pitchFamily="18" charset="-120"/>
                <a:cs typeface="Arial" panose="020B0604020202020204" pitchFamily="34" charset="0"/>
              </a:rPr>
              <a:t>Example 1 </a:t>
            </a:r>
            <a:endParaRPr lang="en-US" altLang="zh-TW" sz="2800" dirty="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Proof the series is converges.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B685BC4-C0BF-4D30-ACCF-9B45B3B5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94" y="5837238"/>
            <a:ext cx="3340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The series </a:t>
            </a:r>
            <a:r>
              <a:rPr lang="en-US" altLang="zh-TW" sz="2800" b="1" dirty="0">
                <a:solidFill>
                  <a:srgbClr val="FF00FF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converges</a:t>
            </a:r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72489C6-CD67-400D-AFD0-736BEA1D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1944218"/>
            <a:ext cx="37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  <a:cs typeface="Arial" panose="020B0604020202020204" pitchFamily="34" charset="0"/>
              </a:rPr>
              <a:t>Applying the </a:t>
            </a:r>
            <a:r>
              <a:rPr lang="en-US" altLang="zh-TW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t>Root Test</a:t>
            </a:r>
          </a:p>
        </p:txBody>
      </p:sp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52924E72-C51B-4C7E-9EDD-245DBAEA1B1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7510998"/>
              </p:ext>
            </p:extLst>
          </p:nvPr>
        </p:nvGraphicFramePr>
        <p:xfrm>
          <a:off x="5370137" y="139077"/>
          <a:ext cx="182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480" imgH="431640" progId="">
                  <p:embed/>
                </p:oleObj>
              </mc:Choice>
              <mc:Fallback>
                <p:oleObj r:id="rId2" imgW="609480" imgH="431640" progId="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52924E72-C51B-4C7E-9EDD-245DBAEA1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137" y="139077"/>
                        <a:ext cx="182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投影片編號版面配置區 8">
            <a:extLst>
              <a:ext uri="{FF2B5EF4-FFF2-40B4-BE49-F238E27FC236}">
                <a16:creationId xmlns:a16="http://schemas.microsoft.com/office/drawing/2014/main" id="{CD1BE164-9303-4E0B-84B6-07205FA8F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39ACB2-95D4-404D-A0B3-ED57E355600A}" type="slidenum">
              <a:rPr lang="zh-TW" altLang="en-US" sz="1400"/>
              <a:pPr eaLnBrk="1" hangingPunct="1"/>
              <a:t>6</a:t>
            </a:fld>
            <a:endParaRPr lang="en-US" altLang="zh-TW" sz="140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8803D0B-303A-4EF3-B393-CBC6D1E25D6B}"/>
              </a:ext>
            </a:extLst>
          </p:cNvPr>
          <p:cNvCxnSpPr/>
          <p:nvPr/>
        </p:nvCxnSpPr>
        <p:spPr>
          <a:xfrm>
            <a:off x="0" y="1689347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7A271E95-75AC-48D5-8064-BDB29CA48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549" y="1770072"/>
            <a:ext cx="3914775" cy="1295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C93E23-9C02-4A4E-8ABA-87868D93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99" y="2896915"/>
            <a:ext cx="4067175" cy="95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B1D8D8-783D-46DE-8E2F-DC027634D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300" y="3881165"/>
            <a:ext cx="1562100" cy="790575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1FF982D2-79FF-4D37-BA73-2D569FC7B4A7}"/>
              </a:ext>
            </a:extLst>
          </p:cNvPr>
          <p:cNvGrpSpPr/>
          <p:nvPr/>
        </p:nvGrpSpPr>
        <p:grpSpPr>
          <a:xfrm>
            <a:off x="2030691" y="4779886"/>
            <a:ext cx="2014652" cy="1057352"/>
            <a:chOff x="2030691" y="4779886"/>
            <a:chExt cx="2014652" cy="105735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D762E5C-3516-4FBA-AAB4-DEAE8231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0297" y="4779886"/>
              <a:ext cx="1605046" cy="1057352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6167F69-6380-4E57-A421-457CD696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0691" y="5144951"/>
              <a:ext cx="295275" cy="219075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DB1D9BE-BE76-43F8-BB61-3003D2F0972D}"/>
              </a:ext>
            </a:extLst>
          </p:cNvPr>
          <p:cNvSpPr/>
          <p:nvPr/>
        </p:nvSpPr>
        <p:spPr>
          <a:xfrm>
            <a:off x="2639505" y="2896915"/>
            <a:ext cx="1206631" cy="914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F37C4E-16C9-45DD-9B26-06D03DA0734F}"/>
              </a:ext>
            </a:extLst>
          </p:cNvPr>
          <p:cNvSpPr/>
          <p:nvPr/>
        </p:nvSpPr>
        <p:spPr>
          <a:xfrm>
            <a:off x="3242820" y="4860975"/>
            <a:ext cx="1206631" cy="914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D8783E-A9AB-4901-A361-26326A3EC8E3}"/>
              </a:ext>
            </a:extLst>
          </p:cNvPr>
          <p:cNvSpPr txBox="1"/>
          <p:nvPr/>
        </p:nvSpPr>
        <p:spPr>
          <a:xfrm>
            <a:off x="5151973" y="6156246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E5AAB9-B2E7-46D0-91FD-40F0A201BECF}"/>
              </a:ext>
            </a:extLst>
          </p:cNvPr>
          <p:cNvGrpSpPr/>
          <p:nvPr/>
        </p:nvGrpSpPr>
        <p:grpSpPr>
          <a:xfrm>
            <a:off x="2440297" y="5144951"/>
            <a:ext cx="1227941" cy="630326"/>
            <a:chOff x="2440297" y="5144951"/>
            <a:chExt cx="1227941" cy="630326"/>
          </a:xfrm>
        </p:grpSpPr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339898F3-F96E-463E-B80A-97FF719D06B8}"/>
                </a:ext>
              </a:extLst>
            </p:cNvPr>
            <p:cNvCxnSpPr/>
            <p:nvPr/>
          </p:nvCxnSpPr>
          <p:spPr>
            <a:xfrm flipV="1">
              <a:off x="2440297" y="5364026"/>
              <a:ext cx="698829" cy="4112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A380935-036D-4549-BE64-34406FE84410}"/>
                </a:ext>
              </a:extLst>
            </p:cNvPr>
            <p:cNvSpPr txBox="1"/>
            <p:nvPr/>
          </p:nvSpPr>
          <p:spPr>
            <a:xfrm>
              <a:off x="3036642" y="5144951"/>
              <a:ext cx="631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FF0000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∞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A4C8961-DEAE-4A1B-AAA8-9C8B3226F223}"/>
              </a:ext>
            </a:extLst>
          </p:cNvPr>
          <p:cNvSpPr/>
          <p:nvPr/>
        </p:nvSpPr>
        <p:spPr>
          <a:xfrm>
            <a:off x="2019300" y="4855302"/>
            <a:ext cx="317303" cy="79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BA2515C-E07D-485A-8980-9A5A22FA657A}"/>
              </a:ext>
            </a:extLst>
          </p:cNvPr>
          <p:cNvGrpSpPr/>
          <p:nvPr/>
        </p:nvGrpSpPr>
        <p:grpSpPr>
          <a:xfrm>
            <a:off x="1608319" y="4860975"/>
            <a:ext cx="1442301" cy="871901"/>
            <a:chOff x="4698067" y="2847320"/>
            <a:chExt cx="1442301" cy="87190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9601129-CBDF-463E-AF7D-FCC78EDF8332}"/>
                </a:ext>
              </a:extLst>
            </p:cNvPr>
            <p:cNvSpPr txBox="1"/>
            <p:nvPr/>
          </p:nvSpPr>
          <p:spPr>
            <a:xfrm>
              <a:off x="4698067" y="2847320"/>
              <a:ext cx="1442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lim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18718A-567B-447C-8D32-7D773D75C62C}"/>
                </a:ext>
              </a:extLst>
            </p:cNvPr>
            <p:cNvSpPr txBox="1"/>
            <p:nvPr/>
          </p:nvSpPr>
          <p:spPr>
            <a:xfrm>
              <a:off x="4698067" y="3257556"/>
              <a:ext cx="1244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TW" sz="2400" b="1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→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∞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/>
      <p:bldP spid="14" grpId="0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投影片編號版面配置區 5">
            <a:extLst>
              <a:ext uri="{FF2B5EF4-FFF2-40B4-BE49-F238E27FC236}">
                <a16:creationId xmlns:a16="http://schemas.microsoft.com/office/drawing/2014/main" id="{A885C0BA-6774-42A7-97DA-8D976FCC8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549393-DE5A-4FF5-80C6-9CE6317D03B4}" type="slidenum">
              <a:rPr lang="zh-TW" altLang="en-US" sz="1400"/>
              <a:pPr eaLnBrk="1" hangingPunct="1"/>
              <a:t>7</a:t>
            </a:fld>
            <a:endParaRPr lang="en-US" altLang="zh-TW" sz="14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BD0412-CE6F-436C-A929-2F6EAF1F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304006"/>
            <a:ext cx="465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3600" b="1" dirty="0">
                <a:ea typeface="新細明體" panose="02020500000000000000" pitchFamily="18" charset="-120"/>
                <a:cs typeface="Arial" panose="020B0604020202020204" pitchFamily="34" charset="0"/>
              </a:rPr>
              <a:t>Example 2 </a:t>
            </a:r>
            <a:endParaRPr lang="en-US" altLang="zh-TW" sz="2800" dirty="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Proof the series is diverges.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B3146D-60F6-4F51-B48B-67BE52F4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47" y="188536"/>
            <a:ext cx="1123950" cy="9715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9B7BC1D-2458-472A-A288-AEA2FA221593}"/>
              </a:ext>
            </a:extLst>
          </p:cNvPr>
          <p:cNvCxnSpPr/>
          <p:nvPr/>
        </p:nvCxnSpPr>
        <p:spPr>
          <a:xfrm>
            <a:off x="0" y="1689347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34C8B8FB-379E-4427-8CAD-CD2B6969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51" y="2525729"/>
            <a:ext cx="1695450" cy="1143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68CFCA-4226-4255-A17D-A1127AD8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3" y="2682892"/>
            <a:ext cx="1333500" cy="828675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1E2B1A1C-8261-4491-B413-59D2B01D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1944218"/>
            <a:ext cx="37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  <a:cs typeface="Arial" panose="020B0604020202020204" pitchFamily="34" charset="0"/>
              </a:rPr>
              <a:t>Applying the </a:t>
            </a:r>
            <a:r>
              <a:rPr lang="en-US" altLang="zh-TW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t>Root Test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0A8EED-B319-4100-BF49-B9EEDD022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281" y="2556486"/>
            <a:ext cx="1190625" cy="1200150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B391A395-7BB6-4965-AD76-936E28E9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739" y="5321676"/>
            <a:ext cx="3102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The series </a:t>
            </a:r>
            <a:r>
              <a:rPr lang="en-US" altLang="zh-TW" sz="2800" b="1" dirty="0">
                <a:solidFill>
                  <a:srgbClr val="FF00FF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diverges</a:t>
            </a:r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0FEC03-FB45-4F47-AA7A-5D4CB626EE91}"/>
              </a:ext>
            </a:extLst>
          </p:cNvPr>
          <p:cNvSpPr txBox="1"/>
          <p:nvPr/>
        </p:nvSpPr>
        <p:spPr>
          <a:xfrm>
            <a:off x="9145656" y="5676796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2BEEDA-AAB8-4BF5-BBEF-8AF02D85F421}"/>
              </a:ext>
            </a:extLst>
          </p:cNvPr>
          <p:cNvSpPr txBox="1"/>
          <p:nvPr/>
        </p:nvSpPr>
        <p:spPr>
          <a:xfrm>
            <a:off x="5680906" y="3156561"/>
            <a:ext cx="1583316" cy="7694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0</a:t>
            </a:r>
            <a:r>
              <a:rPr lang="en-US" altLang="zh-TW" sz="4400" b="1" baseline="30000" dirty="0">
                <a:solidFill>
                  <a:srgbClr val="FF00FF"/>
                </a:solidFill>
              </a:rPr>
              <a:t>0</a:t>
            </a:r>
            <a:r>
              <a:rPr lang="en-US" altLang="zh-TW" sz="4400" b="1" dirty="0">
                <a:solidFill>
                  <a:srgbClr val="FF00FF"/>
                </a:solidFill>
              </a:rPr>
              <a:t>=1</a:t>
            </a:r>
            <a:r>
              <a:rPr lang="en-US" altLang="zh-TW" sz="4400" b="1" dirty="0">
                <a:solidFill>
                  <a:srgbClr val="3333FF"/>
                </a:solidFill>
              </a:rPr>
              <a:t>?</a:t>
            </a:r>
            <a:endParaRPr lang="zh-TW" altLang="en-US" sz="4400" b="1" dirty="0">
              <a:solidFill>
                <a:srgbClr val="3333FF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09FB919-9983-40B1-B90B-8EBA208C1BCB}"/>
              </a:ext>
            </a:extLst>
          </p:cNvPr>
          <p:cNvGrpSpPr/>
          <p:nvPr/>
        </p:nvGrpSpPr>
        <p:grpSpPr>
          <a:xfrm>
            <a:off x="2496254" y="4219808"/>
            <a:ext cx="1174772" cy="871901"/>
            <a:chOff x="4698067" y="2847320"/>
            <a:chExt cx="1442301" cy="871901"/>
          </a:xfrm>
          <a:solidFill>
            <a:schemeClr val="bg1"/>
          </a:solidFill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9486BF6-E029-4F35-9C9B-081B491BFD81}"/>
                </a:ext>
              </a:extLst>
            </p:cNvPr>
            <p:cNvSpPr txBox="1"/>
            <p:nvPr/>
          </p:nvSpPr>
          <p:spPr>
            <a:xfrm>
              <a:off x="4698067" y="2847320"/>
              <a:ext cx="144230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lim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3B7518A-4507-4A7E-82EC-EBEE93131034}"/>
                </a:ext>
              </a:extLst>
            </p:cNvPr>
            <p:cNvSpPr txBox="1"/>
            <p:nvPr/>
          </p:nvSpPr>
          <p:spPr>
            <a:xfrm>
              <a:off x="4698067" y="3257556"/>
              <a:ext cx="1244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TW" sz="2400" b="1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→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∞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404A07A-19F7-4513-8D4E-03A862AC8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245" y="3940551"/>
            <a:ext cx="2105025" cy="13811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F6B767-D555-4598-A852-6493164E9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735" y="4364413"/>
            <a:ext cx="1171575" cy="53340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97138E6E-B542-4012-BFB0-A8368AF53E9E}"/>
              </a:ext>
            </a:extLst>
          </p:cNvPr>
          <p:cNvGrpSpPr/>
          <p:nvPr/>
        </p:nvGrpSpPr>
        <p:grpSpPr>
          <a:xfrm>
            <a:off x="4126579" y="3731744"/>
            <a:ext cx="761119" cy="1393168"/>
            <a:chOff x="4267984" y="3477220"/>
            <a:chExt cx="761119" cy="1393168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9704D90-2E7F-4DB1-9067-420ECD03B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84" y="3882789"/>
              <a:ext cx="394355" cy="9875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5929D90-A9D2-4C43-8584-FB2DDC2BDA33}"/>
                </a:ext>
              </a:extLst>
            </p:cNvPr>
            <p:cNvSpPr txBox="1"/>
            <p:nvPr/>
          </p:nvSpPr>
          <p:spPr>
            <a:xfrm>
              <a:off x="4502969" y="3477220"/>
              <a:ext cx="526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0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D014197-4EFE-4137-A569-8BF1EC61CF0B}"/>
              </a:ext>
            </a:extLst>
          </p:cNvPr>
          <p:cNvGrpSpPr/>
          <p:nvPr/>
        </p:nvGrpSpPr>
        <p:grpSpPr>
          <a:xfrm>
            <a:off x="4657332" y="3452372"/>
            <a:ext cx="714575" cy="1115480"/>
            <a:chOff x="4798737" y="3197848"/>
            <a:chExt cx="714575" cy="1115480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2CF755F-80A4-4564-B1A7-8AACB89EF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737" y="3590260"/>
              <a:ext cx="315110" cy="723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F082B1-E94E-4304-AFE4-AAE71CE362F2}"/>
                </a:ext>
              </a:extLst>
            </p:cNvPr>
            <p:cNvSpPr txBox="1"/>
            <p:nvPr/>
          </p:nvSpPr>
          <p:spPr>
            <a:xfrm>
              <a:off x="4987178" y="3197848"/>
              <a:ext cx="526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0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E9961979-8B85-4560-BFD3-B04F0355C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911" y="4411548"/>
            <a:ext cx="685800" cy="457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698CF27-28BA-4F75-9342-A59761E0381B}"/>
              </a:ext>
            </a:extLst>
          </p:cNvPr>
          <p:cNvSpPr/>
          <p:nvPr/>
        </p:nvSpPr>
        <p:spPr>
          <a:xfrm>
            <a:off x="7286917" y="4567852"/>
            <a:ext cx="141794" cy="300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AD400-83C8-414F-A25B-ECCB15DE833E}"/>
              </a:ext>
            </a:extLst>
          </p:cNvPr>
          <p:cNvSpPr/>
          <p:nvPr/>
        </p:nvSpPr>
        <p:spPr>
          <a:xfrm>
            <a:off x="3280672" y="4254964"/>
            <a:ext cx="243850" cy="536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>
            <a:extLst>
              <a:ext uri="{FF2B5EF4-FFF2-40B4-BE49-F238E27FC236}">
                <a16:creationId xmlns:a16="http://schemas.microsoft.com/office/drawing/2014/main" id="{0CC3375B-CA9C-4C6A-8EB5-5A3BC9D5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21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5" name="Text Box 7">
            <a:extLst>
              <a:ext uri="{FF2B5EF4-FFF2-40B4-BE49-F238E27FC236}">
                <a16:creationId xmlns:a16="http://schemas.microsoft.com/office/drawing/2014/main" id="{B2F19018-8C9F-494F-A8DB-9AF8B9505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956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TW" altLang="en-US" sz="2000">
                <a:ea typeface="新細明體" panose="02020500000000000000" pitchFamily="18" charset="-120"/>
              </a:rPr>
              <a:t>*</a:t>
            </a:r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32532084-0FEA-4097-AA0E-641C672A3E9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508604"/>
              </p:ext>
            </p:extLst>
          </p:nvPr>
        </p:nvGraphicFramePr>
        <p:xfrm>
          <a:off x="1404594" y="112713"/>
          <a:ext cx="7696200" cy="660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225600" imgH="2768400" progId="Equation.3">
                  <p:embed/>
                </p:oleObj>
              </mc:Choice>
              <mc:Fallback>
                <p:oleObj name="方程式" r:id="rId2" imgW="3225600" imgH="2768400" progId="Equation.3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32532084-0FEA-4097-AA0E-641C672A3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94" y="112713"/>
                        <a:ext cx="7696200" cy="6608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投影片編號版面配置區 6">
            <a:extLst>
              <a:ext uri="{FF2B5EF4-FFF2-40B4-BE49-F238E27FC236}">
                <a16:creationId xmlns:a16="http://schemas.microsoft.com/office/drawing/2014/main" id="{C5B3762F-098E-44E2-816A-6923DA806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50CD87-CBC0-4633-A535-102FEC17DA79}" type="slidenum">
              <a:rPr lang="zh-TW" altLang="en-US" sz="1400"/>
              <a:pPr eaLnBrk="1" hangingPunct="1"/>
              <a:t>8</a:t>
            </a:fld>
            <a:endParaRPr lang="en-US" altLang="zh-TW" sz="1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F728DA9-84BD-4DEF-B6F2-CB4FCD72D505}"/>
              </a:ext>
            </a:extLst>
          </p:cNvPr>
          <p:cNvGrpSpPr/>
          <p:nvPr/>
        </p:nvGrpSpPr>
        <p:grpSpPr>
          <a:xfrm>
            <a:off x="5580669" y="136524"/>
            <a:ext cx="2441541" cy="1564850"/>
            <a:chOff x="5580669" y="136524"/>
            <a:chExt cx="2441541" cy="15648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4AFF1A-77C3-4FD1-AE54-E8658462B8DE}"/>
                </a:ext>
              </a:extLst>
            </p:cNvPr>
            <p:cNvSpPr/>
            <p:nvPr/>
          </p:nvSpPr>
          <p:spPr>
            <a:xfrm>
              <a:off x="5580669" y="136525"/>
              <a:ext cx="743931" cy="1564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36E9A8-ACA7-418E-8639-9E8FC0B3F2C0}"/>
                </a:ext>
              </a:extLst>
            </p:cNvPr>
            <p:cNvSpPr/>
            <p:nvPr/>
          </p:nvSpPr>
          <p:spPr>
            <a:xfrm>
              <a:off x="7778685" y="136524"/>
              <a:ext cx="243525" cy="1564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4A8CA57-C977-4867-B2BE-014A9D646FA2}"/>
              </a:ext>
            </a:extLst>
          </p:cNvPr>
          <p:cNvSpPr/>
          <p:nvPr/>
        </p:nvSpPr>
        <p:spPr>
          <a:xfrm>
            <a:off x="8022210" y="37708"/>
            <a:ext cx="1340181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9D3AC7D-577B-4AB7-B778-FE45929373D6}"/>
              </a:ext>
            </a:extLst>
          </p:cNvPr>
          <p:cNvSpPr/>
          <p:nvPr/>
        </p:nvSpPr>
        <p:spPr>
          <a:xfrm>
            <a:off x="6453809" y="2988365"/>
            <a:ext cx="168965" cy="1325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67A607-9519-4032-A2EA-65D642BA8831}"/>
              </a:ext>
            </a:extLst>
          </p:cNvPr>
          <p:cNvSpPr/>
          <p:nvPr/>
        </p:nvSpPr>
        <p:spPr>
          <a:xfrm>
            <a:off x="6324600" y="112713"/>
            <a:ext cx="1454085" cy="1564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A92085-6E56-4744-B346-19F5DEAB203B}"/>
              </a:ext>
            </a:extLst>
          </p:cNvPr>
          <p:cNvSpPr/>
          <p:nvPr/>
        </p:nvSpPr>
        <p:spPr>
          <a:xfrm>
            <a:off x="1404594" y="2489291"/>
            <a:ext cx="1865380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E548FA-A4AA-4E50-86B5-A2D21AE51C0C}"/>
              </a:ext>
            </a:extLst>
          </p:cNvPr>
          <p:cNvSpPr/>
          <p:nvPr/>
        </p:nvSpPr>
        <p:spPr>
          <a:xfrm>
            <a:off x="3243333" y="2564296"/>
            <a:ext cx="2044284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BDFECC-AC28-4533-8816-61A1894CDEB3}"/>
              </a:ext>
            </a:extLst>
          </p:cNvPr>
          <p:cNvSpPr/>
          <p:nvPr/>
        </p:nvSpPr>
        <p:spPr>
          <a:xfrm>
            <a:off x="5307291" y="2370023"/>
            <a:ext cx="1322109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6C975D-4AF6-4466-BCBA-5660FAA63EEB}"/>
              </a:ext>
            </a:extLst>
          </p:cNvPr>
          <p:cNvSpPr/>
          <p:nvPr/>
        </p:nvSpPr>
        <p:spPr>
          <a:xfrm>
            <a:off x="6751983" y="2462442"/>
            <a:ext cx="1865380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216462-0FC2-41B2-A1FF-A280BEFDE69C}"/>
              </a:ext>
            </a:extLst>
          </p:cNvPr>
          <p:cNvSpPr/>
          <p:nvPr/>
        </p:nvSpPr>
        <p:spPr>
          <a:xfrm>
            <a:off x="1454286" y="3830456"/>
            <a:ext cx="3256861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7C0AA3-0D4A-40DA-AB8E-27BFC2B04262}"/>
              </a:ext>
            </a:extLst>
          </p:cNvPr>
          <p:cNvSpPr/>
          <p:nvPr/>
        </p:nvSpPr>
        <p:spPr>
          <a:xfrm>
            <a:off x="4818618" y="3817016"/>
            <a:ext cx="599797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F8B92B-E738-446D-9D8C-6494B5C45B77}"/>
              </a:ext>
            </a:extLst>
          </p:cNvPr>
          <p:cNvSpPr/>
          <p:nvPr/>
        </p:nvSpPr>
        <p:spPr>
          <a:xfrm>
            <a:off x="1377953" y="5453047"/>
            <a:ext cx="3333194" cy="126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B51AE8-EA93-4E5C-812C-D2A500F0F7C0}"/>
              </a:ext>
            </a:extLst>
          </p:cNvPr>
          <p:cNvSpPr txBox="1"/>
          <p:nvPr/>
        </p:nvSpPr>
        <p:spPr>
          <a:xfrm>
            <a:off x="3686415" y="1908747"/>
            <a:ext cx="1697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分子</a:t>
            </a:r>
            <a:r>
              <a:rPr lang="en-US" altLang="ja-JP" sz="2400" b="1" dirty="0">
                <a:solidFill>
                  <a:srgbClr val="FF00FF"/>
                </a:solidFill>
                <a:latin typeface="+mn-ea"/>
              </a:rPr>
              <a:t>/</a:t>
            </a:r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分母兩邊微分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6235639-D84F-43DE-B2F5-FE4BD8F466A8}"/>
              </a:ext>
            </a:extLst>
          </p:cNvPr>
          <p:cNvSpPr txBox="1"/>
          <p:nvPr/>
        </p:nvSpPr>
        <p:spPr>
          <a:xfrm>
            <a:off x="4881701" y="5975846"/>
            <a:ext cx="606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FF"/>
                </a:solidFill>
              </a:rPr>
              <a:t>#</a:t>
            </a:r>
            <a:endParaRPr lang="zh-TW" altLang="en-US" sz="4400" b="1" dirty="0">
              <a:solidFill>
                <a:srgbClr val="FF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DBAAAA-0138-4295-B3F7-284129463CF2}"/>
              </a:ext>
            </a:extLst>
          </p:cNvPr>
          <p:cNvSpPr/>
          <p:nvPr/>
        </p:nvSpPr>
        <p:spPr>
          <a:xfrm>
            <a:off x="3660476" y="15621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FF"/>
                </a:solidFill>
                <a:latin typeface="+mn-ea"/>
              </a:rPr>
              <a:t>羅必達原理</a:t>
            </a:r>
            <a:endParaRPr lang="zh-TW" altLang="en-US" sz="2400" b="1" dirty="0">
              <a:solidFill>
                <a:srgbClr val="FF00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" grpId="0"/>
      <p:bldP spid="2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8">
            <a:extLst>
              <a:ext uri="{FF2B5EF4-FFF2-40B4-BE49-F238E27FC236}">
                <a16:creationId xmlns:a16="http://schemas.microsoft.com/office/drawing/2014/main" id="{9E2EE5E7-6CD2-4DF8-AB54-BD016F603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6757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Here the root test is inconclusive. </a:t>
            </a:r>
          </a:p>
        </p:txBody>
      </p:sp>
      <p:sp>
        <p:nvSpPr>
          <p:cNvPr id="52230" name="投影片編號版面配置區 6">
            <a:extLst>
              <a:ext uri="{FF2B5EF4-FFF2-40B4-BE49-F238E27FC236}">
                <a16:creationId xmlns:a16="http://schemas.microsoft.com/office/drawing/2014/main" id="{9751E157-9172-4512-AEDE-32E660121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39901B-5AC8-406A-9CE1-2A500A2A07EE}" type="slidenum">
              <a:rPr lang="zh-TW" altLang="en-US" sz="1400"/>
              <a:pPr eaLnBrk="1" hangingPunct="1"/>
              <a:t>9</a:t>
            </a:fld>
            <a:endParaRPr lang="en-US" altLang="zh-TW" sz="14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6DEE75-86B0-41C0-A1F6-4BF1FF81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304006"/>
            <a:ext cx="465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3600" b="1" dirty="0">
                <a:ea typeface="新細明體" panose="02020500000000000000" pitchFamily="18" charset="-120"/>
                <a:cs typeface="Arial" panose="020B0604020202020204" pitchFamily="34" charset="0"/>
              </a:rPr>
              <a:t>Example 3 </a:t>
            </a:r>
            <a:endParaRPr lang="en-US" altLang="zh-TW" sz="2800" dirty="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Arial" panose="020B0604020202020204" pitchFamily="34" charset="0"/>
              </a:rPr>
              <a:t>Proof the series is diverges.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C5188B-FA16-4FD9-93AB-2753507BD414}"/>
              </a:ext>
            </a:extLst>
          </p:cNvPr>
          <p:cNvCxnSpPr/>
          <p:nvPr/>
        </p:nvCxnSpPr>
        <p:spPr>
          <a:xfrm>
            <a:off x="0" y="1689347"/>
            <a:ext cx="12192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E56A88A-3AA5-4F51-AF45-4C1595C5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4" y="152052"/>
            <a:ext cx="2143125" cy="1381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6AC527-6CA7-45F9-9A34-C809B943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3" y="2460625"/>
            <a:ext cx="6267450" cy="1533525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9BF00353-AB0F-47D7-9B49-EBED08DA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4" y="1944218"/>
            <a:ext cx="37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  <a:cs typeface="Arial" panose="020B0604020202020204" pitchFamily="34" charset="0"/>
              </a:rPr>
              <a:t>Applying the </a:t>
            </a:r>
            <a:r>
              <a:rPr lang="en-US" altLang="zh-TW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t>Root Test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E0E4A0-CB35-41F7-96DC-D1FB3F408CED}"/>
              </a:ext>
            </a:extLst>
          </p:cNvPr>
          <p:cNvSpPr/>
          <p:nvPr/>
        </p:nvSpPr>
        <p:spPr>
          <a:xfrm>
            <a:off x="6242836" y="2673625"/>
            <a:ext cx="1033806" cy="120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1FCDEB-BF21-495E-BDE5-046427473CE0}"/>
              </a:ext>
            </a:extLst>
          </p:cNvPr>
          <p:cNvSpPr/>
          <p:nvPr/>
        </p:nvSpPr>
        <p:spPr>
          <a:xfrm>
            <a:off x="2602855" y="2534621"/>
            <a:ext cx="1581796" cy="134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6CD3520-6AE1-4627-99CE-76EFFA779EA7}"/>
              </a:ext>
            </a:extLst>
          </p:cNvPr>
          <p:cNvGrpSpPr/>
          <p:nvPr/>
        </p:nvGrpSpPr>
        <p:grpSpPr>
          <a:xfrm>
            <a:off x="5700853" y="2498873"/>
            <a:ext cx="761119" cy="1393168"/>
            <a:chOff x="4267984" y="3477220"/>
            <a:chExt cx="761119" cy="1393168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B00501B-6D99-43FB-A0AC-C741FE41B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84" y="3882789"/>
              <a:ext cx="394355" cy="9875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19AC264-440B-4E36-82DB-81435AC79A5B}"/>
                </a:ext>
              </a:extLst>
            </p:cNvPr>
            <p:cNvSpPr txBox="1"/>
            <p:nvPr/>
          </p:nvSpPr>
          <p:spPr>
            <a:xfrm>
              <a:off x="4502969" y="3477220"/>
              <a:ext cx="526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0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6AE0407-C82D-431A-8675-C4479339D5AE}"/>
              </a:ext>
            </a:extLst>
          </p:cNvPr>
          <p:cNvSpPr/>
          <p:nvPr/>
        </p:nvSpPr>
        <p:spPr>
          <a:xfrm>
            <a:off x="5115835" y="2498872"/>
            <a:ext cx="1205451" cy="1495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5B2DDA-BF28-416C-838E-EBC23D4B7F3F}"/>
              </a:ext>
            </a:extLst>
          </p:cNvPr>
          <p:cNvSpPr/>
          <p:nvPr/>
        </p:nvSpPr>
        <p:spPr>
          <a:xfrm>
            <a:off x="5077141" y="486670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沒有定論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7" grpId="0" animBg="1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19127</TotalTime>
  <Words>372</Words>
  <Application>Microsoft Office PowerPoint</Application>
  <PresentationFormat>寬螢幕</PresentationFormat>
  <Paragraphs>113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游ゴシック</vt:lpstr>
      <vt:lpstr>游ゴシック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方程式</vt:lpstr>
      <vt:lpstr>Taylor Series </vt:lpstr>
      <vt:lpstr>PowerPoint 簡報</vt:lpstr>
      <vt:lpstr>PowerPoint 簡報</vt:lpstr>
      <vt:lpstr>PowerPoint 簡報</vt:lpstr>
      <vt:lpstr>The Root Test; The Ratio Test</vt:lpstr>
      <vt:lpstr>PowerPoint 簡報</vt:lpstr>
      <vt:lpstr>PowerPoint 簡報</vt:lpstr>
      <vt:lpstr>PowerPoint 簡報</vt:lpstr>
      <vt:lpstr>PowerPoint 簡報</vt:lpstr>
      <vt:lpstr>PowerPoint 簡報</vt:lpstr>
      <vt:lpstr>The Integral Test; Basic Comparison, Limit Comparison</vt:lpstr>
      <vt:lpstr>The Root Test; The Ratio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 Series</dc:title>
  <dc:creator>佳儱郭</dc:creator>
  <cp:lastModifiedBy>鄭翰祥</cp:lastModifiedBy>
  <cp:revision>116</cp:revision>
  <dcterms:created xsi:type="dcterms:W3CDTF">2020-06-10T02:00:46Z</dcterms:created>
  <dcterms:modified xsi:type="dcterms:W3CDTF">2022-06-14T06:21:52Z</dcterms:modified>
</cp:coreProperties>
</file>