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1"/>
  </p:notesMasterIdLst>
  <p:handoutMasterIdLst>
    <p:handoutMasterId r:id="rId72"/>
  </p:handoutMasterIdLst>
  <p:sldIdLst>
    <p:sldId id="256" r:id="rId2"/>
    <p:sldId id="276" r:id="rId3"/>
    <p:sldId id="306" r:id="rId4"/>
    <p:sldId id="307" r:id="rId5"/>
    <p:sldId id="308" r:id="rId6"/>
    <p:sldId id="309" r:id="rId7"/>
    <p:sldId id="310" r:id="rId8"/>
    <p:sldId id="311" r:id="rId9"/>
    <p:sldId id="312" r:id="rId10"/>
    <p:sldId id="314" r:id="rId11"/>
    <p:sldId id="313" r:id="rId12"/>
    <p:sldId id="315" r:id="rId13"/>
    <p:sldId id="316" r:id="rId14"/>
    <p:sldId id="317" r:id="rId15"/>
    <p:sldId id="318" r:id="rId16"/>
    <p:sldId id="319" r:id="rId17"/>
    <p:sldId id="320" r:id="rId18"/>
    <p:sldId id="321" r:id="rId19"/>
    <p:sldId id="322" r:id="rId20"/>
    <p:sldId id="323" r:id="rId21"/>
    <p:sldId id="324" r:id="rId22"/>
    <p:sldId id="325" r:id="rId23"/>
    <p:sldId id="326" r:id="rId24"/>
    <p:sldId id="327" r:id="rId25"/>
    <p:sldId id="328" r:id="rId26"/>
    <p:sldId id="371" r:id="rId27"/>
    <p:sldId id="329" r:id="rId28"/>
    <p:sldId id="330" r:id="rId29"/>
    <p:sldId id="331" r:id="rId30"/>
    <p:sldId id="332" r:id="rId31"/>
    <p:sldId id="333" r:id="rId32"/>
    <p:sldId id="334" r:id="rId33"/>
    <p:sldId id="335" r:id="rId34"/>
    <p:sldId id="336" r:id="rId35"/>
    <p:sldId id="337" r:id="rId36"/>
    <p:sldId id="338" r:id="rId37"/>
    <p:sldId id="372" r:id="rId38"/>
    <p:sldId id="339" r:id="rId39"/>
    <p:sldId id="340" r:id="rId40"/>
    <p:sldId id="341" r:id="rId41"/>
    <p:sldId id="342" r:id="rId42"/>
    <p:sldId id="343" r:id="rId43"/>
    <p:sldId id="344" r:id="rId44"/>
    <p:sldId id="345" r:id="rId45"/>
    <p:sldId id="346" r:id="rId46"/>
    <p:sldId id="347" r:id="rId47"/>
    <p:sldId id="348" r:id="rId48"/>
    <p:sldId id="349" r:id="rId49"/>
    <p:sldId id="350" r:id="rId50"/>
    <p:sldId id="351" r:id="rId51"/>
    <p:sldId id="352" r:id="rId52"/>
    <p:sldId id="353" r:id="rId53"/>
    <p:sldId id="354" r:id="rId54"/>
    <p:sldId id="355" r:id="rId55"/>
    <p:sldId id="356" r:id="rId56"/>
    <p:sldId id="357" r:id="rId57"/>
    <p:sldId id="358" r:id="rId58"/>
    <p:sldId id="359" r:id="rId59"/>
    <p:sldId id="360" r:id="rId60"/>
    <p:sldId id="361" r:id="rId61"/>
    <p:sldId id="362" r:id="rId62"/>
    <p:sldId id="363" r:id="rId63"/>
    <p:sldId id="364" r:id="rId64"/>
    <p:sldId id="365" r:id="rId65"/>
    <p:sldId id="366" r:id="rId66"/>
    <p:sldId id="367" r:id="rId67"/>
    <p:sldId id="368" r:id="rId68"/>
    <p:sldId id="369" r:id="rId69"/>
    <p:sldId id="305" r:id="rId70"/>
  </p:sldIdLst>
  <p:sldSz cx="9144000" cy="6858000" type="screen4x3"/>
  <p:notesSz cx="6807200" cy="9939338"/>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AAF96"/>
    <a:srgbClr val="65C6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424" autoAdjust="0"/>
  </p:normalViewPr>
  <p:slideViewPr>
    <p:cSldViewPr>
      <p:cViewPr varScale="1">
        <p:scale>
          <a:sx n="69" d="100"/>
          <a:sy n="69" d="100"/>
        </p:scale>
        <p:origin x="141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49787" cy="498693"/>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55838" y="0"/>
            <a:ext cx="2949787" cy="498693"/>
          </a:xfrm>
          <a:prstGeom prst="rect">
            <a:avLst/>
          </a:prstGeom>
        </p:spPr>
        <p:txBody>
          <a:bodyPr vert="horz" lIns="91440" tIns="45720" rIns="91440" bIns="45720" rtlCol="0"/>
          <a:lstStyle>
            <a:lvl1pPr algn="r">
              <a:defRPr sz="1200"/>
            </a:lvl1pPr>
          </a:lstStyle>
          <a:p>
            <a:fld id="{82978A27-CA03-4992-A1F1-855F0A8D4751}" type="datetimeFigureOut">
              <a:rPr lang="zh-TW" altLang="en-US" smtClean="0"/>
              <a:t>2021/5/12</a:t>
            </a:fld>
            <a:endParaRPr lang="zh-TW" altLang="en-US"/>
          </a:p>
        </p:txBody>
      </p:sp>
      <p:sp>
        <p:nvSpPr>
          <p:cNvPr id="4" name="頁尾版面配置區 3"/>
          <p:cNvSpPr>
            <a:spLocks noGrp="1"/>
          </p:cNvSpPr>
          <p:nvPr>
            <p:ph type="ftr" sz="quarter" idx="2"/>
          </p:nvPr>
        </p:nvSpPr>
        <p:spPr>
          <a:xfrm>
            <a:off x="0" y="9440647"/>
            <a:ext cx="2949787" cy="498692"/>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55838" y="9440647"/>
            <a:ext cx="2949787" cy="498692"/>
          </a:xfrm>
          <a:prstGeom prst="rect">
            <a:avLst/>
          </a:prstGeom>
        </p:spPr>
        <p:txBody>
          <a:bodyPr vert="horz" lIns="91440" tIns="45720" rIns="91440" bIns="45720" rtlCol="0" anchor="b"/>
          <a:lstStyle>
            <a:lvl1pPr algn="r">
              <a:defRPr sz="1200"/>
            </a:lvl1pPr>
          </a:lstStyle>
          <a:p>
            <a:fld id="{37193C96-F206-4C65-A45F-8312C8211D00}" type="slidenum">
              <a:rPr lang="zh-TW" altLang="en-US" smtClean="0"/>
              <a:t>‹#›</a:t>
            </a:fld>
            <a:endParaRPr lang="zh-TW" altLang="en-US"/>
          </a:p>
        </p:txBody>
      </p:sp>
    </p:spTree>
    <p:extLst>
      <p:ext uri="{BB962C8B-B14F-4D97-AF65-F5344CB8AC3E}">
        <p14:creationId xmlns:p14="http://schemas.microsoft.com/office/powerpoint/2010/main" val="26027339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49787" cy="498693"/>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55838" y="0"/>
            <a:ext cx="2949787" cy="498693"/>
          </a:xfrm>
          <a:prstGeom prst="rect">
            <a:avLst/>
          </a:prstGeom>
        </p:spPr>
        <p:txBody>
          <a:bodyPr vert="horz" lIns="91440" tIns="45720" rIns="91440" bIns="45720" rtlCol="0"/>
          <a:lstStyle>
            <a:lvl1pPr algn="r">
              <a:defRPr sz="1200"/>
            </a:lvl1pPr>
          </a:lstStyle>
          <a:p>
            <a:fld id="{3CC2CE36-F9C7-4F11-8F8B-41861C797384}" type="datetimeFigureOut">
              <a:rPr lang="zh-TW" altLang="en-US" smtClean="0"/>
              <a:t>2021/5/12</a:t>
            </a:fld>
            <a:endParaRPr lang="zh-TW" altLang="en-US"/>
          </a:p>
        </p:txBody>
      </p:sp>
      <p:sp>
        <p:nvSpPr>
          <p:cNvPr id="4" name="投影片圖像版面配置區 3"/>
          <p:cNvSpPr>
            <a:spLocks noGrp="1" noRot="1" noChangeAspect="1"/>
          </p:cNvSpPr>
          <p:nvPr>
            <p:ph type="sldImg" idx="2"/>
          </p:nvPr>
        </p:nvSpPr>
        <p:spPr>
          <a:xfrm>
            <a:off x="1168400" y="1243013"/>
            <a:ext cx="4470400" cy="3354387"/>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0720" y="4783307"/>
            <a:ext cx="5445760" cy="3913614"/>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9440647"/>
            <a:ext cx="2949787" cy="498692"/>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55838" y="9440647"/>
            <a:ext cx="2949787" cy="498692"/>
          </a:xfrm>
          <a:prstGeom prst="rect">
            <a:avLst/>
          </a:prstGeom>
        </p:spPr>
        <p:txBody>
          <a:bodyPr vert="horz" lIns="91440" tIns="45720" rIns="91440" bIns="45720" rtlCol="0" anchor="b"/>
          <a:lstStyle>
            <a:lvl1pPr algn="r">
              <a:defRPr sz="1200"/>
            </a:lvl1pPr>
          </a:lstStyle>
          <a:p>
            <a:fld id="{72EE8029-96C1-4D6C-95E6-7D90F93D9EC6}" type="slidenum">
              <a:rPr lang="zh-TW" altLang="en-US" smtClean="0"/>
              <a:t>‹#›</a:t>
            </a:fld>
            <a:endParaRPr lang="zh-TW" altLang="en-US"/>
          </a:p>
        </p:txBody>
      </p:sp>
    </p:spTree>
    <p:extLst>
      <p:ext uri="{BB962C8B-B14F-4D97-AF65-F5344CB8AC3E}">
        <p14:creationId xmlns:p14="http://schemas.microsoft.com/office/powerpoint/2010/main" val="12621159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72EE8029-96C1-4D6C-95E6-7D90F93D9EC6}" type="slidenum">
              <a:rPr lang="zh-TW" altLang="en-US" smtClean="0"/>
              <a:t>1</a:t>
            </a:fld>
            <a:endParaRPr lang="zh-TW" altLang="en-US"/>
          </a:p>
        </p:txBody>
      </p:sp>
    </p:spTree>
    <p:extLst>
      <p:ext uri="{BB962C8B-B14F-4D97-AF65-F5344CB8AC3E}">
        <p14:creationId xmlns:p14="http://schemas.microsoft.com/office/powerpoint/2010/main" val="2341193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72EE8029-96C1-4D6C-95E6-7D90F93D9EC6}" type="slidenum">
              <a:rPr lang="zh-TW" altLang="en-US" smtClean="0"/>
              <a:t>2</a:t>
            </a:fld>
            <a:endParaRPr lang="zh-TW" altLang="en-US"/>
          </a:p>
        </p:txBody>
      </p:sp>
    </p:spTree>
    <p:extLst>
      <p:ext uri="{BB962C8B-B14F-4D97-AF65-F5344CB8AC3E}">
        <p14:creationId xmlns:p14="http://schemas.microsoft.com/office/powerpoint/2010/main" val="24107108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72EE8029-96C1-4D6C-95E6-7D90F93D9EC6}" type="slidenum">
              <a:rPr lang="zh-TW" altLang="en-US" smtClean="0"/>
              <a:t>12</a:t>
            </a:fld>
            <a:endParaRPr lang="zh-TW" altLang="en-US"/>
          </a:p>
        </p:txBody>
      </p:sp>
    </p:spTree>
    <p:extLst>
      <p:ext uri="{BB962C8B-B14F-4D97-AF65-F5344CB8AC3E}">
        <p14:creationId xmlns:p14="http://schemas.microsoft.com/office/powerpoint/2010/main" val="7277100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72EE8029-96C1-4D6C-95E6-7D90F93D9EC6}" type="slidenum">
              <a:rPr lang="zh-TW" altLang="en-US" smtClean="0"/>
              <a:t>69</a:t>
            </a:fld>
            <a:endParaRPr lang="zh-TW" altLang="en-US"/>
          </a:p>
        </p:txBody>
      </p:sp>
    </p:spTree>
    <p:extLst>
      <p:ext uri="{BB962C8B-B14F-4D97-AF65-F5344CB8AC3E}">
        <p14:creationId xmlns:p14="http://schemas.microsoft.com/office/powerpoint/2010/main" val="7011258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611188" y="1125538"/>
            <a:ext cx="7772400" cy="1470025"/>
          </a:xfrm>
        </p:spPr>
        <p:txBody>
          <a:bodyPr/>
          <a:lstStyle>
            <a:lvl1pPr>
              <a:defRPr/>
            </a:lvl1pPr>
          </a:lstStyle>
          <a:p>
            <a:r>
              <a:rPr lang="zh-TW" altLang="en-US"/>
              <a:t>按一下以編輯母片標題樣式</a:t>
            </a:r>
          </a:p>
        </p:txBody>
      </p:sp>
      <p:sp>
        <p:nvSpPr>
          <p:cNvPr id="4099" name="Rectangle 3"/>
          <p:cNvSpPr>
            <a:spLocks noGrp="1" noChangeArrowheads="1"/>
          </p:cNvSpPr>
          <p:nvPr>
            <p:ph type="subTitle" idx="1"/>
          </p:nvPr>
        </p:nvSpPr>
        <p:spPr>
          <a:xfrm>
            <a:off x="107950" y="2852738"/>
            <a:ext cx="6400800" cy="1752600"/>
          </a:xfrm>
        </p:spPr>
        <p:txBody>
          <a:bodyPr/>
          <a:lstStyle>
            <a:lvl1pPr marL="0" indent="0" algn="ctr">
              <a:buFontTx/>
              <a:buNone/>
              <a:defRPr/>
            </a:lvl1pPr>
          </a:lstStyle>
          <a:p>
            <a:r>
              <a:rPr lang="zh-TW" altLang="en-US"/>
              <a:t>按一下以編輯母片副標題樣式</a:t>
            </a:r>
          </a:p>
        </p:txBody>
      </p:sp>
      <p:sp>
        <p:nvSpPr>
          <p:cNvPr id="5" name="Rectangle 5"/>
          <p:cNvSpPr>
            <a:spLocks noGrp="1" noChangeArrowheads="1"/>
          </p:cNvSpPr>
          <p:nvPr>
            <p:ph type="ftr" sz="quarter" idx="11"/>
          </p:nvPr>
        </p:nvSpPr>
        <p:spPr/>
        <p:txBody>
          <a:bodyPr/>
          <a:lstStyle>
            <a:lvl1pPr>
              <a:defRPr smtClean="0"/>
            </a:lvl1pPr>
          </a:lstStyle>
          <a:p>
            <a:pPr>
              <a:defRPr/>
            </a:pPr>
            <a:endParaRPr lang="en-US" altLang="zh-TW"/>
          </a:p>
        </p:txBody>
      </p:sp>
      <p:sp>
        <p:nvSpPr>
          <p:cNvPr id="6" name="Rectangle 6"/>
          <p:cNvSpPr>
            <a:spLocks noGrp="1" noChangeArrowheads="1"/>
          </p:cNvSpPr>
          <p:nvPr>
            <p:ph type="sldNum" sz="quarter" idx="12"/>
          </p:nvPr>
        </p:nvSpPr>
        <p:spPr/>
        <p:txBody>
          <a:bodyPr/>
          <a:lstStyle>
            <a:lvl1pPr>
              <a:defRPr/>
            </a:lvl1pPr>
          </a:lstStyle>
          <a:p>
            <a:fld id="{7E17A74C-CD80-4FA0-8713-A2C4E11C5AEB}" type="slidenum">
              <a:rPr lang="en-US" altLang="zh-TW"/>
              <a:pPr/>
              <a:t>‹#›</a:t>
            </a:fld>
            <a:endParaRPr lang="en-US" altLang="zh-TW"/>
          </a:p>
        </p:txBody>
      </p:sp>
    </p:spTree>
    <p:extLst>
      <p:ext uri="{BB962C8B-B14F-4D97-AF65-F5344CB8AC3E}">
        <p14:creationId xmlns:p14="http://schemas.microsoft.com/office/powerpoint/2010/main" val="228676671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fld id="{94FA140B-391D-4BF7-9633-CC00A7D9714D}" type="slidenum">
              <a:rPr lang="en-US" altLang="zh-TW"/>
              <a:pPr/>
              <a:t>‹#›</a:t>
            </a:fld>
            <a:endParaRPr lang="en-US" altLang="zh-TW"/>
          </a:p>
        </p:txBody>
      </p:sp>
    </p:spTree>
    <p:extLst>
      <p:ext uri="{BB962C8B-B14F-4D97-AF65-F5344CB8AC3E}">
        <p14:creationId xmlns:p14="http://schemas.microsoft.com/office/powerpoint/2010/main" val="3240662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475413" y="630238"/>
            <a:ext cx="2057400" cy="51022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303213" y="630238"/>
            <a:ext cx="6019800" cy="51022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fld id="{9E3DFC2D-6E4D-4AA8-9685-F551073451E5}" type="slidenum">
              <a:rPr lang="en-US" altLang="zh-TW"/>
              <a:pPr/>
              <a:t>‹#›</a:t>
            </a:fld>
            <a:endParaRPr lang="en-US" altLang="zh-TW"/>
          </a:p>
        </p:txBody>
      </p:sp>
    </p:spTree>
    <p:extLst>
      <p:ext uri="{BB962C8B-B14F-4D97-AF65-F5344CB8AC3E}">
        <p14:creationId xmlns:p14="http://schemas.microsoft.com/office/powerpoint/2010/main" val="362382110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fld id="{0B284666-1BAE-44B1-A9DE-FD0E462DBD20}" type="slidenum">
              <a:rPr lang="en-US" altLang="zh-TW"/>
              <a:pPr/>
              <a:t>‹#›</a:t>
            </a:fld>
            <a:endParaRPr lang="en-US" altLang="zh-TW"/>
          </a:p>
        </p:txBody>
      </p:sp>
    </p:spTree>
    <p:extLst>
      <p:ext uri="{BB962C8B-B14F-4D97-AF65-F5344CB8AC3E}">
        <p14:creationId xmlns:p14="http://schemas.microsoft.com/office/powerpoint/2010/main" val="372197034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fld id="{84204A45-E7C4-485C-A069-443DCF049502}" type="slidenum">
              <a:rPr lang="en-US" altLang="zh-TW"/>
              <a:pPr/>
              <a:t>‹#›</a:t>
            </a:fld>
            <a:endParaRPr lang="en-US" altLang="zh-TW"/>
          </a:p>
        </p:txBody>
      </p:sp>
    </p:spTree>
    <p:extLst>
      <p:ext uri="{BB962C8B-B14F-4D97-AF65-F5344CB8AC3E}">
        <p14:creationId xmlns:p14="http://schemas.microsoft.com/office/powerpoint/2010/main" val="47768885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916113"/>
            <a:ext cx="3492500" cy="3816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102100" y="1916113"/>
            <a:ext cx="3494088" cy="3816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fld id="{DA84D893-B995-4CB1-A7E2-EF30FA351940}" type="slidenum">
              <a:rPr lang="en-US" altLang="zh-TW"/>
              <a:pPr/>
              <a:t>‹#›</a:t>
            </a:fld>
            <a:endParaRPr lang="en-US" altLang="zh-TW"/>
          </a:p>
        </p:txBody>
      </p:sp>
    </p:spTree>
    <p:extLst>
      <p:ext uri="{BB962C8B-B14F-4D97-AF65-F5344CB8AC3E}">
        <p14:creationId xmlns:p14="http://schemas.microsoft.com/office/powerpoint/2010/main" val="36791142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ltLang="zh-TW"/>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9" name="Rectangle 6"/>
          <p:cNvSpPr>
            <a:spLocks noGrp="1" noChangeArrowheads="1"/>
          </p:cNvSpPr>
          <p:nvPr>
            <p:ph type="sldNum" sz="quarter" idx="12"/>
          </p:nvPr>
        </p:nvSpPr>
        <p:spPr>
          <a:ln/>
        </p:spPr>
        <p:txBody>
          <a:bodyPr/>
          <a:lstStyle>
            <a:lvl1pPr>
              <a:defRPr/>
            </a:lvl1pPr>
          </a:lstStyle>
          <a:p>
            <a:fld id="{4645B29E-40A0-418F-9F2E-10CA20616F8B}" type="slidenum">
              <a:rPr lang="en-US" altLang="zh-TW"/>
              <a:pPr/>
              <a:t>‹#›</a:t>
            </a:fld>
            <a:endParaRPr lang="en-US" altLang="zh-TW"/>
          </a:p>
        </p:txBody>
      </p:sp>
    </p:spTree>
    <p:extLst>
      <p:ext uri="{BB962C8B-B14F-4D97-AF65-F5344CB8AC3E}">
        <p14:creationId xmlns:p14="http://schemas.microsoft.com/office/powerpoint/2010/main" val="2477468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ltLang="zh-TW"/>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5" name="Rectangle 6"/>
          <p:cNvSpPr>
            <a:spLocks noGrp="1" noChangeArrowheads="1"/>
          </p:cNvSpPr>
          <p:nvPr>
            <p:ph type="sldNum" sz="quarter" idx="12"/>
          </p:nvPr>
        </p:nvSpPr>
        <p:spPr>
          <a:ln/>
        </p:spPr>
        <p:txBody>
          <a:bodyPr/>
          <a:lstStyle>
            <a:lvl1pPr>
              <a:defRPr/>
            </a:lvl1pPr>
          </a:lstStyle>
          <a:p>
            <a:fld id="{ED65FB0A-F369-475C-9D1C-5CE55D398F00}" type="slidenum">
              <a:rPr lang="en-US" altLang="zh-TW"/>
              <a:pPr/>
              <a:t>‹#›</a:t>
            </a:fld>
            <a:endParaRPr lang="en-US" altLang="zh-TW"/>
          </a:p>
        </p:txBody>
      </p:sp>
    </p:spTree>
    <p:extLst>
      <p:ext uri="{BB962C8B-B14F-4D97-AF65-F5344CB8AC3E}">
        <p14:creationId xmlns:p14="http://schemas.microsoft.com/office/powerpoint/2010/main" val="3768852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ltLang="zh-TW"/>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4" name="Rectangle 6"/>
          <p:cNvSpPr>
            <a:spLocks noGrp="1" noChangeArrowheads="1"/>
          </p:cNvSpPr>
          <p:nvPr>
            <p:ph type="sldNum" sz="quarter" idx="12"/>
          </p:nvPr>
        </p:nvSpPr>
        <p:spPr>
          <a:ln/>
        </p:spPr>
        <p:txBody>
          <a:bodyPr/>
          <a:lstStyle>
            <a:lvl1pPr>
              <a:defRPr/>
            </a:lvl1pPr>
          </a:lstStyle>
          <a:p>
            <a:fld id="{6BBC3C40-6761-4EBD-8E20-5DBBA9D6FD41}" type="slidenum">
              <a:rPr lang="en-US" altLang="zh-TW"/>
              <a:pPr/>
              <a:t>‹#›</a:t>
            </a:fld>
            <a:endParaRPr lang="en-US" altLang="zh-TW"/>
          </a:p>
        </p:txBody>
      </p:sp>
    </p:spTree>
    <p:extLst>
      <p:ext uri="{BB962C8B-B14F-4D97-AF65-F5344CB8AC3E}">
        <p14:creationId xmlns:p14="http://schemas.microsoft.com/office/powerpoint/2010/main" val="4138235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fld id="{D8AE5EA5-1DBE-4D8E-BF31-F59A81AEE4C7}" type="slidenum">
              <a:rPr lang="en-US" altLang="zh-TW"/>
              <a:pPr/>
              <a:t>‹#›</a:t>
            </a:fld>
            <a:endParaRPr lang="en-US" altLang="zh-TW"/>
          </a:p>
        </p:txBody>
      </p:sp>
    </p:spTree>
    <p:extLst>
      <p:ext uri="{BB962C8B-B14F-4D97-AF65-F5344CB8AC3E}">
        <p14:creationId xmlns:p14="http://schemas.microsoft.com/office/powerpoint/2010/main" val="3426679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smtClean="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fld id="{B821C523-3055-44F8-9B7E-16477D8AD841}" type="slidenum">
              <a:rPr lang="en-US" altLang="zh-TW"/>
              <a:pPr/>
              <a:t>‹#›</a:t>
            </a:fld>
            <a:endParaRPr lang="en-US" altLang="zh-TW"/>
          </a:p>
        </p:txBody>
      </p:sp>
    </p:spTree>
    <p:extLst>
      <p:ext uri="{BB962C8B-B14F-4D97-AF65-F5344CB8AC3E}">
        <p14:creationId xmlns:p14="http://schemas.microsoft.com/office/powerpoint/2010/main" val="1403692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3213" y="6302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p>
        </p:txBody>
      </p:sp>
      <p:sp>
        <p:nvSpPr>
          <p:cNvPr id="1027" name="Rectangle 3"/>
          <p:cNvSpPr>
            <a:spLocks noGrp="1" noChangeArrowheads="1"/>
          </p:cNvSpPr>
          <p:nvPr>
            <p:ph type="body" idx="1"/>
          </p:nvPr>
        </p:nvSpPr>
        <p:spPr bwMode="auto">
          <a:xfrm>
            <a:off x="457200" y="1916113"/>
            <a:ext cx="7138988" cy="381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atin typeface="微軟正黑體" panose="020B0604030504040204" pitchFamily="34" charset="-120"/>
                <a:ea typeface="微軟正黑體" panose="020B0604030504040204" pitchFamily="34" charset="-120"/>
              </a:defRPr>
            </a:lvl1pPr>
          </a:lstStyle>
          <a:p>
            <a:pPr>
              <a:defRPr/>
            </a:pPr>
            <a:endParaRPr lang="en-US" altLang="zh-TW"/>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微軟正黑體" panose="020B0604030504040204" pitchFamily="34" charset="-120"/>
                <a:ea typeface="微軟正黑體" panose="020B0604030504040204" pitchFamily="34" charset="-120"/>
              </a:defRPr>
            </a:lvl1pPr>
          </a:lstStyle>
          <a:p>
            <a:fld id="{8A348822-9EA0-46C1-9B30-2136839FE166}" type="slidenum">
              <a:rPr lang="en-US" altLang="zh-TW" smtClean="0"/>
              <a:pPr/>
              <a:t>‹#›</a:t>
            </a:fld>
            <a:endParaRPr lang="en-US" altLang="zh-TW"/>
          </a:p>
        </p:txBody>
      </p:sp>
      <p:pic>
        <p:nvPicPr>
          <p:cNvPr id="8" name="Picture 2" descr="é¦é "/>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68775" y="6111057"/>
            <a:ext cx="457200" cy="744584"/>
          </a:xfrm>
          <a:prstGeom prst="rect">
            <a:avLst/>
          </a:prstGeom>
          <a:noFill/>
          <a:extLst>
            <a:ext uri="{909E8E84-426E-40DD-AFC4-6F175D3DCCD1}">
              <a14:hiddenFill xmlns:a14="http://schemas.microsoft.com/office/drawing/2010/main">
                <a:solidFill>
                  <a:srgbClr val="FFFFFF"/>
                </a:solidFill>
              </a14:hiddenFill>
            </a:ext>
          </a:extLst>
        </p:spPr>
      </p:pic>
      <p:sp>
        <p:nvSpPr>
          <p:cNvPr id="2" name="文字方塊 1"/>
          <p:cNvSpPr txBox="1"/>
          <p:nvPr userDrawn="1"/>
        </p:nvSpPr>
        <p:spPr>
          <a:xfrm>
            <a:off x="755576" y="6329460"/>
            <a:ext cx="1665841" cy="307777"/>
          </a:xfrm>
          <a:prstGeom prst="rect">
            <a:avLst/>
          </a:prstGeom>
          <a:noFill/>
        </p:spPr>
        <p:txBody>
          <a:bodyPr wrap="none" rtlCol="0">
            <a:spAutoFit/>
          </a:bodyPr>
          <a:lstStyle/>
          <a:p>
            <a:r>
              <a:rPr lang="zh-TW" altLang="en-US" sz="1400" dirty="0" smtClean="0">
                <a:solidFill>
                  <a:schemeClr val="bg1">
                    <a:lumMod val="65000"/>
                  </a:schemeClr>
                </a:solidFill>
                <a:latin typeface="微軟正黑體" panose="020B0604030504040204" pitchFamily="34" charset="-120"/>
                <a:ea typeface="微軟正黑體" panose="020B0604030504040204" pitchFamily="34" charset="-120"/>
              </a:rPr>
              <a:t>前瞻學士學位學程</a:t>
            </a:r>
            <a:endParaRPr lang="zh-TW" altLang="en-US" sz="1400" dirty="0">
              <a:solidFill>
                <a:schemeClr val="bg1">
                  <a:lumMod val="65000"/>
                </a:schemeClr>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0798588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rtl="0" eaLnBrk="0" fontAlgn="base" hangingPunct="0">
        <a:spcBef>
          <a:spcPct val="0"/>
        </a:spcBef>
        <a:spcAft>
          <a:spcPct val="0"/>
        </a:spcAft>
        <a:defRPr kumimoji="1" sz="4400">
          <a:solidFill>
            <a:schemeClr val="tx2"/>
          </a:solidFill>
          <a:latin typeface="微軟正黑體" panose="020B0604030504040204" pitchFamily="34" charset="-120"/>
          <a:ea typeface="微軟正黑體" panose="020B0604030504040204" pitchFamily="34" charset="-120"/>
          <a:cs typeface="+mj-cs"/>
        </a:defRPr>
      </a:lvl1pPr>
      <a:lvl2pPr algn="ctr" rtl="0" eaLnBrk="0" fontAlgn="base" hangingPunct="0">
        <a:spcBef>
          <a:spcPct val="0"/>
        </a:spcBef>
        <a:spcAft>
          <a:spcPct val="0"/>
        </a:spcAft>
        <a:defRPr kumimoji="1" sz="4400">
          <a:solidFill>
            <a:schemeClr val="tx2"/>
          </a:solidFill>
          <a:latin typeface="Arial" charset="0"/>
          <a:ea typeface="華康中黑體" pitchFamily="49" charset="-120"/>
        </a:defRPr>
      </a:lvl2pPr>
      <a:lvl3pPr algn="ctr" rtl="0" eaLnBrk="0" fontAlgn="base" hangingPunct="0">
        <a:spcBef>
          <a:spcPct val="0"/>
        </a:spcBef>
        <a:spcAft>
          <a:spcPct val="0"/>
        </a:spcAft>
        <a:defRPr kumimoji="1" sz="4400">
          <a:solidFill>
            <a:schemeClr val="tx2"/>
          </a:solidFill>
          <a:latin typeface="Arial" charset="0"/>
          <a:ea typeface="華康中黑體" pitchFamily="49" charset="-120"/>
        </a:defRPr>
      </a:lvl3pPr>
      <a:lvl4pPr algn="ctr" rtl="0" eaLnBrk="0" fontAlgn="base" hangingPunct="0">
        <a:spcBef>
          <a:spcPct val="0"/>
        </a:spcBef>
        <a:spcAft>
          <a:spcPct val="0"/>
        </a:spcAft>
        <a:defRPr kumimoji="1" sz="4400">
          <a:solidFill>
            <a:schemeClr val="tx2"/>
          </a:solidFill>
          <a:latin typeface="Arial" charset="0"/>
          <a:ea typeface="華康中黑體" pitchFamily="49" charset="-120"/>
        </a:defRPr>
      </a:lvl4pPr>
      <a:lvl5pPr algn="ctr" rtl="0" eaLnBrk="0" fontAlgn="base" hangingPunct="0">
        <a:spcBef>
          <a:spcPct val="0"/>
        </a:spcBef>
        <a:spcAft>
          <a:spcPct val="0"/>
        </a:spcAft>
        <a:defRPr kumimoji="1" sz="4400">
          <a:solidFill>
            <a:schemeClr val="tx2"/>
          </a:solidFill>
          <a:latin typeface="Arial" charset="0"/>
          <a:ea typeface="華康中黑體" pitchFamily="49" charset="-120"/>
        </a:defRPr>
      </a:lvl5pPr>
      <a:lvl6pPr marL="457200" algn="ctr" rtl="0" fontAlgn="base">
        <a:spcBef>
          <a:spcPct val="0"/>
        </a:spcBef>
        <a:spcAft>
          <a:spcPct val="0"/>
        </a:spcAft>
        <a:defRPr kumimoji="1" sz="4400">
          <a:solidFill>
            <a:schemeClr val="tx2"/>
          </a:solidFill>
          <a:latin typeface="Arial" charset="0"/>
          <a:ea typeface="華康中黑體" pitchFamily="49" charset="-120"/>
        </a:defRPr>
      </a:lvl6pPr>
      <a:lvl7pPr marL="914400" algn="ctr" rtl="0" fontAlgn="base">
        <a:spcBef>
          <a:spcPct val="0"/>
        </a:spcBef>
        <a:spcAft>
          <a:spcPct val="0"/>
        </a:spcAft>
        <a:defRPr kumimoji="1" sz="4400">
          <a:solidFill>
            <a:schemeClr val="tx2"/>
          </a:solidFill>
          <a:latin typeface="Arial" charset="0"/>
          <a:ea typeface="華康中黑體" pitchFamily="49" charset="-120"/>
        </a:defRPr>
      </a:lvl7pPr>
      <a:lvl8pPr marL="1371600" algn="ctr" rtl="0" fontAlgn="base">
        <a:spcBef>
          <a:spcPct val="0"/>
        </a:spcBef>
        <a:spcAft>
          <a:spcPct val="0"/>
        </a:spcAft>
        <a:defRPr kumimoji="1" sz="4400">
          <a:solidFill>
            <a:schemeClr val="tx2"/>
          </a:solidFill>
          <a:latin typeface="Arial" charset="0"/>
          <a:ea typeface="華康中黑體" pitchFamily="49" charset="-120"/>
        </a:defRPr>
      </a:lvl8pPr>
      <a:lvl9pPr marL="1828800" algn="ctr" rtl="0" fontAlgn="base">
        <a:spcBef>
          <a:spcPct val="0"/>
        </a:spcBef>
        <a:spcAft>
          <a:spcPct val="0"/>
        </a:spcAft>
        <a:defRPr kumimoji="1" sz="4400">
          <a:solidFill>
            <a:schemeClr val="tx2"/>
          </a:solidFill>
          <a:latin typeface="Arial" charset="0"/>
          <a:ea typeface="華康中黑體" pitchFamily="49" charset="-120"/>
        </a:defRPr>
      </a:lvl9pPr>
    </p:titleStyle>
    <p:bodyStyle>
      <a:lvl1pPr marL="342900" indent="-342900" algn="l" rtl="0" eaLnBrk="0" fontAlgn="base" hangingPunct="0">
        <a:spcBef>
          <a:spcPct val="20000"/>
        </a:spcBef>
        <a:spcAft>
          <a:spcPct val="0"/>
        </a:spcAft>
        <a:buChar char="•"/>
        <a:defRPr kumimoji="1" sz="3200">
          <a:solidFill>
            <a:schemeClr val="tx1"/>
          </a:solidFill>
          <a:latin typeface="微軟正黑體" panose="020B0604030504040204" pitchFamily="34" charset="-120"/>
          <a:ea typeface="微軟正黑體" panose="020B0604030504040204" pitchFamily="34" charset="-120"/>
          <a:cs typeface="+mn-cs"/>
        </a:defRPr>
      </a:lvl1pPr>
      <a:lvl2pPr marL="742950" indent="-285750" algn="l" rtl="0" eaLnBrk="0" fontAlgn="base" hangingPunct="0">
        <a:spcBef>
          <a:spcPct val="20000"/>
        </a:spcBef>
        <a:spcAft>
          <a:spcPct val="0"/>
        </a:spcAft>
        <a:buChar char="–"/>
        <a:defRPr kumimoji="1" sz="2800">
          <a:solidFill>
            <a:schemeClr val="tx1"/>
          </a:solidFill>
          <a:latin typeface="微軟正黑體" panose="020B0604030504040204" pitchFamily="34" charset="-120"/>
          <a:ea typeface="微軟正黑體" panose="020B0604030504040204" pitchFamily="34" charset="-120"/>
        </a:defRPr>
      </a:lvl2pPr>
      <a:lvl3pPr marL="1143000" indent="-228600" algn="l" rtl="0" eaLnBrk="0" fontAlgn="base" hangingPunct="0">
        <a:spcBef>
          <a:spcPct val="20000"/>
        </a:spcBef>
        <a:spcAft>
          <a:spcPct val="0"/>
        </a:spcAft>
        <a:buChar char="•"/>
        <a:defRPr kumimoji="1" sz="2400">
          <a:solidFill>
            <a:schemeClr val="tx1"/>
          </a:solidFill>
          <a:latin typeface="微軟正黑體" panose="020B0604030504040204" pitchFamily="34" charset="-120"/>
          <a:ea typeface="微軟正黑體" panose="020B0604030504040204" pitchFamily="34" charset="-120"/>
        </a:defRPr>
      </a:lvl3pPr>
      <a:lvl4pPr marL="1600200" indent="-228600" algn="l" rtl="0" eaLnBrk="0" fontAlgn="base" hangingPunct="0">
        <a:spcBef>
          <a:spcPct val="20000"/>
        </a:spcBef>
        <a:spcAft>
          <a:spcPct val="0"/>
        </a:spcAft>
        <a:buChar char="–"/>
        <a:defRPr kumimoji="1" sz="2000">
          <a:solidFill>
            <a:schemeClr val="tx1"/>
          </a:solidFill>
          <a:latin typeface="微軟正黑體" panose="020B0604030504040204" pitchFamily="34" charset="-120"/>
          <a:ea typeface="微軟正黑體" panose="020B0604030504040204" pitchFamily="34" charset="-120"/>
        </a:defRPr>
      </a:lvl4pPr>
      <a:lvl5pPr marL="2057400" indent="-228600" algn="l" rtl="0" eaLnBrk="0" fontAlgn="base" hangingPunct="0">
        <a:spcBef>
          <a:spcPct val="20000"/>
        </a:spcBef>
        <a:spcAft>
          <a:spcPct val="0"/>
        </a:spcAft>
        <a:buChar char="»"/>
        <a:defRPr kumimoji="1" sz="2000">
          <a:solidFill>
            <a:schemeClr val="tx1"/>
          </a:solidFill>
          <a:latin typeface="微軟正黑體" panose="020B0604030504040204" pitchFamily="34" charset="-120"/>
          <a:ea typeface="微軟正黑體" panose="020B0604030504040204" pitchFamily="34" charset="-120"/>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395536" y="1124744"/>
            <a:ext cx="8209284" cy="1470025"/>
          </a:xfrm>
        </p:spPr>
        <p:txBody>
          <a:bodyPr>
            <a:noAutofit/>
          </a:bodyPr>
          <a:lstStyle/>
          <a:p>
            <a:r>
              <a:rPr lang="en-US" altLang="zh-TW" dirty="0" smtClean="0"/>
              <a:t>2.Excel</a:t>
            </a:r>
            <a:r>
              <a:rPr lang="zh-TW" altLang="en-US" dirty="0"/>
              <a:t>儲存格資料輸入</a:t>
            </a:r>
            <a:r>
              <a:rPr lang="zh-TW" altLang="en-US" dirty="0" smtClean="0"/>
              <a:t>、</a:t>
            </a:r>
            <a:r>
              <a:rPr lang="en-US" altLang="zh-TW" dirty="0" smtClean="0"/>
              <a:t/>
            </a:r>
            <a:br>
              <a:rPr lang="en-US" altLang="zh-TW" dirty="0" smtClean="0"/>
            </a:br>
            <a:r>
              <a:rPr lang="zh-TW" altLang="en-US" dirty="0" smtClean="0"/>
              <a:t>格式</a:t>
            </a:r>
            <a:r>
              <a:rPr lang="zh-TW" altLang="en-US" dirty="0"/>
              <a:t>設定、工作表的編輯處理</a:t>
            </a:r>
          </a:p>
        </p:txBody>
      </p:sp>
      <p:sp>
        <p:nvSpPr>
          <p:cNvPr id="3" name="副標題 2"/>
          <p:cNvSpPr>
            <a:spLocks noGrp="1"/>
          </p:cNvSpPr>
          <p:nvPr>
            <p:ph type="subTitle" idx="1"/>
          </p:nvPr>
        </p:nvSpPr>
        <p:spPr/>
        <p:txBody>
          <a:bodyPr/>
          <a:lstStyle/>
          <a:p>
            <a:endParaRPr lang="zh-TW" altLang="en-US" dirty="0"/>
          </a:p>
        </p:txBody>
      </p:sp>
    </p:spTree>
    <p:extLst>
      <p:ext uri="{BB962C8B-B14F-4D97-AF65-F5344CB8AC3E}">
        <p14:creationId xmlns:p14="http://schemas.microsoft.com/office/powerpoint/2010/main" val="179211944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p:nvPr>
        </p:nvSpPr>
        <p:spPr/>
        <p:txBody>
          <a:bodyPr/>
          <a:lstStyle/>
          <a:p>
            <a:r>
              <a:rPr lang="en-US" altLang="zh-TW" dirty="0" smtClean="0"/>
              <a:t>2.2</a:t>
            </a:r>
            <a:r>
              <a:rPr lang="zh-TW" altLang="en-US" dirty="0" smtClean="0"/>
              <a:t>工作</a:t>
            </a:r>
            <a:r>
              <a:rPr lang="zh-TW" altLang="en-US" dirty="0"/>
              <a:t>表的編輯處理</a:t>
            </a:r>
          </a:p>
        </p:txBody>
      </p:sp>
      <p:sp>
        <p:nvSpPr>
          <p:cNvPr id="5" name="副標題 4"/>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378865842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工作表的基本操作</a:t>
            </a:r>
          </a:p>
        </p:txBody>
      </p:sp>
      <p:sp>
        <p:nvSpPr>
          <p:cNvPr id="3" name="內容版面配置區 2"/>
          <p:cNvSpPr>
            <a:spLocks noGrp="1"/>
          </p:cNvSpPr>
          <p:nvPr>
            <p:ph idx="1"/>
          </p:nvPr>
        </p:nvSpPr>
        <p:spPr/>
        <p:txBody>
          <a:bodyPr/>
          <a:lstStyle/>
          <a:p>
            <a:pPr algn="just"/>
            <a:r>
              <a:rPr lang="zh-TW" altLang="en-US" dirty="0"/>
              <a:t>重新命名工作表</a:t>
            </a:r>
          </a:p>
          <a:p>
            <a:pPr lvl="1" algn="just"/>
            <a:r>
              <a:rPr lang="zh-TW" altLang="en-US" dirty="0"/>
              <a:t>在想要修改的工作表名稱上按一下滑鼠右鍵，選按</a:t>
            </a:r>
            <a:r>
              <a:rPr lang="zh-TW" altLang="en-US" b="1" dirty="0">
                <a:solidFill>
                  <a:srgbClr val="0AAF96"/>
                </a:solidFill>
              </a:rPr>
              <a:t>重新命名</a:t>
            </a:r>
            <a:r>
              <a:rPr lang="zh-TW" altLang="en-US" dirty="0"/>
              <a:t>，待舊名稱被選取時，直接輸入新名稱，並按</a:t>
            </a:r>
            <a:r>
              <a:rPr lang="en-US" altLang="zh-TW" b="1" dirty="0">
                <a:solidFill>
                  <a:srgbClr val="0AAF96"/>
                </a:solidFill>
              </a:rPr>
              <a:t>Enter</a:t>
            </a:r>
            <a:r>
              <a:rPr lang="zh-TW" altLang="en-US" dirty="0"/>
              <a:t>鍵即可完成工作表更名</a:t>
            </a:r>
          </a:p>
          <a:p>
            <a:pPr algn="just"/>
            <a:endParaRPr lang="zh-TW" alt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4217194"/>
            <a:ext cx="5544616" cy="26179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7049412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新增工作表</a:t>
            </a:r>
          </a:p>
        </p:txBody>
      </p:sp>
      <p:sp>
        <p:nvSpPr>
          <p:cNvPr id="3" name="內容版面配置區 2"/>
          <p:cNvSpPr>
            <a:spLocks noGrp="1"/>
          </p:cNvSpPr>
          <p:nvPr>
            <p:ph idx="1"/>
          </p:nvPr>
        </p:nvSpPr>
        <p:spPr/>
        <p:txBody>
          <a:bodyPr/>
          <a:lstStyle/>
          <a:p>
            <a:pPr algn="just"/>
            <a:r>
              <a:rPr lang="zh-TW" altLang="en-US" dirty="0"/>
              <a:t>當 </a:t>
            </a:r>
            <a:r>
              <a:rPr lang="en-US" altLang="zh-TW" dirty="0"/>
              <a:t>Excel </a:t>
            </a:r>
            <a:r>
              <a:rPr lang="zh-TW" altLang="en-US" dirty="0"/>
              <a:t>中預設的工作表不敷使用時，可以在工作表列右側選按 </a:t>
            </a:r>
            <a:r>
              <a:rPr lang="en-US" altLang="zh-TW" dirty="0"/>
              <a:t>+ </a:t>
            </a:r>
            <a:r>
              <a:rPr lang="zh-TW" altLang="en-US" dirty="0"/>
              <a:t>新工作表鈕，透過新增的動作建立多個工作表</a:t>
            </a:r>
          </a:p>
        </p:txBody>
      </p:sp>
    </p:spTree>
    <p:extLst>
      <p:ext uri="{BB962C8B-B14F-4D97-AF65-F5344CB8AC3E}">
        <p14:creationId xmlns:p14="http://schemas.microsoft.com/office/powerpoint/2010/main" val="245722847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切換工作表</a:t>
            </a:r>
          </a:p>
        </p:txBody>
      </p:sp>
      <p:sp>
        <p:nvSpPr>
          <p:cNvPr id="3" name="內容版面配置區 2"/>
          <p:cNvSpPr>
            <a:spLocks noGrp="1"/>
          </p:cNvSpPr>
          <p:nvPr>
            <p:ph idx="1"/>
          </p:nvPr>
        </p:nvSpPr>
        <p:spPr/>
        <p:txBody>
          <a:bodyPr/>
          <a:lstStyle/>
          <a:p>
            <a:pPr algn="just"/>
            <a:r>
              <a:rPr lang="zh-TW" altLang="en-US" dirty="0"/>
              <a:t>如果想在多個工作表中編輯某一個工作表時，只要直接在該工作表標籤按一下，作用中的工作表文字呈現綠色，表示已切換至該工作表。</a:t>
            </a:r>
          </a:p>
        </p:txBody>
      </p:sp>
    </p:spTree>
    <p:extLst>
      <p:ext uri="{BB962C8B-B14F-4D97-AF65-F5344CB8AC3E}">
        <p14:creationId xmlns:p14="http://schemas.microsoft.com/office/powerpoint/2010/main" val="175008488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為工作表套用索引標籤色彩</a:t>
            </a:r>
          </a:p>
        </p:txBody>
      </p:sp>
      <p:sp>
        <p:nvSpPr>
          <p:cNvPr id="3" name="內容版面配置區 2"/>
          <p:cNvSpPr>
            <a:spLocks noGrp="1"/>
          </p:cNvSpPr>
          <p:nvPr>
            <p:ph idx="1"/>
          </p:nvPr>
        </p:nvSpPr>
        <p:spPr/>
        <p:txBody>
          <a:bodyPr/>
          <a:lstStyle/>
          <a:p>
            <a:r>
              <a:rPr lang="zh-TW" altLang="en-US" dirty="0"/>
              <a:t>透過色彩的標示區別各個工作表，以方便使用者進行</a:t>
            </a:r>
            <a:r>
              <a:rPr lang="zh-TW" altLang="en-US" dirty="0" smtClean="0"/>
              <a:t>辨認</a:t>
            </a:r>
            <a:endParaRPr lang="zh-TW" altLang="en-US" dirty="0"/>
          </a:p>
          <a:p>
            <a:r>
              <a:rPr lang="zh-TW" altLang="en-US" dirty="0"/>
              <a:t>在想要修改標籤色彩的工作表名稱上按一下滑鼠右鍵，選</a:t>
            </a:r>
            <a:r>
              <a:rPr lang="zh-TW" altLang="en-US" dirty="0" smtClean="0"/>
              <a:t>按</a:t>
            </a:r>
            <a:r>
              <a:rPr lang="zh-TW" altLang="en-US" b="1" dirty="0" smtClean="0">
                <a:solidFill>
                  <a:srgbClr val="0AAF96"/>
                </a:solidFill>
              </a:rPr>
              <a:t>索引</a:t>
            </a:r>
            <a:r>
              <a:rPr lang="zh-TW" altLang="en-US" b="1" dirty="0">
                <a:solidFill>
                  <a:srgbClr val="0AAF96"/>
                </a:solidFill>
              </a:rPr>
              <a:t>標籤色彩</a:t>
            </a:r>
            <a:r>
              <a:rPr lang="zh-TW" altLang="en-US" dirty="0"/>
              <a:t>，選按喜好的顏色，這樣就會看到已套用上色彩的工作表</a:t>
            </a:r>
          </a:p>
        </p:txBody>
      </p:sp>
    </p:spTree>
    <p:extLst>
      <p:ext uri="{BB962C8B-B14F-4D97-AF65-F5344CB8AC3E}">
        <p14:creationId xmlns:p14="http://schemas.microsoft.com/office/powerpoint/2010/main" val="315719728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為工作表套用索引標籤色彩</a:t>
            </a:r>
          </a:p>
        </p:txBody>
      </p:sp>
      <p:sp>
        <p:nvSpPr>
          <p:cNvPr id="3" name="內容版面配置區 2"/>
          <p:cNvSpPr>
            <a:spLocks noGrp="1"/>
          </p:cNvSpPr>
          <p:nvPr>
            <p:ph idx="1"/>
          </p:nvPr>
        </p:nvSpPr>
        <p:spPr/>
        <p:txBody>
          <a:bodyPr/>
          <a:lstStyle/>
          <a:p>
            <a:endParaRPr lang="zh-TW" altLang="en-US"/>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6394" y="1773238"/>
            <a:ext cx="5400600" cy="3918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9563785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刪除工作表</a:t>
            </a:r>
          </a:p>
        </p:txBody>
      </p:sp>
      <p:sp>
        <p:nvSpPr>
          <p:cNvPr id="3" name="內容版面配置區 2"/>
          <p:cNvSpPr>
            <a:spLocks noGrp="1"/>
          </p:cNvSpPr>
          <p:nvPr>
            <p:ph idx="1"/>
          </p:nvPr>
        </p:nvSpPr>
        <p:spPr/>
        <p:txBody>
          <a:bodyPr/>
          <a:lstStyle/>
          <a:p>
            <a:r>
              <a:rPr lang="zh-TW" altLang="en-US" dirty="0"/>
              <a:t>選按想要刪除的工作表，在工作表名稱上按一下滑鼠右鍵，選</a:t>
            </a:r>
            <a:r>
              <a:rPr lang="zh-TW" altLang="en-US" dirty="0" smtClean="0"/>
              <a:t>按</a:t>
            </a:r>
            <a:r>
              <a:rPr lang="zh-TW" altLang="en-US" b="1" dirty="0" smtClean="0">
                <a:solidFill>
                  <a:srgbClr val="0AAF96"/>
                </a:solidFill>
              </a:rPr>
              <a:t>刪除</a:t>
            </a:r>
            <a:endParaRPr lang="zh-TW" altLang="en-US" b="1" dirty="0">
              <a:solidFill>
                <a:srgbClr val="0AAF96"/>
              </a:solidFill>
            </a:endParaRPr>
          </a:p>
        </p:txBody>
      </p:sp>
    </p:spTree>
    <p:extLst>
      <p:ext uri="{BB962C8B-B14F-4D97-AF65-F5344CB8AC3E}">
        <p14:creationId xmlns:p14="http://schemas.microsoft.com/office/powerpoint/2010/main" val="28677247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選取多個工作表</a:t>
            </a:r>
          </a:p>
        </p:txBody>
      </p:sp>
      <p:sp>
        <p:nvSpPr>
          <p:cNvPr id="3" name="內容版面配置區 2"/>
          <p:cNvSpPr>
            <a:spLocks noGrp="1"/>
          </p:cNvSpPr>
          <p:nvPr>
            <p:ph idx="1"/>
          </p:nvPr>
        </p:nvSpPr>
        <p:spPr/>
        <p:txBody>
          <a:bodyPr/>
          <a:lstStyle/>
          <a:p>
            <a:r>
              <a:rPr lang="zh-TW" altLang="en-US" dirty="0"/>
              <a:t>搭配</a:t>
            </a:r>
            <a:r>
              <a:rPr lang="en-US" altLang="zh-TW" dirty="0"/>
              <a:t>Ctrl</a:t>
            </a:r>
            <a:r>
              <a:rPr lang="zh-TW" altLang="en-US" dirty="0"/>
              <a:t>鍵或</a:t>
            </a:r>
            <a:r>
              <a:rPr lang="en-US" altLang="zh-TW" dirty="0"/>
              <a:t>Shift</a:t>
            </a:r>
            <a:r>
              <a:rPr lang="zh-TW" altLang="en-US" dirty="0"/>
              <a:t>鍵可以進行相鄰或不相鄰工作表的選取，另外也可以直接選取所有工作</a:t>
            </a:r>
            <a:r>
              <a:rPr lang="zh-TW" altLang="en-US" dirty="0" smtClean="0"/>
              <a:t>表</a:t>
            </a:r>
            <a:endParaRPr lang="en-US" altLang="zh-TW" dirty="0" smtClean="0"/>
          </a:p>
          <a:p>
            <a:r>
              <a:rPr lang="zh-TW" altLang="en-US" dirty="0"/>
              <a:t>選取第一個工作表，按</a:t>
            </a:r>
            <a:r>
              <a:rPr lang="en-US" altLang="zh-TW" dirty="0"/>
              <a:t>Ctrl</a:t>
            </a:r>
            <a:r>
              <a:rPr lang="zh-TW" altLang="en-US" dirty="0"/>
              <a:t>鍵不放，再於其他相鄰、不相鄰的工作表按一下即可同時選取</a:t>
            </a:r>
          </a:p>
        </p:txBody>
      </p:sp>
    </p:spTree>
    <p:extLst>
      <p:ext uri="{BB962C8B-B14F-4D97-AF65-F5344CB8AC3E}">
        <p14:creationId xmlns:p14="http://schemas.microsoft.com/office/powerpoint/2010/main" val="45425077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選取多個工作表</a:t>
            </a:r>
          </a:p>
        </p:txBody>
      </p:sp>
      <p:sp>
        <p:nvSpPr>
          <p:cNvPr id="3" name="內容版面配置區 2"/>
          <p:cNvSpPr>
            <a:spLocks noGrp="1"/>
          </p:cNvSpPr>
          <p:nvPr>
            <p:ph idx="1"/>
          </p:nvPr>
        </p:nvSpPr>
        <p:spPr/>
        <p:txBody>
          <a:bodyPr/>
          <a:lstStyle/>
          <a:p>
            <a:r>
              <a:rPr lang="zh-TW" altLang="en-US" dirty="0"/>
              <a:t>若按</a:t>
            </a:r>
            <a:r>
              <a:rPr lang="en-US" altLang="zh-TW" dirty="0"/>
              <a:t>Shift</a:t>
            </a:r>
            <a:r>
              <a:rPr lang="zh-TW" altLang="en-US" dirty="0"/>
              <a:t>鍵則可以選取第一個工作表與工作表間的所有工作</a:t>
            </a:r>
            <a:r>
              <a:rPr lang="zh-TW" altLang="en-US" dirty="0" smtClean="0"/>
              <a:t>表</a:t>
            </a:r>
            <a:endParaRPr lang="en-US" altLang="zh-TW" dirty="0" smtClean="0"/>
          </a:p>
          <a:p>
            <a:r>
              <a:rPr lang="zh-TW" altLang="en-US" dirty="0"/>
              <a:t>如果在工作表上按一下滑鼠右鍵，選</a:t>
            </a:r>
            <a:r>
              <a:rPr lang="zh-TW" altLang="en-US" dirty="0" smtClean="0"/>
              <a:t>按</a:t>
            </a:r>
            <a:r>
              <a:rPr lang="zh-TW" altLang="en-US" b="1" dirty="0" smtClean="0">
                <a:solidFill>
                  <a:srgbClr val="0AAF96"/>
                </a:solidFill>
              </a:rPr>
              <a:t>選取</a:t>
            </a:r>
            <a:r>
              <a:rPr lang="zh-TW" altLang="en-US" b="1" dirty="0">
                <a:solidFill>
                  <a:srgbClr val="0AAF96"/>
                </a:solidFill>
              </a:rPr>
              <a:t>所有工作表</a:t>
            </a:r>
            <a:r>
              <a:rPr lang="zh-TW" altLang="en-US" dirty="0"/>
              <a:t>，可一次選取所有工作表</a:t>
            </a:r>
          </a:p>
        </p:txBody>
      </p:sp>
    </p:spTree>
    <p:extLst>
      <p:ext uri="{BB962C8B-B14F-4D97-AF65-F5344CB8AC3E}">
        <p14:creationId xmlns:p14="http://schemas.microsoft.com/office/powerpoint/2010/main" val="71600009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搬移工作表</a:t>
            </a:r>
          </a:p>
        </p:txBody>
      </p:sp>
      <p:sp>
        <p:nvSpPr>
          <p:cNvPr id="3" name="內容版面配置區 2"/>
          <p:cNvSpPr>
            <a:spLocks noGrp="1"/>
          </p:cNvSpPr>
          <p:nvPr>
            <p:ph idx="1"/>
          </p:nvPr>
        </p:nvSpPr>
        <p:spPr/>
        <p:txBody>
          <a:bodyPr/>
          <a:lstStyle/>
          <a:p>
            <a:pPr algn="just"/>
            <a:r>
              <a:rPr lang="zh-TW" altLang="en-US" dirty="0"/>
              <a:t>工作表的位置可以透過滑鼠拖曳的方式進行前後順序的調整。選按想要搬移的工作表，按滑鼠左鍵不放以拖曳方式，往右移至要搬移的位置放開滑鼠左鍵即可</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4483644"/>
            <a:ext cx="9108000" cy="11055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6605708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p:nvPr>
        </p:nvSpPr>
        <p:spPr/>
        <p:txBody>
          <a:bodyPr>
            <a:normAutofit/>
          </a:bodyPr>
          <a:lstStyle/>
          <a:p>
            <a:r>
              <a:rPr lang="en-US" altLang="zh-TW" dirty="0" smtClean="0"/>
              <a:t>2.1Excel</a:t>
            </a:r>
            <a:r>
              <a:rPr lang="zh-TW" altLang="en-US" dirty="0"/>
              <a:t>儲存格資料輸入</a:t>
            </a:r>
          </a:p>
        </p:txBody>
      </p:sp>
      <p:sp>
        <p:nvSpPr>
          <p:cNvPr id="5" name="副標題 4"/>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197758386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複製工作表</a:t>
            </a:r>
          </a:p>
        </p:txBody>
      </p:sp>
      <p:sp>
        <p:nvSpPr>
          <p:cNvPr id="3" name="內容版面配置區 2"/>
          <p:cNvSpPr>
            <a:spLocks noGrp="1"/>
          </p:cNvSpPr>
          <p:nvPr>
            <p:ph idx="1"/>
          </p:nvPr>
        </p:nvSpPr>
        <p:spPr/>
        <p:txBody>
          <a:bodyPr/>
          <a:lstStyle/>
          <a:p>
            <a:pPr algn="just"/>
            <a:r>
              <a:rPr lang="zh-TW" altLang="en-US" dirty="0"/>
              <a:t>透過工作表的複製，可以產生相同內容的</a:t>
            </a:r>
            <a:r>
              <a:rPr lang="zh-TW" altLang="en-US" dirty="0" smtClean="0"/>
              <a:t>複本</a:t>
            </a:r>
            <a:endParaRPr lang="en-US" altLang="zh-TW" dirty="0" smtClean="0"/>
          </a:p>
          <a:p>
            <a:pPr algn="just"/>
            <a:r>
              <a:rPr lang="zh-TW" altLang="en-US" dirty="0"/>
              <a:t>在想要複製的工作</a:t>
            </a:r>
            <a:r>
              <a:rPr lang="zh-TW" altLang="en-US" dirty="0" smtClean="0"/>
              <a:t>表上</a:t>
            </a:r>
            <a:r>
              <a:rPr lang="zh-TW" altLang="en-US" dirty="0"/>
              <a:t>按一下滑鼠右鍵，選</a:t>
            </a:r>
            <a:r>
              <a:rPr lang="zh-TW" altLang="en-US" dirty="0" smtClean="0"/>
              <a:t>按</a:t>
            </a:r>
            <a:r>
              <a:rPr lang="zh-TW" altLang="en-US" b="1" dirty="0" smtClean="0">
                <a:solidFill>
                  <a:srgbClr val="0AAF96"/>
                </a:solidFill>
              </a:rPr>
              <a:t>移動</a:t>
            </a:r>
            <a:r>
              <a:rPr lang="zh-TW" altLang="en-US" b="1" dirty="0">
                <a:solidFill>
                  <a:srgbClr val="0AAF96"/>
                </a:solidFill>
              </a:rPr>
              <a:t>或</a:t>
            </a:r>
            <a:r>
              <a:rPr lang="zh-TW" altLang="en-US" b="1" dirty="0" smtClean="0">
                <a:solidFill>
                  <a:srgbClr val="0AAF96"/>
                </a:solidFill>
              </a:rPr>
              <a:t>複製</a:t>
            </a:r>
            <a:r>
              <a:rPr lang="zh-TW" altLang="en-US" dirty="0" smtClean="0"/>
              <a:t>開啟</a:t>
            </a:r>
            <a:r>
              <a:rPr lang="zh-TW" altLang="en-US" dirty="0"/>
              <a:t>對話</a:t>
            </a:r>
            <a:r>
              <a:rPr lang="zh-TW" altLang="en-US" dirty="0" smtClean="0"/>
              <a:t>方塊</a:t>
            </a:r>
            <a:endParaRPr lang="en-US" altLang="zh-TW" dirty="0" smtClean="0"/>
          </a:p>
          <a:p>
            <a:pPr algn="just"/>
            <a:r>
              <a:rPr lang="zh-TW" altLang="en-US" dirty="0"/>
              <a:t>核</a:t>
            </a:r>
            <a:r>
              <a:rPr lang="zh-TW" altLang="en-US" dirty="0" smtClean="0"/>
              <a:t>選</a:t>
            </a:r>
            <a:r>
              <a:rPr lang="zh-TW" altLang="en-US" b="1" dirty="0" smtClean="0">
                <a:solidFill>
                  <a:srgbClr val="0AAF96"/>
                </a:solidFill>
              </a:rPr>
              <a:t>建立複本</a:t>
            </a:r>
            <a:r>
              <a:rPr lang="zh-TW" altLang="en-US" dirty="0" smtClean="0"/>
              <a:t>並設定</a:t>
            </a:r>
            <a:r>
              <a:rPr lang="zh-TW" altLang="en-US" b="1" dirty="0" smtClean="0">
                <a:solidFill>
                  <a:srgbClr val="0AAF96"/>
                </a:solidFill>
              </a:rPr>
              <a:t>選取</a:t>
            </a:r>
            <a:r>
              <a:rPr lang="zh-TW" altLang="en-US" b="1" dirty="0">
                <a:solidFill>
                  <a:srgbClr val="0AAF96"/>
                </a:solidFill>
              </a:rPr>
              <a:t>工作表之前：</a:t>
            </a:r>
            <a:r>
              <a:rPr lang="en-US" altLang="zh-TW" b="1" dirty="0">
                <a:solidFill>
                  <a:srgbClr val="0AAF96"/>
                </a:solidFill>
              </a:rPr>
              <a:t>(</a:t>
            </a:r>
            <a:r>
              <a:rPr lang="zh-TW" altLang="en-US" b="1" dirty="0">
                <a:solidFill>
                  <a:srgbClr val="0AAF96"/>
                </a:solidFill>
              </a:rPr>
              <a:t>移動到最後</a:t>
            </a:r>
            <a:r>
              <a:rPr lang="en-US" altLang="zh-TW" b="1" dirty="0">
                <a:solidFill>
                  <a:srgbClr val="0AAF96"/>
                </a:solidFill>
              </a:rPr>
              <a:t>)</a:t>
            </a:r>
            <a:r>
              <a:rPr lang="zh-TW" altLang="en-US" dirty="0"/>
              <a:t>，</a:t>
            </a:r>
            <a:r>
              <a:rPr lang="zh-TW" altLang="en-US" dirty="0" smtClean="0"/>
              <a:t>按</a:t>
            </a:r>
            <a:r>
              <a:rPr lang="zh-TW" altLang="en-US" b="1" dirty="0" smtClean="0">
                <a:solidFill>
                  <a:srgbClr val="0AAF96"/>
                </a:solidFill>
              </a:rPr>
              <a:t>確定</a:t>
            </a:r>
            <a:r>
              <a:rPr lang="zh-TW" altLang="en-US" dirty="0" smtClean="0"/>
              <a:t>鈕。回到</a:t>
            </a:r>
            <a:r>
              <a:rPr lang="zh-TW" altLang="en-US" dirty="0"/>
              <a:t>活頁簿中，會發現工作表列中出現另一個複本，而名稱可以再重新命名</a:t>
            </a:r>
          </a:p>
        </p:txBody>
      </p:sp>
    </p:spTree>
    <p:extLst>
      <p:ext uri="{BB962C8B-B14F-4D97-AF65-F5344CB8AC3E}">
        <p14:creationId xmlns:p14="http://schemas.microsoft.com/office/powerpoint/2010/main" val="103085818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活頁簿的基本操作</a:t>
            </a:r>
          </a:p>
        </p:txBody>
      </p:sp>
      <p:sp>
        <p:nvSpPr>
          <p:cNvPr id="3" name="內容版面配置區 2"/>
          <p:cNvSpPr>
            <a:spLocks noGrp="1"/>
          </p:cNvSpPr>
          <p:nvPr>
            <p:ph idx="1"/>
          </p:nvPr>
        </p:nvSpPr>
        <p:spPr/>
        <p:txBody>
          <a:bodyPr/>
          <a:lstStyle/>
          <a:p>
            <a:pPr algn="just"/>
            <a:r>
              <a:rPr lang="zh-TW" altLang="en-US" dirty="0"/>
              <a:t>切換開啟中的活頁簿</a:t>
            </a:r>
            <a:r>
              <a:rPr lang="zh-TW" altLang="en-US" dirty="0" smtClean="0"/>
              <a:t>檔案</a:t>
            </a:r>
            <a:endParaRPr lang="en-US" altLang="zh-TW" dirty="0" smtClean="0"/>
          </a:p>
          <a:p>
            <a:pPr algn="just"/>
            <a:r>
              <a:rPr lang="zh-TW" altLang="en-US" dirty="0"/>
              <a:t>請分別開啟範例原始檔 </a:t>
            </a:r>
            <a:r>
              <a:rPr lang="en-US" altLang="zh-TW" dirty="0"/>
              <a:t>&lt;</a:t>
            </a:r>
            <a:r>
              <a:rPr lang="zh-TW" altLang="en-US" dirty="0"/>
              <a:t>成長率統計表</a:t>
            </a:r>
            <a:r>
              <a:rPr lang="en-US" altLang="zh-TW" dirty="0"/>
              <a:t>.</a:t>
            </a:r>
            <a:r>
              <a:rPr lang="en-US" altLang="zh-TW" dirty="0" err="1"/>
              <a:t>xlsx</a:t>
            </a:r>
            <a:r>
              <a:rPr lang="en-US" altLang="zh-TW" dirty="0"/>
              <a:t>&gt;</a:t>
            </a:r>
            <a:r>
              <a:rPr lang="zh-TW" altLang="en-US" dirty="0"/>
              <a:t>、</a:t>
            </a:r>
            <a:r>
              <a:rPr lang="en-US" altLang="zh-TW" dirty="0"/>
              <a:t>&lt;</a:t>
            </a:r>
            <a:r>
              <a:rPr lang="zh-TW" altLang="en-US" dirty="0"/>
              <a:t>成績單</a:t>
            </a:r>
            <a:r>
              <a:rPr lang="en-US" altLang="zh-TW" dirty="0"/>
              <a:t>.</a:t>
            </a:r>
            <a:r>
              <a:rPr lang="en-US" altLang="zh-TW" dirty="0" err="1"/>
              <a:t>xlsx</a:t>
            </a:r>
            <a:r>
              <a:rPr lang="en-US" altLang="zh-TW" dirty="0"/>
              <a:t>&gt;</a:t>
            </a:r>
            <a:r>
              <a:rPr lang="zh-TW" altLang="en-US" dirty="0"/>
              <a:t>、</a:t>
            </a:r>
            <a:r>
              <a:rPr lang="en-US" altLang="zh-TW" dirty="0"/>
              <a:t>&lt;</a:t>
            </a:r>
            <a:r>
              <a:rPr lang="zh-TW" altLang="en-US" dirty="0"/>
              <a:t>銷售明細表</a:t>
            </a:r>
            <a:r>
              <a:rPr lang="en-US" altLang="zh-TW" dirty="0"/>
              <a:t>.</a:t>
            </a:r>
            <a:r>
              <a:rPr lang="en-US" altLang="zh-TW" dirty="0" err="1"/>
              <a:t>xlsx</a:t>
            </a:r>
            <a:r>
              <a:rPr lang="en-US" altLang="zh-TW" dirty="0"/>
              <a:t>&gt;</a:t>
            </a:r>
            <a:r>
              <a:rPr lang="zh-TW" altLang="en-US" dirty="0"/>
              <a:t>三個檔案，於桌面下方的工作列，將滑鼠指標移至 </a:t>
            </a:r>
            <a:r>
              <a:rPr lang="en-US" altLang="zh-TW" dirty="0"/>
              <a:t>Excel </a:t>
            </a:r>
            <a:r>
              <a:rPr lang="zh-TW" altLang="en-US" dirty="0"/>
              <a:t>工作列捷徑圖示上，在某個顯示的即時縮圖上按一下滑鼠左鍵，切換到該檔案</a:t>
            </a:r>
          </a:p>
        </p:txBody>
      </p:sp>
    </p:spTree>
    <p:extLst>
      <p:ext uri="{BB962C8B-B14F-4D97-AF65-F5344CB8AC3E}">
        <p14:creationId xmlns:p14="http://schemas.microsoft.com/office/powerpoint/2010/main" val="376303444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活頁簿的基本操作</a:t>
            </a:r>
          </a:p>
        </p:txBody>
      </p:sp>
      <p:sp>
        <p:nvSpPr>
          <p:cNvPr id="3" name="內容版面配置區 2"/>
          <p:cNvSpPr>
            <a:spLocks noGrp="1"/>
          </p:cNvSpPr>
          <p:nvPr>
            <p:ph idx="1"/>
          </p:nvPr>
        </p:nvSpPr>
        <p:spPr/>
        <p:txBody>
          <a:bodyPr/>
          <a:lstStyle/>
          <a:p>
            <a:pPr algn="just"/>
            <a:r>
              <a:rPr lang="zh-TW" altLang="en-US" dirty="0"/>
              <a:t>也可以在 </a:t>
            </a:r>
            <a:r>
              <a:rPr lang="en-US" altLang="zh-TW" dirty="0"/>
              <a:t>Excel </a:t>
            </a:r>
            <a:r>
              <a:rPr lang="zh-TW" altLang="en-US" dirty="0"/>
              <a:t>中於 檢視 索引標籤選按 切換視窗，即可在下拉式清單中切換此三個活頁簿檔案</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3749" y="3573016"/>
            <a:ext cx="4212467" cy="30243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191740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以複本方式開啟活頁簿進行對照</a:t>
            </a:r>
          </a:p>
        </p:txBody>
      </p:sp>
      <p:sp>
        <p:nvSpPr>
          <p:cNvPr id="3" name="內容版面配置區 2"/>
          <p:cNvSpPr>
            <a:spLocks noGrp="1"/>
          </p:cNvSpPr>
          <p:nvPr>
            <p:ph idx="1"/>
          </p:nvPr>
        </p:nvSpPr>
        <p:spPr/>
        <p:txBody>
          <a:bodyPr/>
          <a:lstStyle/>
          <a:p>
            <a:pPr algn="just"/>
            <a:r>
              <a:rPr lang="zh-TW" altLang="en-US" dirty="0"/>
              <a:t>比對同一份文件的前後內容時，除了可縮小內文的顯示比例檢視外，以開啟複本檔案的方式比對會更方便</a:t>
            </a:r>
          </a:p>
          <a:p>
            <a:endParaRPr lang="zh-TW" altLang="en-US" dirty="0"/>
          </a:p>
        </p:txBody>
      </p:sp>
    </p:spTree>
    <p:extLst>
      <p:ext uri="{BB962C8B-B14F-4D97-AF65-F5344CB8AC3E}">
        <p14:creationId xmlns:p14="http://schemas.microsoft.com/office/powerpoint/2010/main" val="233888319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以複本方式開啟活頁簿進行對照</a:t>
            </a:r>
          </a:p>
        </p:txBody>
      </p:sp>
      <p:sp>
        <p:nvSpPr>
          <p:cNvPr id="3" name="內容版面配置區 2"/>
          <p:cNvSpPr>
            <a:spLocks noGrp="1"/>
          </p:cNvSpPr>
          <p:nvPr>
            <p:ph idx="1"/>
          </p:nvPr>
        </p:nvSpPr>
        <p:spPr/>
        <p:txBody>
          <a:bodyPr/>
          <a:lstStyle/>
          <a:p>
            <a:pPr algn="just"/>
            <a:r>
              <a:rPr lang="zh-TW" altLang="en-US" dirty="0"/>
              <a:t>開啟範例原始檔 </a:t>
            </a:r>
            <a:r>
              <a:rPr lang="en-US" altLang="zh-TW" dirty="0"/>
              <a:t>&lt;</a:t>
            </a:r>
            <a:r>
              <a:rPr lang="zh-TW" altLang="en-US" dirty="0"/>
              <a:t>銷售明細表</a:t>
            </a:r>
            <a:r>
              <a:rPr lang="en-US" altLang="zh-TW" dirty="0"/>
              <a:t>.</a:t>
            </a:r>
            <a:r>
              <a:rPr lang="en-US" altLang="zh-TW" dirty="0" err="1"/>
              <a:t>xlsx</a:t>
            </a:r>
            <a:r>
              <a:rPr lang="en-US" altLang="zh-TW" dirty="0"/>
              <a:t>&gt;</a:t>
            </a:r>
            <a:r>
              <a:rPr lang="zh-TW" altLang="en-US" dirty="0"/>
              <a:t>，於視窗右上角選按</a:t>
            </a:r>
            <a:r>
              <a:rPr lang="zh-TW" altLang="en-US" b="1" dirty="0">
                <a:solidFill>
                  <a:srgbClr val="0AAF96"/>
                </a:solidFill>
              </a:rPr>
              <a:t>向下還原</a:t>
            </a:r>
            <a:r>
              <a:rPr lang="zh-TW" altLang="en-US" dirty="0"/>
              <a:t>鈕將視窗切換為</a:t>
            </a:r>
            <a:r>
              <a:rPr lang="zh-TW" altLang="en-US" b="1" dirty="0">
                <a:solidFill>
                  <a:srgbClr val="0AAF96"/>
                </a:solidFill>
              </a:rPr>
              <a:t>最大化</a:t>
            </a:r>
            <a:r>
              <a:rPr lang="zh-TW" altLang="en-US" dirty="0"/>
              <a:t>鈕狀態，於</a:t>
            </a:r>
            <a:r>
              <a:rPr lang="zh-TW" altLang="en-US" b="1" dirty="0">
                <a:solidFill>
                  <a:srgbClr val="0AAF96"/>
                </a:solidFill>
              </a:rPr>
              <a:t>檢視</a:t>
            </a:r>
            <a:r>
              <a:rPr lang="zh-TW" altLang="en-US" dirty="0"/>
              <a:t>索引標籤選按</a:t>
            </a:r>
            <a:r>
              <a:rPr lang="zh-TW" altLang="en-US" b="1" dirty="0">
                <a:solidFill>
                  <a:srgbClr val="0AAF96"/>
                </a:solidFill>
              </a:rPr>
              <a:t>開新視窗</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3717" y="3933056"/>
            <a:ext cx="5328592" cy="24085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4664771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以複本方式開啟活頁簿進行對照</a:t>
            </a:r>
          </a:p>
        </p:txBody>
      </p:sp>
      <p:sp>
        <p:nvSpPr>
          <p:cNvPr id="3" name="內容版面配置區 2"/>
          <p:cNvSpPr>
            <a:spLocks noGrp="1"/>
          </p:cNvSpPr>
          <p:nvPr>
            <p:ph idx="1"/>
          </p:nvPr>
        </p:nvSpPr>
        <p:spPr/>
        <p:txBody>
          <a:bodyPr/>
          <a:lstStyle/>
          <a:p>
            <a:pPr algn="just"/>
            <a:r>
              <a:rPr lang="zh-TW" altLang="en-US" dirty="0"/>
              <a:t>立即新增一個 </a:t>
            </a:r>
            <a:r>
              <a:rPr lang="en-US" altLang="zh-TW" dirty="0"/>
              <a:t>&lt;</a:t>
            </a:r>
            <a:r>
              <a:rPr lang="zh-TW" altLang="en-US" dirty="0"/>
              <a:t>銷售明細表</a:t>
            </a:r>
            <a:r>
              <a:rPr lang="en-US" altLang="zh-TW" dirty="0"/>
              <a:t>.xlsx:2&gt; </a:t>
            </a:r>
            <a:r>
              <a:rPr lang="zh-TW" altLang="en-US" dirty="0"/>
              <a:t>的複本視窗。原來的檔案變為 </a:t>
            </a:r>
            <a:r>
              <a:rPr lang="en-US" altLang="zh-TW" dirty="0"/>
              <a:t>&lt;</a:t>
            </a:r>
            <a:r>
              <a:rPr lang="zh-TW" altLang="en-US" dirty="0"/>
              <a:t>銷售明細表</a:t>
            </a:r>
            <a:r>
              <a:rPr lang="en-US" altLang="zh-TW" dirty="0"/>
              <a:t>.xlsx:1</a:t>
            </a:r>
            <a:r>
              <a:rPr lang="en-US" altLang="zh-TW" dirty="0" smtClean="0"/>
              <a:t>&gt;</a:t>
            </a:r>
            <a:endParaRPr lang="en-US" altLang="zh-TW" dirty="0"/>
          </a:p>
          <a:p>
            <a:pPr algn="just"/>
            <a:r>
              <a:rPr lang="zh-TW" altLang="en-US" dirty="0" smtClean="0"/>
              <a:t>透過</a:t>
            </a:r>
            <a:r>
              <a:rPr lang="zh-TW" altLang="en-US" dirty="0"/>
              <a:t>複本方式來比對同一檔案的前後內容時，需注意的是在正本或複本檔案視窗中所做的修改與調整，均會同時變更該檔案</a:t>
            </a:r>
            <a:r>
              <a:rPr lang="zh-TW" altLang="en-US" dirty="0" smtClean="0"/>
              <a:t>。</a:t>
            </a:r>
            <a:endParaRPr lang="en-US" altLang="zh-TW" dirty="0"/>
          </a:p>
        </p:txBody>
      </p:sp>
    </p:spTree>
    <p:extLst>
      <p:ext uri="{BB962C8B-B14F-4D97-AF65-F5344CB8AC3E}">
        <p14:creationId xmlns:p14="http://schemas.microsoft.com/office/powerpoint/2010/main" val="165552758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p:nvPr>
        </p:nvSpPr>
        <p:spPr/>
        <p:txBody>
          <a:bodyPr/>
          <a:lstStyle/>
          <a:p>
            <a:r>
              <a:rPr lang="en-US" altLang="zh-TW" dirty="0" smtClean="0"/>
              <a:t>2.3</a:t>
            </a:r>
            <a:r>
              <a:rPr lang="zh-TW" altLang="en-US" dirty="0" smtClean="0"/>
              <a:t>同時</a:t>
            </a:r>
            <a:r>
              <a:rPr lang="zh-TW" altLang="en-US" dirty="0"/>
              <a:t>檢視多個視窗</a:t>
            </a:r>
            <a:endParaRPr lang="zh-TW" altLang="en-US" dirty="0"/>
          </a:p>
        </p:txBody>
      </p:sp>
      <p:sp>
        <p:nvSpPr>
          <p:cNvPr id="5" name="副標題 4"/>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132400406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同時檢視多個視窗</a:t>
            </a:r>
          </a:p>
        </p:txBody>
      </p:sp>
      <p:sp>
        <p:nvSpPr>
          <p:cNvPr id="3" name="內容版面配置區 2"/>
          <p:cNvSpPr>
            <a:spLocks noGrp="1"/>
          </p:cNvSpPr>
          <p:nvPr>
            <p:ph idx="1"/>
          </p:nvPr>
        </p:nvSpPr>
        <p:spPr/>
        <p:txBody>
          <a:bodyPr/>
          <a:lstStyle/>
          <a:p>
            <a:pPr algn="just"/>
            <a:r>
              <a:rPr lang="zh-TW" altLang="en-US" dirty="0"/>
              <a:t>想一對一的比對資料嗎</a:t>
            </a:r>
            <a:r>
              <a:rPr lang="zh-TW" altLang="en-US" dirty="0" smtClean="0"/>
              <a:t>？</a:t>
            </a:r>
            <a:endParaRPr lang="en-US" altLang="zh-TW" dirty="0" smtClean="0"/>
          </a:p>
          <a:p>
            <a:pPr algn="just"/>
            <a:r>
              <a:rPr lang="en-US" altLang="zh-TW" dirty="0" smtClean="0"/>
              <a:t>Excel </a:t>
            </a:r>
            <a:r>
              <a:rPr lang="zh-TW" altLang="en-US" dirty="0"/>
              <a:t>提供</a:t>
            </a:r>
            <a:r>
              <a:rPr lang="zh-TW" altLang="en-US" dirty="0" smtClean="0"/>
              <a:t>了</a:t>
            </a:r>
            <a:r>
              <a:rPr lang="zh-TW" altLang="en-US" b="1" dirty="0" smtClean="0">
                <a:solidFill>
                  <a:srgbClr val="0AAF96"/>
                </a:solidFill>
              </a:rPr>
              <a:t>磚塊</a:t>
            </a:r>
            <a:r>
              <a:rPr lang="zh-TW" altLang="en-US" b="1" dirty="0">
                <a:solidFill>
                  <a:srgbClr val="0AAF96"/>
                </a:solidFill>
              </a:rPr>
              <a:t>式並排</a:t>
            </a:r>
            <a:r>
              <a:rPr lang="zh-TW" altLang="en-US" dirty="0"/>
              <a:t>、</a:t>
            </a:r>
            <a:r>
              <a:rPr lang="zh-TW" altLang="en-US" b="1" dirty="0">
                <a:solidFill>
                  <a:srgbClr val="0AAF96"/>
                </a:solidFill>
              </a:rPr>
              <a:t>水平並排</a:t>
            </a:r>
            <a:r>
              <a:rPr lang="zh-TW" altLang="en-US" dirty="0"/>
              <a:t>、</a:t>
            </a:r>
            <a:r>
              <a:rPr lang="zh-TW" altLang="en-US" b="1" dirty="0">
                <a:solidFill>
                  <a:srgbClr val="0AAF96"/>
                </a:solidFill>
              </a:rPr>
              <a:t>垂直</a:t>
            </a:r>
            <a:r>
              <a:rPr lang="zh-TW" altLang="en-US" b="1" dirty="0" smtClean="0">
                <a:solidFill>
                  <a:srgbClr val="0AAF96"/>
                </a:solidFill>
              </a:rPr>
              <a:t>並排</a:t>
            </a:r>
            <a:r>
              <a:rPr lang="zh-TW" altLang="en-US" dirty="0" smtClean="0"/>
              <a:t>與</a:t>
            </a:r>
            <a:r>
              <a:rPr lang="zh-TW" altLang="en-US" b="1" dirty="0" smtClean="0">
                <a:solidFill>
                  <a:srgbClr val="0AAF96"/>
                </a:solidFill>
              </a:rPr>
              <a:t>階梯</a:t>
            </a:r>
            <a:r>
              <a:rPr lang="zh-TW" altLang="en-US" b="1" dirty="0">
                <a:solidFill>
                  <a:srgbClr val="0AAF96"/>
                </a:solidFill>
              </a:rPr>
              <a:t>式</a:t>
            </a:r>
            <a:r>
              <a:rPr lang="zh-TW" altLang="en-US" b="1" dirty="0" smtClean="0">
                <a:solidFill>
                  <a:srgbClr val="0AAF96"/>
                </a:solidFill>
              </a:rPr>
              <a:t>並排</a:t>
            </a:r>
            <a:r>
              <a:rPr lang="zh-TW" altLang="en-US" dirty="0" smtClean="0"/>
              <a:t>四</a:t>
            </a:r>
            <a:r>
              <a:rPr lang="zh-TW" altLang="en-US" dirty="0"/>
              <a:t>種檢視方式，讓您可以藉由這些排列方式，同時瀏覽多個視窗，加速資料整理的過程，就不用在不同視窗間一直切換</a:t>
            </a:r>
          </a:p>
        </p:txBody>
      </p:sp>
    </p:spTree>
    <p:extLst>
      <p:ext uri="{BB962C8B-B14F-4D97-AF65-F5344CB8AC3E}">
        <p14:creationId xmlns:p14="http://schemas.microsoft.com/office/powerpoint/2010/main" val="10561854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同時檢視多個視窗</a:t>
            </a:r>
          </a:p>
        </p:txBody>
      </p:sp>
      <p:sp>
        <p:nvSpPr>
          <p:cNvPr id="3" name="內容版面配置區 2"/>
          <p:cNvSpPr>
            <a:spLocks noGrp="1"/>
          </p:cNvSpPr>
          <p:nvPr>
            <p:ph idx="1"/>
          </p:nvPr>
        </p:nvSpPr>
        <p:spPr/>
        <p:txBody>
          <a:bodyPr/>
          <a:lstStyle/>
          <a:p>
            <a:pPr algn="just"/>
            <a:r>
              <a:rPr lang="zh-TW" altLang="en-US" dirty="0"/>
              <a:t>開啟範例原始檔 </a:t>
            </a:r>
            <a:r>
              <a:rPr lang="en-US" altLang="zh-TW" dirty="0"/>
              <a:t>&lt;</a:t>
            </a:r>
            <a:r>
              <a:rPr lang="zh-TW" altLang="en-US" dirty="0"/>
              <a:t>成長率統計表</a:t>
            </a:r>
            <a:r>
              <a:rPr lang="en-US" altLang="zh-TW" dirty="0"/>
              <a:t>.</a:t>
            </a:r>
            <a:r>
              <a:rPr lang="en-US" altLang="zh-TW" dirty="0" err="1"/>
              <a:t>xlsx</a:t>
            </a:r>
            <a:r>
              <a:rPr lang="en-US" altLang="zh-TW" dirty="0"/>
              <a:t>&gt;</a:t>
            </a:r>
            <a:r>
              <a:rPr lang="zh-TW" altLang="en-US" dirty="0"/>
              <a:t>、</a:t>
            </a:r>
            <a:r>
              <a:rPr lang="en-US" altLang="zh-TW" dirty="0"/>
              <a:t>&lt;</a:t>
            </a:r>
            <a:r>
              <a:rPr lang="zh-TW" altLang="en-US" dirty="0"/>
              <a:t>成績單</a:t>
            </a:r>
            <a:r>
              <a:rPr lang="en-US" altLang="zh-TW" dirty="0"/>
              <a:t>.</a:t>
            </a:r>
            <a:r>
              <a:rPr lang="en-US" altLang="zh-TW" dirty="0" err="1"/>
              <a:t>xlsx</a:t>
            </a:r>
            <a:r>
              <a:rPr lang="en-US" altLang="zh-TW" dirty="0"/>
              <a:t>&gt;</a:t>
            </a:r>
            <a:r>
              <a:rPr lang="zh-TW" altLang="en-US" dirty="0"/>
              <a:t>、</a:t>
            </a:r>
            <a:r>
              <a:rPr lang="en-US" altLang="zh-TW" dirty="0"/>
              <a:t>&lt;</a:t>
            </a:r>
            <a:r>
              <a:rPr lang="zh-TW" altLang="en-US" dirty="0"/>
              <a:t>銷售明細表</a:t>
            </a:r>
            <a:r>
              <a:rPr lang="en-US" altLang="zh-TW" dirty="0"/>
              <a:t>.</a:t>
            </a:r>
            <a:r>
              <a:rPr lang="en-US" altLang="zh-TW" dirty="0" err="1"/>
              <a:t>xlsx</a:t>
            </a:r>
            <a:r>
              <a:rPr lang="en-US" altLang="zh-TW" dirty="0"/>
              <a:t>&gt;</a:t>
            </a:r>
            <a:r>
              <a:rPr lang="zh-TW" altLang="en-US" dirty="0"/>
              <a:t>，於某個檔案</a:t>
            </a:r>
            <a:r>
              <a:rPr lang="zh-TW" altLang="en-US" dirty="0" smtClean="0"/>
              <a:t>的檢視</a:t>
            </a:r>
            <a:r>
              <a:rPr lang="zh-TW" altLang="en-US" b="1" dirty="0" smtClean="0">
                <a:solidFill>
                  <a:srgbClr val="0AAF96"/>
                </a:solidFill>
              </a:rPr>
              <a:t>索引</a:t>
            </a:r>
            <a:r>
              <a:rPr lang="zh-TW" altLang="en-US" dirty="0" smtClean="0"/>
              <a:t>標籤</a:t>
            </a:r>
            <a:r>
              <a:rPr lang="zh-TW" altLang="en-US" dirty="0"/>
              <a:t>選</a:t>
            </a:r>
            <a:r>
              <a:rPr lang="zh-TW" altLang="en-US" dirty="0" smtClean="0"/>
              <a:t>按</a:t>
            </a:r>
            <a:r>
              <a:rPr lang="zh-TW" altLang="en-US" b="1" dirty="0" smtClean="0">
                <a:solidFill>
                  <a:srgbClr val="0AAF96"/>
                </a:solidFill>
              </a:rPr>
              <a:t>並排顯示</a:t>
            </a:r>
            <a:endParaRPr lang="en-US" altLang="zh-TW" b="1" dirty="0" smtClean="0">
              <a:solidFill>
                <a:srgbClr val="0AAF96"/>
              </a:solidFill>
            </a:endParaRPr>
          </a:p>
          <a:p>
            <a:pPr algn="just"/>
            <a:r>
              <a:rPr lang="zh-TW" altLang="en-US" dirty="0"/>
              <a:t>可依需求在對話方塊中，由四種排列方式中核選一種，確認無誤後</a:t>
            </a:r>
            <a:r>
              <a:rPr lang="zh-TW" altLang="en-US" dirty="0" smtClean="0"/>
              <a:t>按</a:t>
            </a:r>
            <a:r>
              <a:rPr lang="zh-TW" altLang="en-US" b="1" dirty="0" smtClean="0">
                <a:solidFill>
                  <a:srgbClr val="0AAF96"/>
                </a:solidFill>
              </a:rPr>
              <a:t>確定</a:t>
            </a:r>
            <a:r>
              <a:rPr lang="zh-TW" altLang="en-US" dirty="0" smtClean="0"/>
              <a:t>鈕</a:t>
            </a:r>
            <a:r>
              <a:rPr lang="zh-TW" altLang="en-US" dirty="0"/>
              <a:t>即可套用</a:t>
            </a:r>
          </a:p>
        </p:txBody>
      </p:sp>
    </p:spTree>
    <p:extLst>
      <p:ext uri="{BB962C8B-B14F-4D97-AF65-F5344CB8AC3E}">
        <p14:creationId xmlns:p14="http://schemas.microsoft.com/office/powerpoint/2010/main" val="23507958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同時檢視多個視窗</a:t>
            </a:r>
          </a:p>
        </p:txBody>
      </p:sp>
      <p:sp>
        <p:nvSpPr>
          <p:cNvPr id="3" name="內容版面配置區 2"/>
          <p:cNvSpPr>
            <a:spLocks noGrp="1"/>
          </p:cNvSpPr>
          <p:nvPr>
            <p:ph idx="1"/>
          </p:nvPr>
        </p:nvSpPr>
        <p:spPr/>
        <p:txBody>
          <a:bodyPr/>
          <a:lstStyle/>
          <a:p>
            <a:endParaRPr lang="zh-TW" altLang="en-US"/>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7144" y="2289464"/>
            <a:ext cx="6419100" cy="30696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2277331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儲存格的基本操作</a:t>
            </a:r>
          </a:p>
        </p:txBody>
      </p:sp>
      <p:sp>
        <p:nvSpPr>
          <p:cNvPr id="3" name="內容版面配置區 2"/>
          <p:cNvSpPr>
            <a:spLocks noGrp="1"/>
          </p:cNvSpPr>
          <p:nvPr>
            <p:ph idx="1"/>
          </p:nvPr>
        </p:nvSpPr>
        <p:spPr/>
        <p:txBody>
          <a:bodyPr/>
          <a:lstStyle/>
          <a:p>
            <a:pPr algn="just"/>
            <a:r>
              <a:rPr lang="zh-TW" altLang="en-US" dirty="0"/>
              <a:t>儲存格是工作表中的基本編輯單位，它的位址是以 </a:t>
            </a:r>
            <a:r>
              <a:rPr lang="en-US" altLang="zh-TW" dirty="0"/>
              <a:t>"</a:t>
            </a:r>
            <a:r>
              <a:rPr lang="zh-TW" altLang="en-US" dirty="0"/>
              <a:t>欄名</a:t>
            </a:r>
            <a:r>
              <a:rPr lang="en-US" altLang="zh-TW" dirty="0"/>
              <a:t>" </a:t>
            </a:r>
            <a:r>
              <a:rPr lang="zh-TW" altLang="en-US" dirty="0"/>
              <a:t>加 </a:t>
            </a:r>
            <a:r>
              <a:rPr lang="en-US" altLang="zh-TW" dirty="0"/>
              <a:t>"</a:t>
            </a:r>
            <a:r>
              <a:rPr lang="zh-TW" altLang="en-US" dirty="0"/>
              <a:t>列號</a:t>
            </a:r>
            <a:r>
              <a:rPr lang="en-US" altLang="zh-TW" dirty="0"/>
              <a:t>" </a:t>
            </a:r>
            <a:r>
              <a:rPr lang="zh-TW" altLang="en-US" dirty="0"/>
              <a:t>組合而</a:t>
            </a:r>
            <a:r>
              <a:rPr lang="zh-TW" altLang="en-US" dirty="0" smtClean="0"/>
              <a:t>成</a:t>
            </a:r>
            <a:endParaRPr lang="zh-TW" altLang="en-US" dirty="0"/>
          </a:p>
          <a:p>
            <a:pPr algn="just"/>
            <a:r>
              <a:rPr lang="zh-TW" altLang="en-US" dirty="0"/>
              <a:t>當按一下儲存格時該儲存格即成為 作用儲存格，並在 名稱方塊 中顯示它的位</a:t>
            </a:r>
            <a:r>
              <a:rPr lang="zh-TW" altLang="en-US" dirty="0" smtClean="0"/>
              <a:t>址</a:t>
            </a:r>
            <a:endParaRPr lang="zh-TW" altLang="en-US" dirty="0"/>
          </a:p>
          <a:p>
            <a:pPr algn="just"/>
            <a:endParaRPr lang="zh-TW" altLang="en-US" dirty="0"/>
          </a:p>
        </p:txBody>
      </p:sp>
    </p:spTree>
    <p:extLst>
      <p:ext uri="{BB962C8B-B14F-4D97-AF65-F5344CB8AC3E}">
        <p14:creationId xmlns:p14="http://schemas.microsoft.com/office/powerpoint/2010/main" val="85944783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分割視窗</a:t>
            </a:r>
          </a:p>
        </p:txBody>
      </p:sp>
      <p:sp>
        <p:nvSpPr>
          <p:cNvPr id="3" name="內容版面配置區 2"/>
          <p:cNvSpPr>
            <a:spLocks noGrp="1"/>
          </p:cNvSpPr>
          <p:nvPr>
            <p:ph idx="1"/>
          </p:nvPr>
        </p:nvSpPr>
        <p:spPr/>
        <p:txBody>
          <a:bodyPr/>
          <a:lstStyle/>
          <a:p>
            <a:pPr algn="just"/>
            <a:r>
              <a:rPr lang="zh-TW" altLang="en-US" dirty="0" smtClean="0"/>
              <a:t>在捲動工作表內的資料時，標題列文字也會隨著移動，常讓人無法明確了解儲存格內資料所代表的意思，在此將以分割視窗的方式來解決這個問題</a:t>
            </a:r>
            <a:endParaRPr lang="zh-TW" altLang="en-US" dirty="0"/>
          </a:p>
        </p:txBody>
      </p:sp>
    </p:spTree>
    <p:extLst>
      <p:ext uri="{BB962C8B-B14F-4D97-AF65-F5344CB8AC3E}">
        <p14:creationId xmlns:p14="http://schemas.microsoft.com/office/powerpoint/2010/main" val="307153522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分割視窗</a:t>
            </a:r>
          </a:p>
        </p:txBody>
      </p:sp>
      <p:sp>
        <p:nvSpPr>
          <p:cNvPr id="3" name="內容版面配置區 2"/>
          <p:cNvSpPr>
            <a:spLocks noGrp="1"/>
          </p:cNvSpPr>
          <p:nvPr>
            <p:ph idx="1"/>
          </p:nvPr>
        </p:nvSpPr>
        <p:spPr/>
        <p:txBody>
          <a:bodyPr/>
          <a:lstStyle/>
          <a:p>
            <a:pPr algn="just"/>
            <a:r>
              <a:rPr lang="zh-TW" altLang="en-US" dirty="0"/>
              <a:t>在範例原始檔 </a:t>
            </a:r>
            <a:r>
              <a:rPr lang="en-US" altLang="zh-TW" dirty="0"/>
              <a:t>&lt;</a:t>
            </a:r>
            <a:r>
              <a:rPr lang="zh-TW" altLang="en-US" dirty="0"/>
              <a:t>銷售明細表</a:t>
            </a:r>
            <a:r>
              <a:rPr lang="en-US" altLang="zh-TW" dirty="0"/>
              <a:t>.</a:t>
            </a:r>
            <a:r>
              <a:rPr lang="en-US" altLang="zh-TW" dirty="0" err="1"/>
              <a:t>xlsx</a:t>
            </a:r>
            <a:r>
              <a:rPr lang="en-US" altLang="zh-TW" dirty="0"/>
              <a:t>&gt;</a:t>
            </a:r>
            <a:r>
              <a:rPr lang="zh-TW" altLang="en-US" dirty="0"/>
              <a:t>，</a:t>
            </a:r>
            <a:r>
              <a:rPr lang="zh-TW" altLang="en-US" dirty="0" smtClean="0"/>
              <a:t>選取</a:t>
            </a:r>
            <a:r>
              <a:rPr lang="en-US" altLang="zh-TW" dirty="0" smtClean="0"/>
              <a:t>B3</a:t>
            </a:r>
            <a:r>
              <a:rPr lang="zh-TW" altLang="en-US" dirty="0" smtClean="0"/>
              <a:t>儲存格</a:t>
            </a:r>
            <a:r>
              <a:rPr lang="zh-TW" altLang="en-US" dirty="0"/>
              <a:t>，</a:t>
            </a:r>
            <a:r>
              <a:rPr lang="zh-TW" altLang="en-US" dirty="0" smtClean="0"/>
              <a:t>於</a:t>
            </a:r>
            <a:r>
              <a:rPr lang="zh-TW" altLang="en-US" b="1" dirty="0" smtClean="0">
                <a:solidFill>
                  <a:srgbClr val="0AAF96"/>
                </a:solidFill>
              </a:rPr>
              <a:t>檢視</a:t>
            </a:r>
            <a:r>
              <a:rPr lang="zh-TW" altLang="en-US" dirty="0" smtClean="0"/>
              <a:t>索引</a:t>
            </a:r>
            <a:r>
              <a:rPr lang="zh-TW" altLang="en-US" dirty="0"/>
              <a:t>標籤選按</a:t>
            </a:r>
            <a:r>
              <a:rPr lang="zh-TW" altLang="en-US" b="1" dirty="0" smtClean="0">
                <a:solidFill>
                  <a:srgbClr val="0AAF96"/>
                </a:solidFill>
              </a:rPr>
              <a:t>分割</a:t>
            </a:r>
            <a:endParaRPr lang="en-US" altLang="zh-TW" b="1" dirty="0" smtClean="0">
              <a:solidFill>
                <a:srgbClr val="0AAF96"/>
              </a:solidFill>
            </a:endParaRPr>
          </a:p>
          <a:p>
            <a:pPr algn="just"/>
            <a:r>
              <a:rPr lang="zh-TW" altLang="en-US" dirty="0" smtClean="0"/>
              <a:t>工作</a:t>
            </a:r>
            <a:r>
              <a:rPr lang="zh-TW" altLang="en-US" dirty="0"/>
              <a:t>表即</a:t>
            </a:r>
            <a:r>
              <a:rPr lang="zh-TW" altLang="en-US" dirty="0" smtClean="0"/>
              <a:t>以</a:t>
            </a:r>
            <a:r>
              <a:rPr lang="en-US" altLang="zh-TW" dirty="0" smtClean="0"/>
              <a:t>B3</a:t>
            </a:r>
            <a:r>
              <a:rPr lang="zh-TW" altLang="en-US" dirty="0" smtClean="0"/>
              <a:t>儲存格</a:t>
            </a:r>
            <a:r>
              <a:rPr lang="zh-TW" altLang="en-US" dirty="0"/>
              <a:t>為基準，自動分割出四個區域。將滑鼠指標移至垂直或水平分割線，按住滑鼠左鍵不放拖曳，即可調整分割後資料的顯示</a:t>
            </a:r>
            <a:r>
              <a:rPr lang="zh-TW" altLang="en-US" dirty="0" smtClean="0"/>
              <a:t>範圍</a:t>
            </a:r>
            <a:endParaRPr lang="zh-TW" altLang="en-US" dirty="0"/>
          </a:p>
        </p:txBody>
      </p:sp>
    </p:spTree>
    <p:extLst>
      <p:ext uri="{BB962C8B-B14F-4D97-AF65-F5344CB8AC3E}">
        <p14:creationId xmlns:p14="http://schemas.microsoft.com/office/powerpoint/2010/main" val="196530696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分割視窗</a:t>
            </a:r>
          </a:p>
        </p:txBody>
      </p:sp>
      <p:sp>
        <p:nvSpPr>
          <p:cNvPr id="3" name="內容版面配置區 2"/>
          <p:cNvSpPr>
            <a:spLocks noGrp="1"/>
          </p:cNvSpPr>
          <p:nvPr>
            <p:ph idx="1"/>
          </p:nvPr>
        </p:nvSpPr>
        <p:spPr/>
        <p:txBody>
          <a:bodyPr/>
          <a:lstStyle/>
          <a:p>
            <a:endParaRPr lang="zh-TW" altLang="en-US"/>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323" y="2731890"/>
            <a:ext cx="7251379" cy="2184796"/>
          </a:xfrm>
          <a:prstGeom prst="rect">
            <a:avLst/>
          </a:prstGeom>
          <a:noFill/>
          <a:ln>
            <a:solidFill>
              <a:schemeClr val="tx1">
                <a:lumMod val="65000"/>
                <a:lumOff val="35000"/>
              </a:schemeClr>
            </a:solidFill>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10442732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凍結視窗</a:t>
            </a:r>
          </a:p>
        </p:txBody>
      </p:sp>
      <p:sp>
        <p:nvSpPr>
          <p:cNvPr id="3" name="內容版面配置區 2"/>
          <p:cNvSpPr>
            <a:spLocks noGrp="1"/>
          </p:cNvSpPr>
          <p:nvPr>
            <p:ph idx="1"/>
          </p:nvPr>
        </p:nvSpPr>
        <p:spPr/>
        <p:txBody>
          <a:bodyPr/>
          <a:lstStyle/>
          <a:p>
            <a:pPr algn="just"/>
            <a:r>
              <a:rPr lang="zh-TW" altLang="en-US" dirty="0"/>
              <a:t>除了以分割視窗的方式瀏覽大量資料外，</a:t>
            </a:r>
            <a:r>
              <a:rPr lang="en-US" altLang="zh-TW" dirty="0"/>
              <a:t>Excel </a:t>
            </a:r>
            <a:r>
              <a:rPr lang="zh-TW" altLang="en-US" dirty="0"/>
              <a:t>還有一個很好用的凍結窗格功能，讓您在捲動視窗時，被指定凍結的欄列不會跟著捲動，最常用於固定資料</a:t>
            </a:r>
            <a:r>
              <a:rPr lang="zh-TW" altLang="en-US" dirty="0" smtClean="0"/>
              <a:t>標題</a:t>
            </a:r>
            <a:endParaRPr lang="en-US" altLang="zh-TW" dirty="0" smtClean="0"/>
          </a:p>
          <a:p>
            <a:pPr algn="just"/>
            <a:r>
              <a:rPr lang="zh-TW" altLang="en-US" dirty="0"/>
              <a:t>在範例原始檔 </a:t>
            </a:r>
            <a:r>
              <a:rPr lang="en-US" altLang="zh-TW" dirty="0"/>
              <a:t>&lt;</a:t>
            </a:r>
            <a:r>
              <a:rPr lang="zh-TW" altLang="en-US" dirty="0"/>
              <a:t>銷售明細表</a:t>
            </a:r>
            <a:r>
              <a:rPr lang="en-US" altLang="zh-TW" dirty="0"/>
              <a:t>.</a:t>
            </a:r>
            <a:r>
              <a:rPr lang="en-US" altLang="zh-TW" dirty="0" err="1"/>
              <a:t>xlsx</a:t>
            </a:r>
            <a:r>
              <a:rPr lang="en-US" altLang="zh-TW" dirty="0"/>
              <a:t>&gt;</a:t>
            </a:r>
            <a:r>
              <a:rPr lang="zh-TW" altLang="en-US" dirty="0"/>
              <a:t>，</a:t>
            </a:r>
            <a:r>
              <a:rPr lang="zh-TW" altLang="en-US" dirty="0" smtClean="0"/>
              <a:t>選取</a:t>
            </a:r>
            <a:r>
              <a:rPr lang="en-US" altLang="zh-TW" dirty="0" smtClean="0"/>
              <a:t>B3</a:t>
            </a:r>
            <a:r>
              <a:rPr lang="zh-TW" altLang="en-US" dirty="0" smtClean="0"/>
              <a:t>儲存格</a:t>
            </a:r>
            <a:r>
              <a:rPr lang="zh-TW" altLang="en-US" dirty="0"/>
              <a:t>，</a:t>
            </a:r>
            <a:r>
              <a:rPr lang="zh-TW" altLang="en-US" dirty="0" smtClean="0"/>
              <a:t>於</a:t>
            </a:r>
            <a:r>
              <a:rPr lang="zh-TW" altLang="en-US" b="1" dirty="0" smtClean="0">
                <a:solidFill>
                  <a:srgbClr val="0AAF96"/>
                </a:solidFill>
              </a:rPr>
              <a:t>檢視</a:t>
            </a:r>
            <a:r>
              <a:rPr lang="zh-TW" altLang="en-US" dirty="0" smtClean="0"/>
              <a:t>索引</a:t>
            </a:r>
            <a:r>
              <a:rPr lang="zh-TW" altLang="en-US" dirty="0"/>
              <a:t>標籤選按</a:t>
            </a:r>
            <a:r>
              <a:rPr lang="zh-TW" altLang="en-US" b="1" dirty="0">
                <a:solidFill>
                  <a:srgbClr val="0AAF96"/>
                </a:solidFill>
              </a:rPr>
              <a:t>凍結窗</a:t>
            </a:r>
            <a:r>
              <a:rPr lang="zh-TW" altLang="en-US" b="1" dirty="0" smtClean="0">
                <a:solidFill>
                  <a:srgbClr val="0AAF96"/>
                </a:solidFill>
              </a:rPr>
              <a:t>格</a:t>
            </a:r>
            <a:r>
              <a:rPr lang="en-US" altLang="zh-TW" dirty="0" smtClean="0"/>
              <a:t>\</a:t>
            </a:r>
            <a:r>
              <a:rPr lang="zh-TW" altLang="en-US" b="1" dirty="0" smtClean="0">
                <a:solidFill>
                  <a:srgbClr val="0AAF96"/>
                </a:solidFill>
              </a:rPr>
              <a:t>凍結</a:t>
            </a:r>
            <a:r>
              <a:rPr lang="zh-TW" altLang="en-US" b="1" dirty="0">
                <a:solidFill>
                  <a:srgbClr val="0AAF96"/>
                </a:solidFill>
              </a:rPr>
              <a:t>窗格</a:t>
            </a:r>
          </a:p>
        </p:txBody>
      </p:sp>
    </p:spTree>
    <p:extLst>
      <p:ext uri="{BB962C8B-B14F-4D97-AF65-F5344CB8AC3E}">
        <p14:creationId xmlns:p14="http://schemas.microsoft.com/office/powerpoint/2010/main" val="146364826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凍結視窗</a:t>
            </a:r>
          </a:p>
        </p:txBody>
      </p:sp>
      <p:sp>
        <p:nvSpPr>
          <p:cNvPr id="3" name="內容版面配置區 2"/>
          <p:cNvSpPr>
            <a:spLocks noGrp="1"/>
          </p:cNvSpPr>
          <p:nvPr>
            <p:ph idx="1"/>
          </p:nvPr>
        </p:nvSpPr>
        <p:spPr/>
        <p:txBody>
          <a:bodyPr/>
          <a:lstStyle/>
          <a:p>
            <a:pPr algn="just"/>
            <a:r>
              <a:rPr lang="zh-TW" altLang="en-US" dirty="0" smtClean="0"/>
              <a:t>以</a:t>
            </a:r>
            <a:r>
              <a:rPr lang="en-US" altLang="zh-TW" dirty="0" smtClean="0"/>
              <a:t>B3</a:t>
            </a:r>
            <a:r>
              <a:rPr lang="zh-TW" altLang="en-US" dirty="0" smtClean="0"/>
              <a:t>儲存格</a:t>
            </a:r>
            <a:r>
              <a:rPr lang="zh-TW" altLang="en-US" dirty="0"/>
              <a:t>為基準，自動分割出四個</a:t>
            </a:r>
            <a:r>
              <a:rPr lang="zh-TW" altLang="en-US" dirty="0" smtClean="0"/>
              <a:t>區域</a:t>
            </a:r>
            <a:endParaRPr lang="en-US" altLang="zh-TW" dirty="0" smtClean="0"/>
          </a:p>
          <a:p>
            <a:pPr algn="just"/>
            <a:r>
              <a:rPr lang="zh-TW" altLang="en-US" dirty="0" smtClean="0"/>
              <a:t>試</a:t>
            </a:r>
            <a:r>
              <a:rPr lang="zh-TW" altLang="en-US" dirty="0"/>
              <a:t>著拖曳垂直或水平捲軸，會</a:t>
            </a:r>
            <a:r>
              <a:rPr lang="zh-TW" altLang="en-US" dirty="0" smtClean="0"/>
              <a:t>發現</a:t>
            </a:r>
            <a:r>
              <a:rPr lang="en-US" altLang="zh-TW" dirty="0" smtClean="0"/>
              <a:t>A </a:t>
            </a:r>
            <a:r>
              <a:rPr lang="zh-TW" altLang="en-US" dirty="0"/>
              <a:t>欄與第 </a:t>
            </a:r>
            <a:r>
              <a:rPr lang="en-US" altLang="zh-TW" dirty="0"/>
              <a:t>1~2 </a:t>
            </a:r>
            <a:r>
              <a:rPr lang="zh-TW" altLang="en-US" dirty="0"/>
              <a:t>列均被凍結，成為不可捲動的</a:t>
            </a:r>
            <a:r>
              <a:rPr lang="zh-TW" altLang="en-US" dirty="0" smtClean="0"/>
              <a:t>儲存格</a:t>
            </a:r>
            <a:endParaRPr lang="en-US" altLang="zh-TW" dirty="0"/>
          </a:p>
          <a:p>
            <a:pPr algn="just"/>
            <a:r>
              <a:rPr lang="zh-TW" altLang="en-US" dirty="0" smtClean="0"/>
              <a:t>於</a:t>
            </a:r>
            <a:r>
              <a:rPr lang="zh-TW" altLang="en-US" b="1" dirty="0" smtClean="0">
                <a:solidFill>
                  <a:srgbClr val="0AAF96"/>
                </a:solidFill>
              </a:rPr>
              <a:t>檢視</a:t>
            </a:r>
            <a:r>
              <a:rPr lang="zh-TW" altLang="en-US" dirty="0" smtClean="0"/>
              <a:t>索引</a:t>
            </a:r>
            <a:r>
              <a:rPr lang="zh-TW" altLang="en-US" dirty="0"/>
              <a:t>標籤選</a:t>
            </a:r>
            <a:r>
              <a:rPr lang="zh-TW" altLang="en-US" dirty="0" smtClean="0"/>
              <a:t>按</a:t>
            </a:r>
            <a:r>
              <a:rPr lang="zh-TW" altLang="en-US" b="1" dirty="0" smtClean="0">
                <a:solidFill>
                  <a:srgbClr val="0AAF96"/>
                </a:solidFill>
              </a:rPr>
              <a:t>凍結</a:t>
            </a:r>
            <a:r>
              <a:rPr lang="zh-TW" altLang="en-US" b="1" dirty="0">
                <a:solidFill>
                  <a:srgbClr val="0AAF96"/>
                </a:solidFill>
              </a:rPr>
              <a:t>窗</a:t>
            </a:r>
            <a:r>
              <a:rPr lang="zh-TW" altLang="en-US" b="1" dirty="0" smtClean="0">
                <a:solidFill>
                  <a:srgbClr val="0AAF96"/>
                </a:solidFill>
              </a:rPr>
              <a:t>格</a:t>
            </a:r>
            <a:r>
              <a:rPr lang="en-US" altLang="zh-TW" dirty="0" smtClean="0"/>
              <a:t>\</a:t>
            </a:r>
            <a:r>
              <a:rPr lang="zh-TW" altLang="en-US" b="1" dirty="0" smtClean="0">
                <a:solidFill>
                  <a:srgbClr val="0AAF96"/>
                </a:solidFill>
              </a:rPr>
              <a:t>取消</a:t>
            </a:r>
            <a:r>
              <a:rPr lang="zh-TW" altLang="en-US" b="1" dirty="0">
                <a:solidFill>
                  <a:srgbClr val="0AAF96"/>
                </a:solidFill>
              </a:rPr>
              <a:t>凍結窗</a:t>
            </a:r>
            <a:r>
              <a:rPr lang="zh-TW" altLang="en-US" b="1" dirty="0" smtClean="0">
                <a:solidFill>
                  <a:srgbClr val="0AAF96"/>
                </a:solidFill>
              </a:rPr>
              <a:t>格</a:t>
            </a:r>
            <a:r>
              <a:rPr lang="zh-TW" altLang="en-US" dirty="0" smtClean="0"/>
              <a:t>可以</a:t>
            </a:r>
            <a:r>
              <a:rPr lang="zh-TW" altLang="en-US" dirty="0"/>
              <a:t>取消此</a:t>
            </a:r>
            <a:r>
              <a:rPr lang="zh-TW" altLang="en-US" dirty="0" smtClean="0"/>
              <a:t>功能</a:t>
            </a:r>
            <a:endParaRPr lang="zh-TW" altLang="en-US" dirty="0"/>
          </a:p>
        </p:txBody>
      </p:sp>
    </p:spTree>
    <p:extLst>
      <p:ext uri="{BB962C8B-B14F-4D97-AF65-F5344CB8AC3E}">
        <p14:creationId xmlns:p14="http://schemas.microsoft.com/office/powerpoint/2010/main" val="198096107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凍結視窗</a:t>
            </a:r>
          </a:p>
        </p:txBody>
      </p:sp>
      <p:sp>
        <p:nvSpPr>
          <p:cNvPr id="3" name="內容版面配置區 2"/>
          <p:cNvSpPr>
            <a:spLocks noGrp="1"/>
          </p:cNvSpPr>
          <p:nvPr>
            <p:ph idx="1"/>
          </p:nvPr>
        </p:nvSpPr>
        <p:spPr/>
        <p:txBody>
          <a:bodyPr/>
          <a:lstStyle/>
          <a:p>
            <a:endParaRPr lang="zh-TW" altLang="en-US"/>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4929" y="2384128"/>
            <a:ext cx="6806167" cy="2880320"/>
          </a:xfrm>
          <a:prstGeom prst="rect">
            <a:avLst/>
          </a:prstGeom>
          <a:noFill/>
          <a:ln>
            <a:solidFill>
              <a:schemeClr val="tx1">
                <a:lumMod val="65000"/>
                <a:lumOff val="35000"/>
              </a:schemeClr>
            </a:solidFill>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97635316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存取活頁簿</a:t>
            </a:r>
          </a:p>
        </p:txBody>
      </p:sp>
      <p:sp>
        <p:nvSpPr>
          <p:cNvPr id="3" name="內容版面配置區 2"/>
          <p:cNvSpPr>
            <a:spLocks noGrp="1"/>
          </p:cNvSpPr>
          <p:nvPr>
            <p:ph idx="1"/>
          </p:nvPr>
        </p:nvSpPr>
        <p:spPr/>
        <p:txBody>
          <a:bodyPr/>
          <a:lstStyle/>
          <a:p>
            <a:r>
              <a:rPr lang="zh-TW" altLang="en-US" dirty="0"/>
              <a:t>支援的檔案類型</a:t>
            </a:r>
          </a:p>
          <a:p>
            <a:endParaRPr lang="zh-TW" alt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477" y="2420888"/>
            <a:ext cx="5206691" cy="4437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3971554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p:nvPr>
        </p:nvSpPr>
        <p:spPr/>
        <p:txBody>
          <a:bodyPr/>
          <a:lstStyle/>
          <a:p>
            <a:r>
              <a:rPr lang="en-US" altLang="zh-TW" dirty="0" smtClean="0"/>
              <a:t>2.4</a:t>
            </a:r>
            <a:r>
              <a:rPr lang="zh-TW" altLang="en-US" dirty="0" smtClean="0"/>
              <a:t>檔案</a:t>
            </a:r>
            <a:r>
              <a:rPr lang="zh-TW" altLang="en-US" dirty="0"/>
              <a:t>管理</a:t>
            </a:r>
            <a:endParaRPr lang="zh-TW" altLang="en-US" dirty="0"/>
          </a:p>
        </p:txBody>
      </p:sp>
      <p:sp>
        <p:nvSpPr>
          <p:cNvPr id="5" name="副標題 4"/>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309726043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開啟舊檔</a:t>
            </a:r>
          </a:p>
        </p:txBody>
      </p:sp>
      <p:sp>
        <p:nvSpPr>
          <p:cNvPr id="3" name="內容版面配置區 2"/>
          <p:cNvSpPr>
            <a:spLocks noGrp="1"/>
          </p:cNvSpPr>
          <p:nvPr>
            <p:ph idx="1"/>
          </p:nvPr>
        </p:nvSpPr>
        <p:spPr/>
        <p:txBody>
          <a:bodyPr/>
          <a:lstStyle/>
          <a:p>
            <a:pPr algn="just"/>
            <a:r>
              <a:rPr lang="zh-TW" altLang="en-US" dirty="0"/>
              <a:t>一般可在檔案總管視窗的 </a:t>
            </a:r>
            <a:r>
              <a:rPr lang="en-US" altLang="zh-TW" dirty="0"/>
              <a:t>Excel </a:t>
            </a:r>
            <a:r>
              <a:rPr lang="zh-TW" altLang="en-US" dirty="0"/>
              <a:t>檔案上，連按二下滑鼠左鍵開啟該檔案，或於 </a:t>
            </a:r>
            <a:r>
              <a:rPr lang="en-US" altLang="zh-TW" dirty="0" smtClean="0"/>
              <a:t>Excel</a:t>
            </a:r>
            <a:r>
              <a:rPr lang="zh-TW" altLang="en-US" dirty="0" smtClean="0"/>
              <a:t>中選按</a:t>
            </a:r>
            <a:r>
              <a:rPr lang="zh-TW" altLang="en-US" b="1" dirty="0" smtClean="0">
                <a:solidFill>
                  <a:srgbClr val="0AAF96"/>
                </a:solidFill>
              </a:rPr>
              <a:t>檔案</a:t>
            </a:r>
            <a:r>
              <a:rPr lang="zh-TW" altLang="en-US" dirty="0" smtClean="0"/>
              <a:t>索引標籤</a:t>
            </a:r>
            <a:endParaRPr lang="en-US" altLang="zh-TW" dirty="0" smtClean="0"/>
          </a:p>
          <a:p>
            <a:pPr algn="just"/>
            <a:r>
              <a:rPr lang="zh-TW" altLang="en-US" dirty="0"/>
              <a:t>選</a:t>
            </a:r>
            <a:r>
              <a:rPr lang="zh-TW" altLang="en-US" dirty="0" smtClean="0"/>
              <a:t>按</a:t>
            </a:r>
            <a:r>
              <a:rPr lang="zh-TW" altLang="en-US" b="1" dirty="0" smtClean="0">
                <a:solidFill>
                  <a:srgbClr val="0AAF96"/>
                </a:solidFill>
              </a:rPr>
              <a:t>開啟</a:t>
            </a:r>
            <a:r>
              <a:rPr lang="zh-TW" altLang="en-US" b="1" dirty="0">
                <a:solidFill>
                  <a:srgbClr val="0AAF96"/>
                </a:solidFill>
              </a:rPr>
              <a:t>舊</a:t>
            </a:r>
            <a:r>
              <a:rPr lang="zh-TW" altLang="en-US" b="1" dirty="0" smtClean="0">
                <a:solidFill>
                  <a:srgbClr val="0AAF96"/>
                </a:solidFill>
              </a:rPr>
              <a:t>檔</a:t>
            </a:r>
            <a:r>
              <a:rPr lang="en-US" altLang="zh-TW" dirty="0" smtClean="0"/>
              <a:t>\</a:t>
            </a:r>
            <a:r>
              <a:rPr lang="zh-TW" altLang="en-US" b="1" dirty="0" smtClean="0">
                <a:solidFill>
                  <a:srgbClr val="0AAF96"/>
                </a:solidFill>
              </a:rPr>
              <a:t>瀏覽</a:t>
            </a:r>
            <a:r>
              <a:rPr lang="zh-TW" altLang="en-US" dirty="0" smtClean="0"/>
              <a:t>開啟</a:t>
            </a:r>
            <a:r>
              <a:rPr lang="zh-TW" altLang="en-US" dirty="0"/>
              <a:t>對話</a:t>
            </a:r>
            <a:r>
              <a:rPr lang="zh-TW" altLang="en-US" dirty="0" smtClean="0"/>
              <a:t>方塊</a:t>
            </a:r>
            <a:endParaRPr lang="en-US" altLang="zh-TW" dirty="0" smtClean="0"/>
          </a:p>
          <a:p>
            <a:pPr algn="just"/>
            <a:r>
              <a:rPr lang="zh-TW" altLang="en-US" dirty="0"/>
              <a:t>選擇檔案儲存位置與檔案後，</a:t>
            </a:r>
            <a:r>
              <a:rPr lang="zh-TW" altLang="en-US" dirty="0" smtClean="0"/>
              <a:t>按</a:t>
            </a:r>
            <a:r>
              <a:rPr lang="zh-TW" altLang="en-US" b="1" dirty="0" smtClean="0">
                <a:solidFill>
                  <a:srgbClr val="0AAF96"/>
                </a:solidFill>
              </a:rPr>
              <a:t>開啟</a:t>
            </a:r>
            <a:r>
              <a:rPr lang="zh-TW" altLang="en-US" dirty="0" smtClean="0"/>
              <a:t>鈕</a:t>
            </a:r>
            <a:r>
              <a:rPr lang="zh-TW" altLang="en-US" dirty="0"/>
              <a:t>即可開啟該檔案</a:t>
            </a:r>
          </a:p>
        </p:txBody>
      </p:sp>
    </p:spTree>
    <p:extLst>
      <p:ext uri="{BB962C8B-B14F-4D97-AF65-F5344CB8AC3E}">
        <p14:creationId xmlns:p14="http://schemas.microsoft.com/office/powerpoint/2010/main" val="80793662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儲存檔案</a:t>
            </a:r>
          </a:p>
        </p:txBody>
      </p:sp>
      <p:sp>
        <p:nvSpPr>
          <p:cNvPr id="3" name="內容版面配置區 2"/>
          <p:cNvSpPr>
            <a:spLocks noGrp="1"/>
          </p:cNvSpPr>
          <p:nvPr>
            <p:ph idx="1"/>
          </p:nvPr>
        </p:nvSpPr>
        <p:spPr/>
        <p:txBody>
          <a:bodyPr/>
          <a:lstStyle/>
          <a:p>
            <a:pPr algn="just"/>
            <a:r>
              <a:rPr lang="zh-TW" altLang="en-US" dirty="0"/>
              <a:t>於</a:t>
            </a:r>
            <a:r>
              <a:rPr lang="zh-TW" altLang="en-US" b="1" dirty="0">
                <a:solidFill>
                  <a:srgbClr val="0AAF96"/>
                </a:solidFill>
              </a:rPr>
              <a:t>檔案</a:t>
            </a:r>
            <a:r>
              <a:rPr lang="zh-TW" altLang="en-US" dirty="0"/>
              <a:t>索引標籤選按</a:t>
            </a:r>
            <a:r>
              <a:rPr lang="zh-TW" altLang="en-US" b="1" dirty="0">
                <a:solidFill>
                  <a:srgbClr val="0AAF96"/>
                </a:solidFill>
              </a:rPr>
              <a:t>儲存檔案</a:t>
            </a:r>
            <a:r>
              <a:rPr lang="zh-TW" altLang="en-US" dirty="0"/>
              <a:t>或於快速存取工具列上選按</a:t>
            </a:r>
            <a:r>
              <a:rPr lang="zh-TW" altLang="en-US" b="1" dirty="0">
                <a:solidFill>
                  <a:srgbClr val="0AAF96"/>
                </a:solidFill>
              </a:rPr>
              <a:t>儲存檔案</a:t>
            </a:r>
            <a:r>
              <a:rPr lang="zh-TW" altLang="en-US" dirty="0"/>
              <a:t>鈕，若是第一次儲存檔案，會自動切換到</a:t>
            </a:r>
            <a:r>
              <a:rPr lang="zh-TW" altLang="en-US" b="1" dirty="0">
                <a:solidFill>
                  <a:srgbClr val="0AAF96"/>
                </a:solidFill>
              </a:rPr>
              <a:t>另存新檔</a:t>
            </a:r>
            <a:r>
              <a:rPr lang="zh-TW" altLang="en-US" dirty="0"/>
              <a:t>項目，這裡可選按</a:t>
            </a:r>
            <a:r>
              <a:rPr lang="zh-TW" altLang="en-US" b="1" dirty="0">
                <a:solidFill>
                  <a:srgbClr val="0AAF96"/>
                </a:solidFill>
              </a:rPr>
              <a:t>這台電腦</a:t>
            </a:r>
            <a:r>
              <a:rPr lang="en-US" altLang="zh-TW" dirty="0"/>
              <a:t>\</a:t>
            </a:r>
            <a:r>
              <a:rPr lang="zh-TW" altLang="en-US" b="1" dirty="0" smtClean="0">
                <a:solidFill>
                  <a:srgbClr val="0AAF96"/>
                </a:solidFill>
              </a:rPr>
              <a:t>瀏覽</a:t>
            </a:r>
            <a:endParaRPr lang="en-US" altLang="zh-TW" b="1" dirty="0" smtClean="0">
              <a:solidFill>
                <a:srgbClr val="0AAF96"/>
              </a:solidFill>
            </a:endParaRPr>
          </a:p>
          <a:p>
            <a:pPr algn="just"/>
            <a:r>
              <a:rPr lang="zh-TW" altLang="en-US" dirty="0" smtClean="0"/>
              <a:t>開啟</a:t>
            </a:r>
            <a:r>
              <a:rPr lang="zh-TW" altLang="en-US" b="1" dirty="0" smtClean="0">
                <a:solidFill>
                  <a:srgbClr val="0AAF96"/>
                </a:solidFill>
              </a:rPr>
              <a:t>另</a:t>
            </a:r>
            <a:r>
              <a:rPr lang="zh-TW" altLang="en-US" b="1" dirty="0">
                <a:solidFill>
                  <a:srgbClr val="0AAF96"/>
                </a:solidFill>
              </a:rPr>
              <a:t>存新</a:t>
            </a:r>
            <a:r>
              <a:rPr lang="zh-TW" altLang="en-US" b="1" dirty="0" smtClean="0">
                <a:solidFill>
                  <a:srgbClr val="0AAF96"/>
                </a:solidFill>
              </a:rPr>
              <a:t>檔</a:t>
            </a:r>
            <a:r>
              <a:rPr lang="zh-TW" altLang="en-US" dirty="0" smtClean="0"/>
              <a:t>對話</a:t>
            </a:r>
            <a:r>
              <a:rPr lang="zh-TW" altLang="en-US" dirty="0"/>
              <a:t>方塊，選取檔案儲存位置，</a:t>
            </a:r>
            <a:r>
              <a:rPr lang="zh-TW" altLang="en-US" dirty="0" smtClean="0"/>
              <a:t>輸入</a:t>
            </a:r>
            <a:r>
              <a:rPr lang="zh-TW" altLang="en-US" b="1" dirty="0" smtClean="0">
                <a:solidFill>
                  <a:srgbClr val="0AAF96"/>
                </a:solidFill>
              </a:rPr>
              <a:t>檔案名稱</a:t>
            </a:r>
            <a:r>
              <a:rPr lang="zh-TW" altLang="en-US" dirty="0"/>
              <a:t>，最後</a:t>
            </a:r>
            <a:r>
              <a:rPr lang="zh-TW" altLang="en-US" dirty="0" smtClean="0"/>
              <a:t>按</a:t>
            </a:r>
            <a:r>
              <a:rPr lang="zh-TW" altLang="en-US" b="1" dirty="0" smtClean="0">
                <a:solidFill>
                  <a:srgbClr val="0AAF96"/>
                </a:solidFill>
              </a:rPr>
              <a:t>儲存</a:t>
            </a:r>
            <a:r>
              <a:rPr lang="zh-TW" altLang="en-US" dirty="0" smtClean="0"/>
              <a:t> </a:t>
            </a:r>
            <a:r>
              <a:rPr lang="zh-TW" altLang="en-US" dirty="0"/>
              <a:t>鈕即可完成存檔動作</a:t>
            </a:r>
          </a:p>
        </p:txBody>
      </p:sp>
    </p:spTree>
    <p:extLst>
      <p:ext uri="{BB962C8B-B14F-4D97-AF65-F5344CB8AC3E}">
        <p14:creationId xmlns:p14="http://schemas.microsoft.com/office/powerpoint/2010/main" val="46411250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認識儲存格與位</a:t>
            </a:r>
            <a:r>
              <a:rPr lang="zh-TW" altLang="en-US" dirty="0" smtClean="0"/>
              <a:t>址</a:t>
            </a:r>
            <a:endParaRPr lang="zh-TW" altLang="en-US" dirty="0"/>
          </a:p>
        </p:txBody>
      </p:sp>
      <p:sp>
        <p:nvSpPr>
          <p:cNvPr id="3" name="內容版面配置區 2"/>
          <p:cNvSpPr>
            <a:spLocks noGrp="1"/>
          </p:cNvSpPr>
          <p:nvPr>
            <p:ph idx="1"/>
          </p:nvPr>
        </p:nvSpPr>
        <p:spPr/>
        <p:txBody>
          <a:bodyPr/>
          <a:lstStyle/>
          <a:p>
            <a:pPr algn="just"/>
            <a:r>
              <a:rPr lang="zh-TW" altLang="en-US" dirty="0"/>
              <a:t>儲存格位址的表示方法有四種，分別是相對位址、絕對位址、混合位址、區塊位址 </a:t>
            </a:r>
          </a:p>
          <a:p>
            <a:endParaRPr lang="zh-TW" alt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3402769"/>
            <a:ext cx="7560840" cy="34815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9926046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另存成 </a:t>
            </a:r>
            <a:r>
              <a:rPr lang="en-US" altLang="zh-TW" dirty="0"/>
              <a:t>97-2003 </a:t>
            </a:r>
            <a:r>
              <a:rPr lang="zh-TW" altLang="en-US" dirty="0"/>
              <a:t>檔案類型</a:t>
            </a:r>
          </a:p>
        </p:txBody>
      </p:sp>
      <p:sp>
        <p:nvSpPr>
          <p:cNvPr id="3" name="內容版面配置區 2"/>
          <p:cNvSpPr>
            <a:spLocks noGrp="1"/>
          </p:cNvSpPr>
          <p:nvPr>
            <p:ph idx="1"/>
          </p:nvPr>
        </p:nvSpPr>
        <p:spPr/>
        <p:txBody>
          <a:bodyPr/>
          <a:lstStyle/>
          <a:p>
            <a:pPr algn="just"/>
            <a:r>
              <a:rPr lang="en-US" altLang="zh-TW" dirty="0"/>
              <a:t>Excel </a:t>
            </a:r>
            <a:r>
              <a:rPr lang="zh-TW" altLang="en-US" dirty="0"/>
              <a:t>預設儲存的文件格式為 </a:t>
            </a:r>
            <a:r>
              <a:rPr lang="en-US" altLang="zh-TW" dirty="0"/>
              <a:t>"*.</a:t>
            </a:r>
            <a:r>
              <a:rPr lang="en-US" altLang="zh-TW" dirty="0" err="1"/>
              <a:t>xlsx</a:t>
            </a:r>
            <a:r>
              <a:rPr lang="en-US" altLang="zh-TW" dirty="0"/>
              <a:t>" </a:t>
            </a:r>
            <a:r>
              <a:rPr lang="zh-TW" altLang="en-US" dirty="0"/>
              <a:t>格式，</a:t>
            </a:r>
            <a:r>
              <a:rPr lang="en-US" altLang="zh-TW" dirty="0"/>
              <a:t>"x" </a:t>
            </a:r>
            <a:r>
              <a:rPr lang="zh-TW" altLang="en-US" dirty="0"/>
              <a:t>代表 </a:t>
            </a:r>
            <a:r>
              <a:rPr lang="en-US" altLang="zh-TW" dirty="0"/>
              <a:t>XML</a:t>
            </a:r>
            <a:r>
              <a:rPr lang="zh-TW" altLang="en-US" dirty="0"/>
              <a:t>，是一種經過壓縮的格式，可有效減少檔案大小，然而舊版 </a:t>
            </a:r>
            <a:r>
              <a:rPr lang="en-US" altLang="zh-TW" dirty="0"/>
              <a:t>Office </a:t>
            </a:r>
            <a:r>
              <a:rPr lang="zh-TW" altLang="en-US" dirty="0"/>
              <a:t>軟體卻無法開啟此新格式檔案，所以為了避免舊版軟體無法開啟檔案的窘況，可用以下方式設定存檔類型</a:t>
            </a:r>
          </a:p>
        </p:txBody>
      </p:sp>
    </p:spTree>
    <p:extLst>
      <p:ext uri="{BB962C8B-B14F-4D97-AF65-F5344CB8AC3E}">
        <p14:creationId xmlns:p14="http://schemas.microsoft.com/office/powerpoint/2010/main" val="250674241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另存成 </a:t>
            </a:r>
            <a:r>
              <a:rPr lang="en-US" altLang="zh-TW" dirty="0"/>
              <a:t>97-2003 </a:t>
            </a:r>
            <a:r>
              <a:rPr lang="zh-TW" altLang="en-US" dirty="0"/>
              <a:t>檔案類型</a:t>
            </a:r>
          </a:p>
        </p:txBody>
      </p:sp>
      <p:sp>
        <p:nvSpPr>
          <p:cNvPr id="3" name="內容版面配置區 2"/>
          <p:cNvSpPr>
            <a:spLocks noGrp="1"/>
          </p:cNvSpPr>
          <p:nvPr>
            <p:ph idx="1"/>
          </p:nvPr>
        </p:nvSpPr>
        <p:spPr/>
        <p:txBody>
          <a:bodyPr/>
          <a:lstStyle/>
          <a:p>
            <a:pPr algn="just"/>
            <a:r>
              <a:rPr lang="zh-TW" altLang="en-US" dirty="0"/>
              <a:t>開啟範例原始</a:t>
            </a:r>
            <a:r>
              <a:rPr lang="zh-TW" altLang="en-US" dirty="0" smtClean="0"/>
              <a:t>檔</a:t>
            </a:r>
            <a:r>
              <a:rPr lang="en-US" altLang="zh-TW" dirty="0" smtClean="0"/>
              <a:t>&lt;</a:t>
            </a:r>
            <a:r>
              <a:rPr lang="zh-TW" altLang="en-US" dirty="0"/>
              <a:t>成績單</a:t>
            </a:r>
            <a:r>
              <a:rPr lang="en-US" altLang="zh-TW" dirty="0"/>
              <a:t>.</a:t>
            </a:r>
            <a:r>
              <a:rPr lang="en-US" altLang="zh-TW" dirty="0" err="1"/>
              <a:t>xlsx</a:t>
            </a:r>
            <a:r>
              <a:rPr lang="en-US" altLang="zh-TW" dirty="0"/>
              <a:t>&gt;</a:t>
            </a:r>
            <a:r>
              <a:rPr lang="zh-TW" altLang="en-US" dirty="0"/>
              <a:t>，於 </a:t>
            </a:r>
            <a:r>
              <a:rPr lang="zh-TW" altLang="en-US" b="1" dirty="0" smtClean="0">
                <a:solidFill>
                  <a:srgbClr val="0AAF96"/>
                </a:solidFill>
              </a:rPr>
              <a:t>檔案</a:t>
            </a:r>
            <a:r>
              <a:rPr lang="zh-TW" altLang="en-US" dirty="0" smtClean="0"/>
              <a:t>索引</a:t>
            </a:r>
            <a:r>
              <a:rPr lang="zh-TW" altLang="en-US" dirty="0"/>
              <a:t>標籤選</a:t>
            </a:r>
            <a:r>
              <a:rPr lang="zh-TW" altLang="en-US" dirty="0" smtClean="0"/>
              <a:t>按</a:t>
            </a:r>
            <a:r>
              <a:rPr lang="zh-TW" altLang="en-US" b="1" dirty="0" smtClean="0">
                <a:solidFill>
                  <a:srgbClr val="0AAF96"/>
                </a:solidFill>
              </a:rPr>
              <a:t>另</a:t>
            </a:r>
            <a:r>
              <a:rPr lang="zh-TW" altLang="en-US" b="1" dirty="0">
                <a:solidFill>
                  <a:srgbClr val="0AAF96"/>
                </a:solidFill>
              </a:rPr>
              <a:t>存新</a:t>
            </a:r>
            <a:r>
              <a:rPr lang="zh-TW" altLang="en-US" b="1" dirty="0" smtClean="0">
                <a:solidFill>
                  <a:srgbClr val="0AAF96"/>
                </a:solidFill>
              </a:rPr>
              <a:t>檔</a:t>
            </a:r>
            <a:r>
              <a:rPr lang="en-US" altLang="zh-TW" dirty="0" smtClean="0"/>
              <a:t>\</a:t>
            </a:r>
            <a:r>
              <a:rPr lang="zh-TW" altLang="en-US" b="1" dirty="0" smtClean="0">
                <a:solidFill>
                  <a:srgbClr val="0AAF96"/>
                </a:solidFill>
              </a:rPr>
              <a:t>這</a:t>
            </a:r>
            <a:r>
              <a:rPr lang="zh-TW" altLang="en-US" b="1" dirty="0">
                <a:solidFill>
                  <a:srgbClr val="0AAF96"/>
                </a:solidFill>
              </a:rPr>
              <a:t>台</a:t>
            </a:r>
            <a:r>
              <a:rPr lang="zh-TW" altLang="en-US" b="1" dirty="0" smtClean="0">
                <a:solidFill>
                  <a:srgbClr val="0AAF96"/>
                </a:solidFill>
              </a:rPr>
              <a:t>電腦</a:t>
            </a:r>
            <a:r>
              <a:rPr lang="en-US" altLang="zh-TW" dirty="0" smtClean="0"/>
              <a:t>\</a:t>
            </a:r>
            <a:r>
              <a:rPr lang="zh-TW" altLang="en-US" b="1" dirty="0" smtClean="0"/>
              <a:t>瀏覽</a:t>
            </a:r>
            <a:r>
              <a:rPr lang="zh-TW" altLang="en-US" dirty="0" smtClean="0"/>
              <a:t>開啟</a:t>
            </a:r>
            <a:r>
              <a:rPr lang="zh-TW" altLang="en-US" b="1" dirty="0" smtClean="0">
                <a:solidFill>
                  <a:srgbClr val="0AAF96"/>
                </a:solidFill>
              </a:rPr>
              <a:t>另</a:t>
            </a:r>
            <a:r>
              <a:rPr lang="zh-TW" altLang="en-US" b="1" dirty="0">
                <a:solidFill>
                  <a:srgbClr val="0AAF96"/>
                </a:solidFill>
              </a:rPr>
              <a:t>存新</a:t>
            </a:r>
            <a:r>
              <a:rPr lang="zh-TW" altLang="en-US" b="1" dirty="0" smtClean="0">
                <a:solidFill>
                  <a:srgbClr val="0AAF96"/>
                </a:solidFill>
              </a:rPr>
              <a:t>檔</a:t>
            </a:r>
            <a:r>
              <a:rPr lang="zh-TW" altLang="en-US" dirty="0" smtClean="0"/>
              <a:t>對話</a:t>
            </a:r>
            <a:r>
              <a:rPr lang="zh-TW" altLang="en-US" dirty="0"/>
              <a:t>方塊，將作品存成 </a:t>
            </a:r>
            <a:r>
              <a:rPr lang="en-US" altLang="zh-TW" dirty="0"/>
              <a:t>97-2003 </a:t>
            </a:r>
            <a:r>
              <a:rPr lang="zh-TW" altLang="en-US" dirty="0"/>
              <a:t>檔案類型</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4077072"/>
            <a:ext cx="7306191" cy="27809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6220795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另存成 </a:t>
            </a:r>
            <a:r>
              <a:rPr lang="en-US" altLang="zh-TW" dirty="0"/>
              <a:t>97-2003 </a:t>
            </a:r>
            <a:r>
              <a:rPr lang="zh-TW" altLang="en-US" dirty="0"/>
              <a:t>檔案類型</a:t>
            </a:r>
          </a:p>
        </p:txBody>
      </p:sp>
      <p:sp>
        <p:nvSpPr>
          <p:cNvPr id="3" name="內容版面配置區 2"/>
          <p:cNvSpPr>
            <a:spLocks noGrp="1"/>
          </p:cNvSpPr>
          <p:nvPr>
            <p:ph idx="1"/>
          </p:nvPr>
        </p:nvSpPr>
        <p:spPr/>
        <p:txBody>
          <a:bodyPr/>
          <a:lstStyle/>
          <a:p>
            <a:pPr algn="just"/>
            <a:r>
              <a:rPr lang="zh-TW" altLang="en-US" dirty="0" smtClean="0"/>
              <a:t>在</a:t>
            </a:r>
            <a:r>
              <a:rPr lang="zh-TW" altLang="en-US" b="1" dirty="0" smtClean="0">
                <a:solidFill>
                  <a:srgbClr val="0AAF96"/>
                </a:solidFill>
              </a:rPr>
              <a:t>另</a:t>
            </a:r>
            <a:r>
              <a:rPr lang="zh-TW" altLang="en-US" b="1" dirty="0">
                <a:solidFill>
                  <a:srgbClr val="0AAF96"/>
                </a:solidFill>
              </a:rPr>
              <a:t>存新</a:t>
            </a:r>
            <a:r>
              <a:rPr lang="zh-TW" altLang="en-US" b="1" dirty="0" smtClean="0">
                <a:solidFill>
                  <a:srgbClr val="0AAF96"/>
                </a:solidFill>
              </a:rPr>
              <a:t>檔</a:t>
            </a:r>
            <a:r>
              <a:rPr lang="zh-TW" altLang="en-US" dirty="0" smtClean="0"/>
              <a:t>對話</a:t>
            </a:r>
            <a:r>
              <a:rPr lang="zh-TW" altLang="en-US" dirty="0"/>
              <a:t>方塊中，</a:t>
            </a:r>
            <a:r>
              <a:rPr lang="zh-TW" altLang="en-US" dirty="0" smtClean="0"/>
              <a:t>於</a:t>
            </a:r>
            <a:r>
              <a:rPr lang="zh-TW" altLang="en-US" b="1" dirty="0" smtClean="0">
                <a:solidFill>
                  <a:srgbClr val="0AAF96"/>
                </a:solidFill>
              </a:rPr>
              <a:t>存檔類型</a:t>
            </a:r>
            <a:r>
              <a:rPr lang="zh-TW" altLang="en-US" dirty="0" smtClean="0"/>
              <a:t>清單</a:t>
            </a:r>
            <a:r>
              <a:rPr lang="zh-TW" altLang="en-US" dirty="0"/>
              <a:t>選</a:t>
            </a:r>
            <a:r>
              <a:rPr lang="zh-TW" altLang="en-US" dirty="0" smtClean="0"/>
              <a:t>按</a:t>
            </a:r>
            <a:r>
              <a:rPr lang="en-US" altLang="zh-TW" b="1" dirty="0" smtClean="0">
                <a:solidFill>
                  <a:srgbClr val="0AAF96"/>
                </a:solidFill>
              </a:rPr>
              <a:t>Excel </a:t>
            </a:r>
            <a:r>
              <a:rPr lang="en-US" altLang="zh-TW" b="1" dirty="0">
                <a:solidFill>
                  <a:srgbClr val="0AAF96"/>
                </a:solidFill>
              </a:rPr>
              <a:t>97-2003 </a:t>
            </a:r>
            <a:r>
              <a:rPr lang="zh-TW" altLang="en-US" b="1" dirty="0">
                <a:solidFill>
                  <a:srgbClr val="0AAF96"/>
                </a:solidFill>
              </a:rPr>
              <a:t>活頁簿</a:t>
            </a:r>
            <a:r>
              <a:rPr lang="en-US" altLang="zh-TW" b="1" dirty="0">
                <a:solidFill>
                  <a:srgbClr val="0AAF96"/>
                </a:solidFill>
              </a:rPr>
              <a:t>(*.</a:t>
            </a:r>
            <a:r>
              <a:rPr lang="en-US" altLang="zh-TW" b="1" dirty="0" err="1">
                <a:solidFill>
                  <a:srgbClr val="0AAF96"/>
                </a:solidFill>
              </a:rPr>
              <a:t>xls</a:t>
            </a:r>
            <a:r>
              <a:rPr lang="en-US" altLang="zh-TW" b="1" dirty="0">
                <a:solidFill>
                  <a:srgbClr val="0AAF96"/>
                </a:solidFill>
              </a:rPr>
              <a:t>)</a:t>
            </a:r>
            <a:r>
              <a:rPr lang="zh-TW" altLang="en-US" dirty="0"/>
              <a:t>，按 儲存 鈕。這時會產生相容性警告對話方塊，提醒使用者舊版軟體所不能支援的功能，</a:t>
            </a:r>
            <a:r>
              <a:rPr lang="zh-TW" altLang="en-US" dirty="0" smtClean="0"/>
              <a:t>按</a:t>
            </a:r>
            <a:r>
              <a:rPr lang="zh-TW" altLang="en-US" b="1" dirty="0" smtClean="0">
                <a:solidFill>
                  <a:srgbClr val="0AAF96"/>
                </a:solidFill>
              </a:rPr>
              <a:t>繼續</a:t>
            </a:r>
            <a:r>
              <a:rPr lang="zh-TW" altLang="en-US" dirty="0" smtClean="0"/>
              <a:t>鈕</a:t>
            </a:r>
            <a:r>
              <a:rPr lang="zh-TW" altLang="en-US" dirty="0"/>
              <a:t>執行儲存動作，</a:t>
            </a:r>
            <a:r>
              <a:rPr lang="zh-TW" altLang="en-US" dirty="0" smtClean="0"/>
              <a:t>按</a:t>
            </a:r>
            <a:r>
              <a:rPr lang="zh-TW" altLang="en-US" b="1" dirty="0" smtClean="0">
                <a:solidFill>
                  <a:srgbClr val="0AAF96"/>
                </a:solidFill>
              </a:rPr>
              <a:t>取消</a:t>
            </a:r>
            <a:r>
              <a:rPr lang="zh-TW" altLang="en-US" dirty="0" smtClean="0"/>
              <a:t>鈕</a:t>
            </a:r>
            <a:r>
              <a:rPr lang="zh-TW" altLang="en-US" dirty="0"/>
              <a:t>則不</a:t>
            </a:r>
            <a:r>
              <a:rPr lang="zh-TW" altLang="en-US" dirty="0" smtClean="0"/>
              <a:t>儲存</a:t>
            </a:r>
            <a:endParaRPr lang="zh-TW" altLang="en-US" dirty="0"/>
          </a:p>
        </p:txBody>
      </p:sp>
    </p:spTree>
    <p:extLst>
      <p:ext uri="{BB962C8B-B14F-4D97-AF65-F5344CB8AC3E}">
        <p14:creationId xmlns:p14="http://schemas.microsoft.com/office/powerpoint/2010/main" val="83663758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另存成 </a:t>
            </a:r>
            <a:r>
              <a:rPr lang="en-US" altLang="zh-TW" dirty="0"/>
              <a:t>97-2003 </a:t>
            </a:r>
            <a:r>
              <a:rPr lang="zh-TW" altLang="en-US" dirty="0"/>
              <a:t>檔案類型</a:t>
            </a:r>
          </a:p>
        </p:txBody>
      </p:sp>
      <p:sp>
        <p:nvSpPr>
          <p:cNvPr id="3" name="內容版面配置區 2"/>
          <p:cNvSpPr>
            <a:spLocks noGrp="1"/>
          </p:cNvSpPr>
          <p:nvPr>
            <p:ph idx="1"/>
          </p:nvPr>
        </p:nvSpPr>
        <p:spPr/>
        <p:txBody>
          <a:bodyPr/>
          <a:lstStyle/>
          <a:p>
            <a:pPr algn="just"/>
            <a:r>
              <a:rPr lang="zh-TW" altLang="en-US" dirty="0"/>
              <a:t>完成儲存後，再度開啟此檔案時，會發現在活頁簿標題列多了</a:t>
            </a:r>
            <a:r>
              <a:rPr lang="en-US" altLang="zh-TW" dirty="0"/>
              <a:t>[</a:t>
            </a:r>
            <a:r>
              <a:rPr lang="zh-TW" altLang="en-US" dirty="0"/>
              <a:t>相容模式</a:t>
            </a:r>
            <a:r>
              <a:rPr lang="en-US" altLang="zh-TW" dirty="0"/>
              <a:t>] </a:t>
            </a:r>
            <a:r>
              <a:rPr lang="zh-TW" altLang="en-US" dirty="0"/>
              <a:t>文字，即表示這個檔案可以在舊版軟體</a:t>
            </a:r>
            <a:r>
              <a:rPr lang="zh-TW" altLang="en-US" dirty="0" smtClean="0"/>
              <a:t>開啟</a:t>
            </a:r>
            <a:endParaRPr lang="en-US" altLang="zh-TW" dirty="0" smtClean="0"/>
          </a:p>
          <a:p>
            <a:pPr algn="just"/>
            <a:r>
              <a:rPr lang="zh-TW" altLang="en-US" dirty="0"/>
              <a:t>若需手動檢查檔案的相容性，以便了解舊</a:t>
            </a:r>
            <a:r>
              <a:rPr lang="zh-TW" altLang="en-US" dirty="0" smtClean="0"/>
              <a:t>版</a:t>
            </a:r>
            <a:r>
              <a:rPr lang="en-US" altLang="zh-TW" dirty="0" smtClean="0"/>
              <a:t>Excel</a:t>
            </a:r>
            <a:r>
              <a:rPr lang="zh-TW" altLang="en-US" dirty="0" smtClean="0"/>
              <a:t>所</a:t>
            </a:r>
            <a:r>
              <a:rPr lang="zh-TW" altLang="en-US" dirty="0"/>
              <a:t>不支援的功能時，可以</a:t>
            </a:r>
            <a:r>
              <a:rPr lang="zh-TW" altLang="en-US" dirty="0" smtClean="0"/>
              <a:t>於</a:t>
            </a:r>
            <a:r>
              <a:rPr lang="zh-TW" altLang="en-US" b="1" dirty="0" smtClean="0">
                <a:solidFill>
                  <a:srgbClr val="0AAF96"/>
                </a:solidFill>
              </a:rPr>
              <a:t>檔案</a:t>
            </a:r>
            <a:r>
              <a:rPr lang="zh-TW" altLang="en-US" dirty="0" smtClean="0"/>
              <a:t>索引</a:t>
            </a:r>
            <a:r>
              <a:rPr lang="zh-TW" altLang="en-US" dirty="0"/>
              <a:t>標籤選</a:t>
            </a:r>
            <a:r>
              <a:rPr lang="zh-TW" altLang="en-US" dirty="0" smtClean="0"/>
              <a:t>按</a:t>
            </a:r>
            <a:r>
              <a:rPr lang="zh-TW" altLang="en-US" b="1" dirty="0" smtClean="0">
                <a:solidFill>
                  <a:srgbClr val="0AAF96"/>
                </a:solidFill>
              </a:rPr>
              <a:t>資訊</a:t>
            </a:r>
            <a:r>
              <a:rPr lang="en-US" altLang="zh-TW" dirty="0" smtClean="0"/>
              <a:t>\</a:t>
            </a:r>
            <a:r>
              <a:rPr lang="zh-TW" altLang="en-US" b="1" dirty="0" smtClean="0">
                <a:solidFill>
                  <a:srgbClr val="0AAF96"/>
                </a:solidFill>
              </a:rPr>
              <a:t>查看</a:t>
            </a:r>
            <a:r>
              <a:rPr lang="zh-TW" altLang="en-US" b="1" dirty="0">
                <a:solidFill>
                  <a:srgbClr val="0AAF96"/>
                </a:solidFill>
              </a:rPr>
              <a:t>是否</a:t>
            </a:r>
            <a:r>
              <a:rPr lang="zh-TW" altLang="en-US" b="1" dirty="0" smtClean="0">
                <a:solidFill>
                  <a:srgbClr val="0AAF96"/>
                </a:solidFill>
              </a:rPr>
              <a:t>問題</a:t>
            </a:r>
            <a:r>
              <a:rPr lang="en-US" altLang="zh-TW" dirty="0" smtClean="0"/>
              <a:t>\</a:t>
            </a:r>
            <a:r>
              <a:rPr lang="zh-TW" altLang="en-US" b="1" dirty="0" smtClean="0">
                <a:solidFill>
                  <a:srgbClr val="0AAF96"/>
                </a:solidFill>
              </a:rPr>
              <a:t>檢查</a:t>
            </a:r>
            <a:r>
              <a:rPr lang="zh-TW" altLang="en-US" b="1" dirty="0">
                <a:solidFill>
                  <a:srgbClr val="0AAF96"/>
                </a:solidFill>
              </a:rPr>
              <a:t>相容性</a:t>
            </a:r>
            <a:r>
              <a:rPr lang="zh-TW" altLang="en-US" dirty="0"/>
              <a:t>，開啟程式執行</a:t>
            </a:r>
          </a:p>
        </p:txBody>
      </p:sp>
    </p:spTree>
    <p:extLst>
      <p:ext uri="{BB962C8B-B14F-4D97-AF65-F5344CB8AC3E}">
        <p14:creationId xmlns:p14="http://schemas.microsoft.com/office/powerpoint/2010/main" val="173296700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另存成 </a:t>
            </a:r>
            <a:r>
              <a:rPr lang="en-US" altLang="zh-TW" dirty="0"/>
              <a:t>97-2003 </a:t>
            </a:r>
            <a:r>
              <a:rPr lang="zh-TW" altLang="en-US" dirty="0"/>
              <a:t>檔案類型</a:t>
            </a:r>
          </a:p>
        </p:txBody>
      </p:sp>
      <p:sp>
        <p:nvSpPr>
          <p:cNvPr id="3" name="內容版面配置區 2"/>
          <p:cNvSpPr>
            <a:spLocks noGrp="1"/>
          </p:cNvSpPr>
          <p:nvPr>
            <p:ph idx="1"/>
          </p:nvPr>
        </p:nvSpPr>
        <p:spPr/>
        <p:txBody>
          <a:bodyPr/>
          <a:lstStyle/>
          <a:p>
            <a:endParaRPr lang="zh-TW" altLang="en-US"/>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3118" y="2672160"/>
            <a:ext cx="6629789" cy="23042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9470279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另存成 </a:t>
            </a:r>
            <a:r>
              <a:rPr lang="en-US" altLang="zh-TW" dirty="0"/>
              <a:t>PDF </a:t>
            </a:r>
            <a:r>
              <a:rPr lang="zh-TW" altLang="en-US" dirty="0"/>
              <a:t>與 </a:t>
            </a:r>
            <a:r>
              <a:rPr lang="en-US" altLang="zh-TW" dirty="0"/>
              <a:t>XPS </a:t>
            </a:r>
            <a:r>
              <a:rPr lang="zh-TW" altLang="en-US" dirty="0"/>
              <a:t>文件</a:t>
            </a:r>
          </a:p>
        </p:txBody>
      </p:sp>
      <p:sp>
        <p:nvSpPr>
          <p:cNvPr id="3" name="內容版面配置區 2"/>
          <p:cNvSpPr>
            <a:spLocks noGrp="1"/>
          </p:cNvSpPr>
          <p:nvPr>
            <p:ph idx="1"/>
          </p:nvPr>
        </p:nvSpPr>
        <p:spPr/>
        <p:txBody>
          <a:bodyPr/>
          <a:lstStyle/>
          <a:p>
            <a:pPr algn="just"/>
            <a:r>
              <a:rPr lang="en-US" altLang="zh-TW" dirty="0"/>
              <a:t>PDF (Portable Document Format)</a:t>
            </a:r>
            <a:r>
              <a:rPr lang="zh-TW" altLang="en-US" dirty="0"/>
              <a:t>：一種開放式文件格式，作為對外公告與內部資料流通的瀏覽規格，可以防止文件被</a:t>
            </a:r>
            <a:r>
              <a:rPr lang="zh-TW" altLang="en-US" dirty="0" smtClean="0"/>
              <a:t>竄改</a:t>
            </a:r>
            <a:endParaRPr lang="en-US" altLang="zh-TW" dirty="0" smtClean="0"/>
          </a:p>
          <a:p>
            <a:pPr algn="just"/>
            <a:r>
              <a:rPr lang="en-US" altLang="zh-TW" dirty="0"/>
              <a:t>XPS (XML Paper Specification)</a:t>
            </a:r>
            <a:r>
              <a:rPr lang="zh-TW" altLang="en-US" dirty="0"/>
              <a:t>：一種電子文件格式，不但可以固定版面配置、保存格式、享有檔案共用功能，更具有絕佳的機密性與安全性</a:t>
            </a:r>
          </a:p>
        </p:txBody>
      </p:sp>
    </p:spTree>
    <p:extLst>
      <p:ext uri="{BB962C8B-B14F-4D97-AF65-F5344CB8AC3E}">
        <p14:creationId xmlns:p14="http://schemas.microsoft.com/office/powerpoint/2010/main" val="181307985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另存成 </a:t>
            </a:r>
            <a:r>
              <a:rPr lang="en-US" altLang="zh-TW" dirty="0"/>
              <a:t>PDF </a:t>
            </a:r>
            <a:r>
              <a:rPr lang="zh-TW" altLang="en-US" dirty="0"/>
              <a:t>與 </a:t>
            </a:r>
            <a:r>
              <a:rPr lang="en-US" altLang="zh-TW" dirty="0"/>
              <a:t>XPS </a:t>
            </a:r>
            <a:r>
              <a:rPr lang="zh-TW" altLang="en-US" dirty="0"/>
              <a:t>文件</a:t>
            </a:r>
          </a:p>
        </p:txBody>
      </p:sp>
      <p:sp>
        <p:nvSpPr>
          <p:cNvPr id="3" name="內容版面配置區 2"/>
          <p:cNvSpPr>
            <a:spLocks noGrp="1"/>
          </p:cNvSpPr>
          <p:nvPr>
            <p:ph idx="1"/>
          </p:nvPr>
        </p:nvSpPr>
        <p:spPr/>
        <p:txBody>
          <a:bodyPr/>
          <a:lstStyle/>
          <a:p>
            <a:r>
              <a:rPr lang="zh-TW" altLang="en-US" dirty="0" smtClean="0"/>
              <a:t>於</a:t>
            </a:r>
            <a:r>
              <a:rPr lang="zh-TW" altLang="en-US" b="1" dirty="0" smtClean="0">
                <a:solidFill>
                  <a:srgbClr val="0AAF96"/>
                </a:solidFill>
              </a:rPr>
              <a:t>檔案</a:t>
            </a:r>
            <a:r>
              <a:rPr lang="zh-TW" altLang="en-US" dirty="0" smtClean="0"/>
              <a:t>索引</a:t>
            </a:r>
            <a:r>
              <a:rPr lang="zh-TW" altLang="en-US" dirty="0"/>
              <a:t>標籤選</a:t>
            </a:r>
            <a:r>
              <a:rPr lang="zh-TW" altLang="en-US" dirty="0" smtClean="0"/>
              <a:t>按</a:t>
            </a:r>
            <a:r>
              <a:rPr lang="zh-TW" altLang="en-US" b="1" dirty="0" smtClean="0">
                <a:solidFill>
                  <a:srgbClr val="0AAF96"/>
                </a:solidFill>
              </a:rPr>
              <a:t>匯出</a:t>
            </a:r>
            <a:r>
              <a:rPr lang="en-US" altLang="zh-TW" dirty="0" smtClean="0"/>
              <a:t>\</a:t>
            </a:r>
            <a:r>
              <a:rPr lang="zh-TW" altLang="en-US" b="1" dirty="0" smtClean="0">
                <a:solidFill>
                  <a:srgbClr val="0AAF96"/>
                </a:solidFill>
              </a:rPr>
              <a:t>建立 </a:t>
            </a:r>
            <a:r>
              <a:rPr lang="en-US" altLang="zh-TW" b="1" dirty="0">
                <a:solidFill>
                  <a:srgbClr val="0AAF96"/>
                </a:solidFill>
              </a:rPr>
              <a:t>PDF/XPS </a:t>
            </a:r>
            <a:r>
              <a:rPr lang="zh-TW" altLang="en-US" b="1" dirty="0" smtClean="0">
                <a:solidFill>
                  <a:srgbClr val="0AAF96"/>
                </a:solidFill>
              </a:rPr>
              <a:t>文件</a:t>
            </a:r>
            <a:r>
              <a:rPr lang="en-US" altLang="zh-TW" dirty="0" smtClean="0"/>
              <a:t>\</a:t>
            </a:r>
            <a:r>
              <a:rPr lang="zh-TW" altLang="en-US" b="1" dirty="0" smtClean="0">
                <a:solidFill>
                  <a:srgbClr val="0AAF96"/>
                </a:solidFill>
              </a:rPr>
              <a:t>建立 </a:t>
            </a:r>
            <a:r>
              <a:rPr lang="en-US" altLang="zh-TW" b="1" dirty="0" smtClean="0">
                <a:solidFill>
                  <a:srgbClr val="0AAF96"/>
                </a:solidFill>
              </a:rPr>
              <a:t>PDF/XPS</a:t>
            </a:r>
            <a:r>
              <a:rPr lang="zh-TW" altLang="en-US" dirty="0" smtClean="0"/>
              <a:t>開啟 </a:t>
            </a:r>
            <a:r>
              <a:rPr lang="zh-TW" altLang="en-US" b="1" dirty="0">
                <a:solidFill>
                  <a:srgbClr val="0AAF96"/>
                </a:solidFill>
              </a:rPr>
              <a:t>發佈</a:t>
            </a:r>
            <a:r>
              <a:rPr lang="zh-TW" altLang="en-US" b="1" dirty="0" smtClean="0">
                <a:solidFill>
                  <a:srgbClr val="0AAF96"/>
                </a:solidFill>
              </a:rPr>
              <a:t>成</a:t>
            </a:r>
            <a:r>
              <a:rPr lang="en-US" altLang="zh-TW" b="1" dirty="0" smtClean="0">
                <a:solidFill>
                  <a:srgbClr val="0AAF96"/>
                </a:solidFill>
              </a:rPr>
              <a:t>PDF</a:t>
            </a:r>
            <a:r>
              <a:rPr lang="zh-TW" altLang="en-US" b="1" dirty="0" smtClean="0">
                <a:solidFill>
                  <a:srgbClr val="0AAF96"/>
                </a:solidFill>
              </a:rPr>
              <a:t>或</a:t>
            </a:r>
            <a:r>
              <a:rPr lang="en-US" altLang="zh-TW" b="1" dirty="0" smtClean="0">
                <a:solidFill>
                  <a:srgbClr val="0AAF96"/>
                </a:solidFill>
              </a:rPr>
              <a:t>XPS</a:t>
            </a:r>
            <a:r>
              <a:rPr lang="zh-TW" altLang="en-US" dirty="0" smtClean="0"/>
              <a:t>對話</a:t>
            </a:r>
            <a:r>
              <a:rPr lang="zh-TW" altLang="en-US" dirty="0"/>
              <a:t>方塊</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3501008"/>
            <a:ext cx="5645809" cy="42484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1288233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另存成 </a:t>
            </a:r>
            <a:r>
              <a:rPr lang="en-US" altLang="zh-TW" dirty="0"/>
              <a:t>PDF </a:t>
            </a:r>
            <a:r>
              <a:rPr lang="zh-TW" altLang="en-US" dirty="0"/>
              <a:t>與 </a:t>
            </a:r>
            <a:r>
              <a:rPr lang="en-US" altLang="zh-TW" dirty="0"/>
              <a:t>XPS </a:t>
            </a:r>
            <a:r>
              <a:rPr lang="zh-TW" altLang="en-US" dirty="0"/>
              <a:t>文件</a:t>
            </a:r>
          </a:p>
        </p:txBody>
      </p:sp>
      <p:sp>
        <p:nvSpPr>
          <p:cNvPr id="3" name="內容版面配置區 2"/>
          <p:cNvSpPr>
            <a:spLocks noGrp="1"/>
          </p:cNvSpPr>
          <p:nvPr>
            <p:ph idx="1"/>
          </p:nvPr>
        </p:nvSpPr>
        <p:spPr/>
        <p:txBody>
          <a:bodyPr/>
          <a:lstStyle/>
          <a:p>
            <a:pPr algn="just"/>
            <a:r>
              <a:rPr lang="zh-TW" altLang="en-US" dirty="0"/>
              <a:t>選取檔案儲存位置，</a:t>
            </a:r>
            <a:r>
              <a:rPr lang="zh-TW" altLang="en-US" dirty="0" smtClean="0"/>
              <a:t>輸入檔案名稱</a:t>
            </a:r>
            <a:r>
              <a:rPr lang="zh-TW" altLang="en-US" dirty="0"/>
              <a:t>，存檔</a:t>
            </a:r>
            <a:r>
              <a:rPr lang="zh-TW" altLang="en-US" dirty="0" smtClean="0"/>
              <a:t>類型則</a:t>
            </a:r>
            <a:r>
              <a:rPr lang="zh-TW" altLang="en-US" dirty="0"/>
              <a:t>可以</a:t>
            </a:r>
            <a:r>
              <a:rPr lang="zh-TW" altLang="en-US" dirty="0" smtClean="0"/>
              <a:t>選擇</a:t>
            </a:r>
            <a:r>
              <a:rPr lang="en-US" altLang="zh-TW" dirty="0" smtClean="0"/>
              <a:t>PDF</a:t>
            </a:r>
            <a:r>
              <a:rPr lang="en-US" altLang="zh-TW" dirty="0"/>
              <a:t>(*.pdf) </a:t>
            </a:r>
            <a:r>
              <a:rPr lang="zh-TW" altLang="en-US" dirty="0"/>
              <a:t>或</a:t>
            </a:r>
            <a:r>
              <a:rPr lang="en-US" altLang="zh-TW" dirty="0"/>
              <a:t>XPS(*.</a:t>
            </a:r>
            <a:r>
              <a:rPr lang="en-US" altLang="zh-TW" dirty="0" err="1"/>
              <a:t>xps</a:t>
            </a:r>
            <a:r>
              <a:rPr lang="en-US" altLang="zh-TW" dirty="0"/>
              <a:t>)</a:t>
            </a:r>
            <a:r>
              <a:rPr lang="zh-TW" altLang="en-US" dirty="0"/>
              <a:t>，核選最佳化的方式與是否在發佈後開啟檔案，最後</a:t>
            </a:r>
            <a:r>
              <a:rPr lang="zh-TW" altLang="en-US" dirty="0" smtClean="0"/>
              <a:t>按</a:t>
            </a:r>
            <a:r>
              <a:rPr lang="zh-TW" altLang="en-US" b="1" dirty="0" smtClean="0">
                <a:solidFill>
                  <a:srgbClr val="0AAF96"/>
                </a:solidFill>
              </a:rPr>
              <a:t>儲存</a:t>
            </a:r>
            <a:r>
              <a:rPr lang="zh-TW" altLang="en-US" dirty="0" smtClean="0"/>
              <a:t>鈕</a:t>
            </a:r>
            <a:endParaRPr lang="en-US" altLang="zh-TW" dirty="0" smtClean="0"/>
          </a:p>
          <a:p>
            <a:pPr algn="just"/>
            <a:r>
              <a:rPr lang="zh-TW" altLang="en-US" dirty="0"/>
              <a:t>本機會自動開啟讀取程式，即可看到活頁簿</a:t>
            </a:r>
            <a:r>
              <a:rPr lang="zh-TW" altLang="en-US" dirty="0" smtClean="0"/>
              <a:t>以</a:t>
            </a:r>
            <a:r>
              <a:rPr lang="en-US" altLang="zh-TW" dirty="0" smtClean="0"/>
              <a:t>PDF</a:t>
            </a:r>
            <a:r>
              <a:rPr lang="zh-TW" altLang="en-US" dirty="0" smtClean="0"/>
              <a:t>或</a:t>
            </a:r>
            <a:r>
              <a:rPr lang="en-US" altLang="zh-TW" dirty="0" smtClean="0"/>
              <a:t>XPS</a:t>
            </a:r>
            <a:r>
              <a:rPr lang="zh-TW" altLang="en-US" dirty="0" smtClean="0"/>
              <a:t>格式</a:t>
            </a:r>
            <a:r>
              <a:rPr lang="zh-TW" altLang="en-US" dirty="0"/>
              <a:t>呈現</a:t>
            </a:r>
          </a:p>
        </p:txBody>
      </p:sp>
    </p:spTree>
    <p:extLst>
      <p:ext uri="{BB962C8B-B14F-4D97-AF65-F5344CB8AC3E}">
        <p14:creationId xmlns:p14="http://schemas.microsoft.com/office/powerpoint/2010/main" val="223551696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另存成 </a:t>
            </a:r>
            <a:r>
              <a:rPr lang="en-US" altLang="zh-TW" dirty="0"/>
              <a:t>PDF </a:t>
            </a:r>
            <a:r>
              <a:rPr lang="zh-TW" altLang="en-US" dirty="0"/>
              <a:t>與 </a:t>
            </a:r>
            <a:r>
              <a:rPr lang="en-US" altLang="zh-TW" dirty="0"/>
              <a:t>XPS </a:t>
            </a:r>
            <a:r>
              <a:rPr lang="zh-TW" altLang="en-US" dirty="0"/>
              <a:t>文件</a:t>
            </a:r>
          </a:p>
        </p:txBody>
      </p:sp>
      <p:sp>
        <p:nvSpPr>
          <p:cNvPr id="3" name="內容版面配置區 2"/>
          <p:cNvSpPr>
            <a:spLocks noGrp="1"/>
          </p:cNvSpPr>
          <p:nvPr>
            <p:ph idx="1"/>
          </p:nvPr>
        </p:nvSpPr>
        <p:spPr/>
        <p:txBody>
          <a:bodyPr/>
          <a:lstStyle/>
          <a:p>
            <a:endParaRPr lang="zh-TW" altLang="en-US"/>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3079" y="1844675"/>
            <a:ext cx="6809868" cy="3959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9692932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自動存檔</a:t>
            </a:r>
          </a:p>
        </p:txBody>
      </p:sp>
      <p:sp>
        <p:nvSpPr>
          <p:cNvPr id="3" name="內容版面配置區 2"/>
          <p:cNvSpPr>
            <a:spLocks noGrp="1"/>
          </p:cNvSpPr>
          <p:nvPr>
            <p:ph idx="1"/>
          </p:nvPr>
        </p:nvSpPr>
        <p:spPr/>
        <p:txBody>
          <a:bodyPr/>
          <a:lstStyle/>
          <a:p>
            <a:pPr algn="just"/>
            <a:r>
              <a:rPr lang="zh-TW" altLang="en-US" dirty="0"/>
              <a:t>在活頁簿編輯的過程中，常會因為工作進度而忽略隨時存檔的動作，為了避免人為或不可抗力因素所產生的遺憾，請</a:t>
            </a:r>
            <a:r>
              <a:rPr lang="zh-TW" altLang="en-US" dirty="0" smtClean="0"/>
              <a:t>於</a:t>
            </a:r>
            <a:r>
              <a:rPr lang="zh-TW" altLang="en-US" b="1" dirty="0" smtClean="0">
                <a:solidFill>
                  <a:srgbClr val="0AAF96"/>
                </a:solidFill>
              </a:rPr>
              <a:t>檔案</a:t>
            </a:r>
            <a:r>
              <a:rPr lang="zh-TW" altLang="en-US" dirty="0" smtClean="0"/>
              <a:t>索引</a:t>
            </a:r>
            <a:r>
              <a:rPr lang="zh-TW" altLang="en-US" dirty="0"/>
              <a:t>標籤選</a:t>
            </a:r>
            <a:r>
              <a:rPr lang="zh-TW" altLang="en-US" dirty="0" smtClean="0"/>
              <a:t>按</a:t>
            </a:r>
            <a:r>
              <a:rPr lang="zh-TW" altLang="en-US" b="1" dirty="0" smtClean="0">
                <a:solidFill>
                  <a:srgbClr val="0AAF96"/>
                </a:solidFill>
              </a:rPr>
              <a:t>選項</a:t>
            </a:r>
            <a:r>
              <a:rPr lang="zh-TW" altLang="en-US" dirty="0" smtClean="0"/>
              <a:t>開啟</a:t>
            </a:r>
            <a:r>
              <a:rPr lang="zh-TW" altLang="en-US" dirty="0"/>
              <a:t>對話</a:t>
            </a:r>
            <a:r>
              <a:rPr lang="zh-TW" altLang="en-US" dirty="0" smtClean="0"/>
              <a:t>方塊</a:t>
            </a:r>
            <a:endParaRPr lang="zh-TW" altLang="en-US" dirty="0"/>
          </a:p>
          <a:p>
            <a:pPr algn="just"/>
            <a:r>
              <a:rPr lang="zh-TW" altLang="en-US" dirty="0"/>
              <a:t>選</a:t>
            </a:r>
            <a:r>
              <a:rPr lang="zh-TW" altLang="en-US" dirty="0" smtClean="0"/>
              <a:t>按</a:t>
            </a:r>
            <a:r>
              <a:rPr lang="zh-TW" altLang="en-US" b="1" dirty="0" smtClean="0">
                <a:solidFill>
                  <a:srgbClr val="0AAF96"/>
                </a:solidFill>
              </a:rPr>
              <a:t>儲存</a:t>
            </a:r>
            <a:r>
              <a:rPr lang="zh-TW" altLang="en-US" dirty="0" smtClean="0"/>
              <a:t>項目</a:t>
            </a:r>
            <a:r>
              <a:rPr lang="zh-TW" altLang="en-US" dirty="0"/>
              <a:t>，</a:t>
            </a:r>
            <a:r>
              <a:rPr lang="zh-TW" altLang="en-US" dirty="0" smtClean="0"/>
              <a:t>於</a:t>
            </a:r>
            <a:r>
              <a:rPr lang="zh-TW" altLang="en-US" b="1" dirty="0" smtClean="0">
                <a:solidFill>
                  <a:srgbClr val="0AAF96"/>
                </a:solidFill>
              </a:rPr>
              <a:t>儲存活頁簿</a:t>
            </a:r>
            <a:r>
              <a:rPr lang="zh-TW" altLang="en-US" dirty="0" smtClean="0"/>
              <a:t>核選</a:t>
            </a:r>
            <a:r>
              <a:rPr lang="zh-TW" altLang="en-US" b="1" dirty="0" smtClean="0">
                <a:solidFill>
                  <a:srgbClr val="0AAF96"/>
                </a:solidFill>
              </a:rPr>
              <a:t>儲存</a:t>
            </a:r>
            <a:r>
              <a:rPr lang="zh-TW" altLang="en-US" b="1" dirty="0">
                <a:solidFill>
                  <a:srgbClr val="0AAF96"/>
                </a:solidFill>
              </a:rPr>
              <a:t>自動回復資訊時間間隔</a:t>
            </a:r>
            <a:r>
              <a:rPr lang="zh-TW" altLang="en-US" dirty="0"/>
              <a:t>，再輸入希望活頁簿間隔多久時間執行自動</a:t>
            </a:r>
            <a:r>
              <a:rPr lang="zh-TW" altLang="en-US" dirty="0" smtClean="0"/>
              <a:t>儲存</a:t>
            </a:r>
            <a:endParaRPr lang="zh-TW" altLang="en-US" dirty="0"/>
          </a:p>
        </p:txBody>
      </p:sp>
    </p:spTree>
    <p:extLst>
      <p:ext uri="{BB962C8B-B14F-4D97-AF65-F5344CB8AC3E}">
        <p14:creationId xmlns:p14="http://schemas.microsoft.com/office/powerpoint/2010/main" val="125054110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移動儲存格</a:t>
            </a:r>
          </a:p>
        </p:txBody>
      </p:sp>
      <p:sp>
        <p:nvSpPr>
          <p:cNvPr id="3" name="內容版面配置區 2"/>
          <p:cNvSpPr>
            <a:spLocks noGrp="1"/>
          </p:cNvSpPr>
          <p:nvPr>
            <p:ph idx="1"/>
          </p:nvPr>
        </p:nvSpPr>
        <p:spPr/>
        <p:txBody>
          <a:bodyPr/>
          <a:lstStyle/>
          <a:p>
            <a:pPr algn="just"/>
            <a:r>
              <a:rPr lang="zh-TW" altLang="en-US" dirty="0"/>
              <a:t>如果要移動到某一儲存格時，可以在</a:t>
            </a:r>
            <a:r>
              <a:rPr lang="zh-TW" altLang="en-US" b="1" dirty="0">
                <a:solidFill>
                  <a:srgbClr val="0AAF96"/>
                </a:solidFill>
              </a:rPr>
              <a:t>名稱方塊</a:t>
            </a:r>
            <a:r>
              <a:rPr lang="zh-TW" altLang="en-US" dirty="0"/>
              <a:t>輸入位址後按</a:t>
            </a:r>
            <a:r>
              <a:rPr lang="en-US" altLang="zh-TW" b="1" dirty="0">
                <a:solidFill>
                  <a:srgbClr val="0AAF96"/>
                </a:solidFill>
              </a:rPr>
              <a:t>Enter</a:t>
            </a:r>
            <a:r>
              <a:rPr lang="zh-TW" altLang="en-US" dirty="0"/>
              <a:t>鍵，作用儲存格就會移到指定儲存格了</a:t>
            </a:r>
          </a:p>
          <a:p>
            <a:pPr algn="just"/>
            <a:endParaRPr lang="zh-TW" altLang="en-US" dirty="0"/>
          </a:p>
        </p:txBody>
      </p:sp>
    </p:spTree>
    <p:extLst>
      <p:ext uri="{BB962C8B-B14F-4D97-AF65-F5344CB8AC3E}">
        <p14:creationId xmlns:p14="http://schemas.microsoft.com/office/powerpoint/2010/main" val="400565931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自動存檔</a:t>
            </a:r>
          </a:p>
        </p:txBody>
      </p:sp>
      <p:sp>
        <p:nvSpPr>
          <p:cNvPr id="3" name="內容版面配置區 2"/>
          <p:cNvSpPr>
            <a:spLocks noGrp="1"/>
          </p:cNvSpPr>
          <p:nvPr>
            <p:ph idx="1"/>
          </p:nvPr>
        </p:nvSpPr>
        <p:spPr/>
        <p:txBody>
          <a:bodyPr/>
          <a:lstStyle/>
          <a:p>
            <a:endParaRPr lang="zh-TW" altLang="en-US"/>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2822" y="2204864"/>
            <a:ext cx="5910381"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5470145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預設檔案位置</a:t>
            </a:r>
          </a:p>
        </p:txBody>
      </p:sp>
      <p:sp>
        <p:nvSpPr>
          <p:cNvPr id="3" name="內容版面配置區 2"/>
          <p:cNvSpPr>
            <a:spLocks noGrp="1"/>
          </p:cNvSpPr>
          <p:nvPr>
            <p:ph idx="1"/>
          </p:nvPr>
        </p:nvSpPr>
        <p:spPr/>
        <p:txBody>
          <a:bodyPr/>
          <a:lstStyle/>
          <a:p>
            <a:pPr algn="just"/>
            <a:r>
              <a:rPr lang="en-US" altLang="zh-TW" dirty="0"/>
              <a:t>Excel </a:t>
            </a:r>
            <a:r>
              <a:rPr lang="zh-TW" altLang="en-US" dirty="0"/>
              <a:t>軟體預設檔案開啟與儲存位置為 </a:t>
            </a:r>
            <a:r>
              <a:rPr lang="en-US" altLang="zh-TW" dirty="0"/>
              <a:t>&lt;C:\Users \ </a:t>
            </a:r>
            <a:r>
              <a:rPr lang="zh-TW" altLang="en-US" dirty="0"/>
              <a:t>登入者名稱 </a:t>
            </a:r>
            <a:r>
              <a:rPr lang="en-US" altLang="zh-TW" dirty="0"/>
              <a:t>\ Documents&gt; </a:t>
            </a:r>
            <a:r>
              <a:rPr lang="zh-TW" altLang="en-US" dirty="0"/>
              <a:t>資料夾，倘若想要調整相關檔案位置，也可以透過以下這個項目進行設定</a:t>
            </a:r>
          </a:p>
        </p:txBody>
      </p:sp>
    </p:spTree>
    <p:extLst>
      <p:ext uri="{BB962C8B-B14F-4D97-AF65-F5344CB8AC3E}">
        <p14:creationId xmlns:p14="http://schemas.microsoft.com/office/powerpoint/2010/main" val="358879542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預設檔案位置</a:t>
            </a:r>
          </a:p>
        </p:txBody>
      </p:sp>
      <p:sp>
        <p:nvSpPr>
          <p:cNvPr id="3" name="內容版面配置區 2"/>
          <p:cNvSpPr>
            <a:spLocks noGrp="1"/>
          </p:cNvSpPr>
          <p:nvPr>
            <p:ph idx="1"/>
          </p:nvPr>
        </p:nvSpPr>
        <p:spPr/>
        <p:txBody>
          <a:bodyPr/>
          <a:lstStyle/>
          <a:p>
            <a:pPr algn="just"/>
            <a:r>
              <a:rPr lang="zh-TW" altLang="en-US" dirty="0" smtClean="0"/>
              <a:t>於</a:t>
            </a:r>
            <a:r>
              <a:rPr lang="zh-TW" altLang="en-US" b="1" dirty="0" smtClean="0">
                <a:solidFill>
                  <a:srgbClr val="0AAF96"/>
                </a:solidFill>
              </a:rPr>
              <a:t>儲存活頁簿</a:t>
            </a:r>
            <a:r>
              <a:rPr lang="en-US" altLang="zh-TW" dirty="0" smtClean="0"/>
              <a:t>\</a:t>
            </a:r>
            <a:r>
              <a:rPr lang="zh-TW" altLang="en-US" b="1" dirty="0" smtClean="0">
                <a:solidFill>
                  <a:srgbClr val="0AAF96"/>
                </a:solidFill>
              </a:rPr>
              <a:t>預設</a:t>
            </a:r>
            <a:r>
              <a:rPr lang="zh-TW" altLang="en-US" b="1" dirty="0">
                <a:solidFill>
                  <a:srgbClr val="0AAF96"/>
                </a:solidFill>
              </a:rPr>
              <a:t>本機檔案</a:t>
            </a:r>
            <a:r>
              <a:rPr lang="zh-TW" altLang="en-US" b="1" dirty="0" smtClean="0">
                <a:solidFill>
                  <a:srgbClr val="0AAF96"/>
                </a:solidFill>
              </a:rPr>
              <a:t>位置</a:t>
            </a:r>
            <a:r>
              <a:rPr lang="zh-TW" altLang="en-US" dirty="0" smtClean="0"/>
              <a:t>欄位</a:t>
            </a:r>
            <a:r>
              <a:rPr lang="zh-TW" altLang="en-US" dirty="0"/>
              <a:t>中指定適當的儲存路徑後，</a:t>
            </a:r>
            <a:r>
              <a:rPr lang="zh-TW" altLang="en-US" dirty="0" smtClean="0"/>
              <a:t>按</a:t>
            </a:r>
            <a:r>
              <a:rPr lang="zh-TW" altLang="en-US" b="1" dirty="0" smtClean="0">
                <a:solidFill>
                  <a:srgbClr val="0AAF96"/>
                </a:solidFill>
              </a:rPr>
              <a:t>確定</a:t>
            </a:r>
            <a:r>
              <a:rPr lang="zh-TW" altLang="en-US" dirty="0" smtClean="0"/>
              <a:t>鈕</a:t>
            </a:r>
            <a:r>
              <a:rPr lang="zh-TW" altLang="en-US" dirty="0"/>
              <a:t>，當下次再選</a:t>
            </a:r>
            <a:r>
              <a:rPr lang="zh-TW" altLang="en-US" dirty="0" smtClean="0"/>
              <a:t>按</a:t>
            </a:r>
            <a:r>
              <a:rPr lang="zh-TW" altLang="en-US" b="1" dirty="0" smtClean="0">
                <a:solidFill>
                  <a:srgbClr val="0AAF96"/>
                </a:solidFill>
              </a:rPr>
              <a:t>另</a:t>
            </a:r>
            <a:r>
              <a:rPr lang="zh-TW" altLang="en-US" b="1" dirty="0">
                <a:solidFill>
                  <a:srgbClr val="0AAF96"/>
                </a:solidFill>
              </a:rPr>
              <a:t>存新</a:t>
            </a:r>
            <a:r>
              <a:rPr lang="zh-TW" altLang="en-US" b="1" dirty="0" smtClean="0">
                <a:solidFill>
                  <a:srgbClr val="0AAF96"/>
                </a:solidFill>
              </a:rPr>
              <a:t>檔</a:t>
            </a:r>
            <a:r>
              <a:rPr lang="zh-TW" altLang="en-US" dirty="0" smtClean="0">
                <a:solidFill>
                  <a:srgbClr val="0AAF96"/>
                </a:solidFill>
              </a:rPr>
              <a:t>或</a:t>
            </a:r>
            <a:r>
              <a:rPr lang="zh-TW" altLang="en-US" b="1" dirty="0" smtClean="0">
                <a:solidFill>
                  <a:srgbClr val="0AAF96"/>
                </a:solidFill>
              </a:rPr>
              <a:t>開啟</a:t>
            </a:r>
            <a:r>
              <a:rPr lang="zh-TW" altLang="en-US" b="1" dirty="0">
                <a:solidFill>
                  <a:srgbClr val="0AAF96"/>
                </a:solidFill>
              </a:rPr>
              <a:t>舊</a:t>
            </a:r>
            <a:r>
              <a:rPr lang="zh-TW" altLang="en-US" b="1" dirty="0" smtClean="0">
                <a:solidFill>
                  <a:srgbClr val="0AAF96"/>
                </a:solidFill>
              </a:rPr>
              <a:t>檔</a:t>
            </a:r>
            <a:r>
              <a:rPr lang="zh-TW" altLang="en-US" dirty="0" smtClean="0"/>
              <a:t>時</a:t>
            </a:r>
            <a:r>
              <a:rPr lang="zh-TW" altLang="en-US" dirty="0"/>
              <a:t>，便會自動開啟目前指定的檔案</a:t>
            </a:r>
            <a:r>
              <a:rPr lang="zh-TW" altLang="en-US" dirty="0" smtClean="0"/>
              <a:t>位置</a:t>
            </a:r>
            <a:endParaRPr lang="en-US" altLang="zh-TW" dirty="0" smtClean="0"/>
          </a:p>
          <a:p>
            <a:pPr algn="just"/>
            <a:r>
              <a:rPr lang="zh-TW" altLang="en-US" dirty="0"/>
              <a:t>針對範本的儲存位置，也可以</a:t>
            </a:r>
            <a:r>
              <a:rPr lang="zh-TW" altLang="en-US" dirty="0" smtClean="0"/>
              <a:t>透過</a:t>
            </a:r>
            <a:r>
              <a:rPr lang="zh-TW" altLang="en-US" b="1" dirty="0" smtClean="0">
                <a:solidFill>
                  <a:srgbClr val="0AAF96"/>
                </a:solidFill>
              </a:rPr>
              <a:t>預設</a:t>
            </a:r>
            <a:r>
              <a:rPr lang="zh-TW" altLang="en-US" b="1" dirty="0">
                <a:solidFill>
                  <a:srgbClr val="0AAF96"/>
                </a:solidFill>
              </a:rPr>
              <a:t>個人範本</a:t>
            </a:r>
            <a:r>
              <a:rPr lang="zh-TW" altLang="en-US" b="1" dirty="0" smtClean="0">
                <a:solidFill>
                  <a:srgbClr val="0AAF96"/>
                </a:solidFill>
              </a:rPr>
              <a:t>位置</a:t>
            </a:r>
            <a:r>
              <a:rPr lang="zh-TW" altLang="en-US" dirty="0" smtClean="0"/>
              <a:t>改變</a:t>
            </a:r>
            <a:r>
              <a:rPr lang="zh-TW" altLang="en-US" dirty="0"/>
              <a:t>預設儲存路徑</a:t>
            </a:r>
          </a:p>
        </p:txBody>
      </p:sp>
    </p:spTree>
    <p:extLst>
      <p:ext uri="{BB962C8B-B14F-4D97-AF65-F5344CB8AC3E}">
        <p14:creationId xmlns:p14="http://schemas.microsoft.com/office/powerpoint/2010/main" val="369133230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預設檔案位置</a:t>
            </a:r>
          </a:p>
        </p:txBody>
      </p:sp>
      <p:sp>
        <p:nvSpPr>
          <p:cNvPr id="3" name="內容版面配置區 2"/>
          <p:cNvSpPr>
            <a:spLocks noGrp="1"/>
          </p:cNvSpPr>
          <p:nvPr>
            <p:ph idx="1"/>
          </p:nvPr>
        </p:nvSpPr>
        <p:spPr/>
        <p:txBody>
          <a:bodyPr/>
          <a:lstStyle/>
          <a:p>
            <a:endParaRPr lang="zh-TW" altLang="en-US"/>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6279" y="1765222"/>
            <a:ext cx="5543467" cy="50927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7215880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顯示最近使用的檔案清單</a:t>
            </a:r>
          </a:p>
        </p:txBody>
      </p:sp>
      <p:sp>
        <p:nvSpPr>
          <p:cNvPr id="3" name="內容版面配置區 2"/>
          <p:cNvSpPr>
            <a:spLocks noGrp="1"/>
          </p:cNvSpPr>
          <p:nvPr>
            <p:ph idx="1"/>
          </p:nvPr>
        </p:nvSpPr>
        <p:spPr/>
        <p:txBody>
          <a:bodyPr/>
          <a:lstStyle/>
          <a:p>
            <a:pPr algn="just"/>
            <a:r>
              <a:rPr lang="zh-TW" altLang="en-US" dirty="0"/>
              <a:t>家中電話或是個人手機，大部分都提供了 </a:t>
            </a:r>
            <a:r>
              <a:rPr lang="en-US" altLang="zh-TW" dirty="0"/>
              <a:t>"</a:t>
            </a:r>
            <a:r>
              <a:rPr lang="zh-TW" altLang="en-US" dirty="0"/>
              <a:t>前十通來電</a:t>
            </a:r>
            <a:r>
              <a:rPr lang="en-US" altLang="zh-TW" dirty="0"/>
              <a:t>" </a:t>
            </a:r>
            <a:r>
              <a:rPr lang="zh-TW" altLang="en-US" dirty="0"/>
              <a:t>的查詢功能，可以藉由查詢列出來電號碼進行重撥動作，節省在電話簿來回找尋的</a:t>
            </a:r>
            <a:r>
              <a:rPr lang="zh-TW" altLang="en-US" dirty="0" smtClean="0"/>
              <a:t>時間</a:t>
            </a:r>
            <a:endParaRPr lang="en-US" altLang="zh-TW" dirty="0" smtClean="0"/>
          </a:p>
          <a:p>
            <a:pPr algn="just"/>
            <a:r>
              <a:rPr lang="zh-TW" altLang="en-US" dirty="0" smtClean="0"/>
              <a:t>當然</a:t>
            </a:r>
            <a:r>
              <a:rPr lang="en-US" altLang="zh-TW" dirty="0" smtClean="0"/>
              <a:t>Excel</a:t>
            </a:r>
            <a:r>
              <a:rPr lang="zh-TW" altLang="en-US" dirty="0" smtClean="0"/>
              <a:t>也</a:t>
            </a:r>
            <a:r>
              <a:rPr lang="zh-TW" altLang="en-US" dirty="0"/>
              <a:t>有類似功能，可以快速瀏覽曾經使用過的檔案清單</a:t>
            </a:r>
          </a:p>
        </p:txBody>
      </p:sp>
    </p:spTree>
    <p:extLst>
      <p:ext uri="{BB962C8B-B14F-4D97-AF65-F5344CB8AC3E}">
        <p14:creationId xmlns:p14="http://schemas.microsoft.com/office/powerpoint/2010/main" val="187579363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顯示最近使用的檔案清單</a:t>
            </a:r>
          </a:p>
        </p:txBody>
      </p:sp>
      <p:sp>
        <p:nvSpPr>
          <p:cNvPr id="3" name="內容版面配置區 2"/>
          <p:cNvSpPr>
            <a:spLocks noGrp="1"/>
          </p:cNvSpPr>
          <p:nvPr>
            <p:ph idx="1"/>
          </p:nvPr>
        </p:nvSpPr>
        <p:spPr/>
        <p:txBody>
          <a:bodyPr/>
          <a:lstStyle/>
          <a:p>
            <a:pPr algn="just"/>
            <a:r>
              <a:rPr lang="zh-TW" altLang="en-US" dirty="0" smtClean="0"/>
              <a:t>於</a:t>
            </a:r>
            <a:r>
              <a:rPr lang="zh-TW" altLang="en-US" b="1" dirty="0" smtClean="0">
                <a:solidFill>
                  <a:srgbClr val="0AAF96"/>
                </a:solidFill>
              </a:rPr>
              <a:t>檔案</a:t>
            </a:r>
            <a:r>
              <a:rPr lang="zh-TW" altLang="en-US" dirty="0" smtClean="0"/>
              <a:t>索引</a:t>
            </a:r>
            <a:r>
              <a:rPr lang="zh-TW" altLang="en-US" dirty="0"/>
              <a:t>標籤選</a:t>
            </a:r>
            <a:r>
              <a:rPr lang="zh-TW" altLang="en-US" dirty="0" smtClean="0"/>
              <a:t>按</a:t>
            </a:r>
            <a:r>
              <a:rPr lang="zh-TW" altLang="en-US" b="1" dirty="0" smtClean="0">
                <a:solidFill>
                  <a:srgbClr val="0AAF96"/>
                </a:solidFill>
              </a:rPr>
              <a:t>選項</a:t>
            </a:r>
            <a:r>
              <a:rPr lang="zh-TW" altLang="en-US" dirty="0" smtClean="0"/>
              <a:t>開啟</a:t>
            </a:r>
            <a:r>
              <a:rPr lang="zh-TW" altLang="en-US" dirty="0"/>
              <a:t>對話</a:t>
            </a:r>
            <a:r>
              <a:rPr lang="zh-TW" altLang="en-US" dirty="0" smtClean="0"/>
              <a:t>方塊</a:t>
            </a:r>
            <a:endParaRPr lang="zh-TW" altLang="en-US" dirty="0"/>
          </a:p>
          <a:p>
            <a:pPr algn="just"/>
            <a:r>
              <a:rPr lang="zh-TW" altLang="en-US" dirty="0"/>
              <a:t>選</a:t>
            </a:r>
            <a:r>
              <a:rPr lang="zh-TW" altLang="en-US" dirty="0" smtClean="0"/>
              <a:t>按</a:t>
            </a:r>
            <a:r>
              <a:rPr lang="zh-TW" altLang="en-US" b="1" dirty="0" smtClean="0">
                <a:solidFill>
                  <a:srgbClr val="0AAF96"/>
                </a:solidFill>
              </a:rPr>
              <a:t>進階</a:t>
            </a:r>
            <a:r>
              <a:rPr lang="zh-TW" altLang="en-US" dirty="0" smtClean="0"/>
              <a:t>項目</a:t>
            </a:r>
            <a:r>
              <a:rPr lang="zh-TW" altLang="en-US" dirty="0"/>
              <a:t>。</a:t>
            </a:r>
            <a:r>
              <a:rPr lang="zh-TW" altLang="en-US" dirty="0" smtClean="0"/>
              <a:t>於</a:t>
            </a:r>
            <a:r>
              <a:rPr lang="zh-TW" altLang="en-US" b="1" dirty="0" smtClean="0">
                <a:solidFill>
                  <a:srgbClr val="0AAF96"/>
                </a:solidFill>
              </a:rPr>
              <a:t>顯示</a:t>
            </a:r>
            <a:r>
              <a:rPr lang="en-US" altLang="zh-TW" dirty="0" smtClean="0">
                <a:solidFill>
                  <a:srgbClr val="0AAF96"/>
                </a:solidFill>
              </a:rPr>
              <a:t>\</a:t>
            </a:r>
            <a:r>
              <a:rPr lang="zh-TW" altLang="en-US" b="1" dirty="0" smtClean="0">
                <a:solidFill>
                  <a:srgbClr val="0AAF96"/>
                </a:solidFill>
              </a:rPr>
              <a:t>顯示</a:t>
            </a:r>
            <a:r>
              <a:rPr lang="zh-TW" altLang="en-US" b="1" dirty="0">
                <a:solidFill>
                  <a:srgbClr val="0AAF96"/>
                </a:solidFill>
              </a:rPr>
              <a:t>最近使用的活頁簿的</a:t>
            </a:r>
            <a:r>
              <a:rPr lang="zh-TW" altLang="en-US" b="1" dirty="0" smtClean="0">
                <a:solidFill>
                  <a:srgbClr val="0AAF96"/>
                </a:solidFill>
              </a:rPr>
              <a:t>數目</a:t>
            </a:r>
            <a:r>
              <a:rPr lang="zh-TW" altLang="en-US" dirty="0" smtClean="0"/>
              <a:t>輸入</a:t>
            </a:r>
            <a:r>
              <a:rPr lang="zh-TW" altLang="en-US" dirty="0"/>
              <a:t>「</a:t>
            </a:r>
            <a:r>
              <a:rPr lang="en-US" altLang="zh-TW" dirty="0"/>
              <a:t>5</a:t>
            </a:r>
            <a:r>
              <a:rPr lang="zh-TW" altLang="en-US" dirty="0" smtClean="0"/>
              <a:t>」，按</a:t>
            </a:r>
            <a:r>
              <a:rPr lang="zh-TW" altLang="en-US" b="1" dirty="0" smtClean="0">
                <a:solidFill>
                  <a:srgbClr val="0AAF96"/>
                </a:solidFill>
              </a:rPr>
              <a:t>確定</a:t>
            </a:r>
            <a:r>
              <a:rPr lang="zh-TW" altLang="en-US" dirty="0" smtClean="0"/>
              <a:t>鈕</a:t>
            </a:r>
            <a:endParaRPr lang="en-US" altLang="zh-TW" dirty="0" smtClean="0"/>
          </a:p>
          <a:p>
            <a:pPr algn="just"/>
            <a:r>
              <a:rPr lang="zh-TW" altLang="en-US" dirty="0"/>
              <a:t>再次</a:t>
            </a:r>
            <a:r>
              <a:rPr lang="zh-TW" altLang="en-US" dirty="0" smtClean="0"/>
              <a:t>於</a:t>
            </a:r>
            <a:r>
              <a:rPr lang="zh-TW" altLang="en-US" b="1" dirty="0" smtClean="0">
                <a:solidFill>
                  <a:srgbClr val="0AAF96"/>
                </a:solidFill>
              </a:rPr>
              <a:t>檔案</a:t>
            </a:r>
            <a:r>
              <a:rPr lang="zh-TW" altLang="en-US" dirty="0" smtClean="0"/>
              <a:t>索引</a:t>
            </a:r>
            <a:r>
              <a:rPr lang="zh-TW" altLang="en-US" dirty="0"/>
              <a:t>標籤選</a:t>
            </a:r>
            <a:r>
              <a:rPr lang="zh-TW" altLang="en-US" dirty="0" smtClean="0"/>
              <a:t>按</a:t>
            </a:r>
            <a:r>
              <a:rPr lang="zh-TW" altLang="en-US" b="1" dirty="0" smtClean="0">
                <a:solidFill>
                  <a:srgbClr val="0AAF96"/>
                </a:solidFill>
              </a:rPr>
              <a:t>開啟</a:t>
            </a:r>
            <a:r>
              <a:rPr lang="zh-TW" altLang="en-US" b="1" dirty="0">
                <a:solidFill>
                  <a:srgbClr val="0AAF96"/>
                </a:solidFill>
              </a:rPr>
              <a:t>舊</a:t>
            </a:r>
            <a:r>
              <a:rPr lang="zh-TW" altLang="en-US" b="1" dirty="0" smtClean="0">
                <a:solidFill>
                  <a:srgbClr val="0AAF96"/>
                </a:solidFill>
              </a:rPr>
              <a:t>檔</a:t>
            </a:r>
            <a:r>
              <a:rPr lang="en-US" altLang="zh-TW" dirty="0"/>
              <a:t>\ </a:t>
            </a:r>
            <a:r>
              <a:rPr lang="zh-TW" altLang="en-US" b="1" dirty="0">
                <a:solidFill>
                  <a:srgbClr val="0AAF96"/>
                </a:solidFill>
              </a:rPr>
              <a:t>最近</a:t>
            </a:r>
            <a:r>
              <a:rPr lang="zh-TW" altLang="en-US" dirty="0"/>
              <a:t>，會於右側清單中顯示之前曾經開啟的檔案，並僅呈現</a:t>
            </a:r>
            <a:r>
              <a:rPr lang="zh-TW" altLang="en-US" dirty="0" smtClean="0"/>
              <a:t>剛設定</a:t>
            </a:r>
            <a:r>
              <a:rPr lang="zh-TW" altLang="en-US" dirty="0"/>
              <a:t>的筆數</a:t>
            </a:r>
          </a:p>
        </p:txBody>
      </p:sp>
    </p:spTree>
    <p:extLst>
      <p:ext uri="{BB962C8B-B14F-4D97-AF65-F5344CB8AC3E}">
        <p14:creationId xmlns:p14="http://schemas.microsoft.com/office/powerpoint/2010/main" val="192564852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顯示最近使用的檔案清單</a:t>
            </a:r>
          </a:p>
        </p:txBody>
      </p:sp>
      <p:sp>
        <p:nvSpPr>
          <p:cNvPr id="3" name="內容版面配置區 2"/>
          <p:cNvSpPr>
            <a:spLocks noGrp="1"/>
          </p:cNvSpPr>
          <p:nvPr>
            <p:ph idx="1"/>
          </p:nvPr>
        </p:nvSpPr>
        <p:spPr/>
        <p:txBody>
          <a:bodyPr/>
          <a:lstStyle/>
          <a:p>
            <a:endParaRPr lang="zh-TW" altLang="en-US"/>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788" y="2289402"/>
            <a:ext cx="8654692" cy="3069771"/>
          </a:xfrm>
          <a:prstGeom prst="rect">
            <a:avLst/>
          </a:prstGeom>
          <a:noFill/>
          <a:ln w="9525">
            <a:solidFill>
              <a:schemeClr val="tx1">
                <a:lumMod val="65000"/>
                <a:lumOff val="35000"/>
              </a:schemeClr>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33726114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p:nvPr>
        </p:nvSpPr>
        <p:spPr/>
        <p:txBody>
          <a:bodyPr/>
          <a:lstStyle/>
          <a:p>
            <a:r>
              <a:rPr lang="en-US" altLang="zh-TW" dirty="0" smtClean="0"/>
              <a:t>2.5</a:t>
            </a:r>
            <a:r>
              <a:rPr lang="zh-TW" altLang="en-US" dirty="0" smtClean="0"/>
              <a:t>格式</a:t>
            </a:r>
            <a:r>
              <a:rPr lang="zh-TW" altLang="en-US" dirty="0"/>
              <a:t>設定</a:t>
            </a:r>
          </a:p>
        </p:txBody>
      </p:sp>
      <p:sp>
        <p:nvSpPr>
          <p:cNvPr id="5" name="副標題 4"/>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190425040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視覺化的格式效果</a:t>
            </a:r>
          </a:p>
        </p:txBody>
      </p:sp>
      <p:sp>
        <p:nvSpPr>
          <p:cNvPr id="3" name="內容版面配置區 2"/>
          <p:cNvSpPr>
            <a:spLocks noGrp="1"/>
          </p:cNvSpPr>
          <p:nvPr>
            <p:ph idx="1"/>
          </p:nvPr>
        </p:nvSpPr>
        <p:spPr/>
        <p:txBody>
          <a:bodyPr/>
          <a:lstStyle/>
          <a:p>
            <a:r>
              <a:rPr lang="zh-TW" altLang="en-US" dirty="0" smtClean="0"/>
              <a:t>儲存格格式可以</a:t>
            </a:r>
            <a:r>
              <a:rPr lang="zh-TW" altLang="en-US" dirty="0"/>
              <a:t>因為內容的多寡或資料的差異而套用不同的字體、字型、樣式與填滿</a:t>
            </a:r>
            <a:r>
              <a:rPr lang="zh-TW" altLang="en-US" dirty="0" smtClean="0"/>
              <a:t>效果</a:t>
            </a:r>
            <a:endParaRPr lang="en-US" altLang="zh-TW" dirty="0" smtClean="0"/>
          </a:p>
          <a:p>
            <a:r>
              <a:rPr lang="zh-TW" altLang="en-US" dirty="0"/>
              <a:t>可以利用資料橫條、色階與圖示集等格式效果，輕鬆地套用在各種不同準則的儲存格或範圍，以製作出可強調特定規範的內容、創造出極具醒目提示的資料報表</a:t>
            </a:r>
          </a:p>
        </p:txBody>
      </p:sp>
    </p:spTree>
    <p:extLst>
      <p:ext uri="{BB962C8B-B14F-4D97-AF65-F5344CB8AC3E}">
        <p14:creationId xmlns:p14="http://schemas.microsoft.com/office/powerpoint/2010/main" val="247939464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混合不同圖示集的格式效果</a:t>
            </a:r>
          </a:p>
        </p:txBody>
      </p:sp>
      <p:sp>
        <p:nvSpPr>
          <p:cNvPr id="3" name="內容版面配置區 2"/>
          <p:cNvSpPr>
            <a:spLocks noGrp="1"/>
          </p:cNvSpPr>
          <p:nvPr>
            <p:ph idx="1"/>
          </p:nvPr>
        </p:nvSpPr>
        <p:spPr/>
        <p:txBody>
          <a:bodyPr/>
          <a:lstStyle/>
          <a:p>
            <a:pPr algn="just"/>
            <a:r>
              <a:rPr lang="en-US" altLang="zh-TW" dirty="0" smtClean="0"/>
              <a:t>Excel</a:t>
            </a:r>
            <a:r>
              <a:rPr lang="zh-TW" altLang="en-US" dirty="0" smtClean="0"/>
              <a:t>可以設定格式化條件的功能，能套用各種圖示集，還可以混合使用不同圖示集的圖示</a:t>
            </a:r>
            <a:endParaRPr lang="en-US" altLang="zh-TW" dirty="0" smtClean="0"/>
          </a:p>
          <a:p>
            <a:pPr algn="just"/>
            <a:r>
              <a:rPr lang="zh-TW" altLang="en-US" dirty="0" smtClean="0"/>
              <a:t>在資料橫條的格式化設定上，可以套用實心填滿或框線效果，將橫條的方向設定成由右至左，甚至可以處理負值的資料</a:t>
            </a:r>
            <a:endParaRPr lang="zh-TW" altLang="en-US" dirty="0"/>
          </a:p>
        </p:txBody>
      </p:sp>
    </p:spTree>
    <p:extLst>
      <p:ext uri="{BB962C8B-B14F-4D97-AF65-F5344CB8AC3E}">
        <p14:creationId xmlns:p14="http://schemas.microsoft.com/office/powerpoint/2010/main" val="238333187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選取儲存格</a:t>
            </a:r>
          </a:p>
        </p:txBody>
      </p:sp>
      <p:sp>
        <p:nvSpPr>
          <p:cNvPr id="3" name="內容版面配置區 2"/>
          <p:cNvSpPr>
            <a:spLocks noGrp="1"/>
          </p:cNvSpPr>
          <p:nvPr>
            <p:ph idx="1"/>
          </p:nvPr>
        </p:nvSpPr>
        <p:spPr/>
        <p:txBody>
          <a:bodyPr/>
          <a:lstStyle/>
          <a:p>
            <a:r>
              <a:rPr lang="zh-TW" altLang="en-US" dirty="0"/>
              <a:t>單一儲存格的選取：在儲存格上按一下滑鼠左鍵可選取單一儲存格</a:t>
            </a:r>
          </a:p>
          <a:p>
            <a:endParaRPr lang="zh-TW" alt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812" y="3583112"/>
            <a:ext cx="7775764" cy="1790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7377655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混合不同圖示集的格式效果</a:t>
            </a:r>
          </a:p>
        </p:txBody>
      </p:sp>
      <p:sp>
        <p:nvSpPr>
          <p:cNvPr id="3" name="內容版面配置區 2"/>
          <p:cNvSpPr>
            <a:spLocks noGrp="1"/>
          </p:cNvSpPr>
          <p:nvPr>
            <p:ph idx="1"/>
          </p:nvPr>
        </p:nvSpPr>
        <p:spPr/>
        <p:txBody>
          <a:bodyPr/>
          <a:lstStyle/>
          <a:p>
            <a:endParaRPr lang="zh-TW" altLang="en-US"/>
          </a:p>
        </p:txBody>
      </p:sp>
      <p:pic>
        <p:nvPicPr>
          <p:cNvPr id="4" name="Picture 2" descr="c1-38">
            <a:extLst>
              <a:ext uri="{FF2B5EF4-FFF2-40B4-BE49-F238E27FC236}">
                <a16:creationId xmlns:a16="http://schemas.microsoft.com/office/drawing/2014/main" id="{D296BA97-B0B4-4646-AEAD-9FB2123A0D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554" y="1581049"/>
            <a:ext cx="7798450" cy="5276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207399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混合不同圖示集的格式效果</a:t>
            </a:r>
          </a:p>
        </p:txBody>
      </p:sp>
      <p:sp>
        <p:nvSpPr>
          <p:cNvPr id="3" name="內容版面配置區 2"/>
          <p:cNvSpPr>
            <a:spLocks noGrp="1"/>
          </p:cNvSpPr>
          <p:nvPr>
            <p:ph idx="1"/>
          </p:nvPr>
        </p:nvSpPr>
        <p:spPr/>
        <p:txBody>
          <a:bodyPr/>
          <a:lstStyle/>
          <a:p>
            <a:endParaRPr lang="zh-TW" altLang="en-US"/>
          </a:p>
        </p:txBody>
      </p:sp>
      <p:pic>
        <p:nvPicPr>
          <p:cNvPr id="4" name="Picture 2" descr="c1-39">
            <a:extLst>
              <a:ext uri="{FF2B5EF4-FFF2-40B4-BE49-F238E27FC236}">
                <a16:creationId xmlns:a16="http://schemas.microsoft.com/office/drawing/2014/main" id="{C7F71D0C-39AE-4CE9-A566-5223CE383C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0151" y="1575997"/>
            <a:ext cx="7682662" cy="5282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4220716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混合不同圖示集的格式效果</a:t>
            </a:r>
          </a:p>
        </p:txBody>
      </p:sp>
      <p:sp>
        <p:nvSpPr>
          <p:cNvPr id="3" name="內容版面配置區 2"/>
          <p:cNvSpPr>
            <a:spLocks noGrp="1"/>
          </p:cNvSpPr>
          <p:nvPr>
            <p:ph idx="1"/>
          </p:nvPr>
        </p:nvSpPr>
        <p:spPr/>
        <p:txBody>
          <a:bodyPr/>
          <a:lstStyle/>
          <a:p>
            <a:endParaRPr lang="zh-TW" altLang="en-US"/>
          </a:p>
        </p:txBody>
      </p:sp>
      <p:pic>
        <p:nvPicPr>
          <p:cNvPr id="4" name="Picture 3" descr="c1-41">
            <a:extLst>
              <a:ext uri="{FF2B5EF4-FFF2-40B4-BE49-F238E27FC236}">
                <a16:creationId xmlns:a16="http://schemas.microsoft.com/office/drawing/2014/main" id="{140EC046-8FC9-40DD-B25C-53D349F6C1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5316" y="1518854"/>
            <a:ext cx="7185393" cy="5339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5765957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排名與排行專用的條件格式化</a:t>
            </a:r>
            <a:endParaRPr lang="zh-TW" altLang="en-US" dirty="0"/>
          </a:p>
        </p:txBody>
      </p:sp>
      <p:sp>
        <p:nvSpPr>
          <p:cNvPr id="3" name="內容版面配置區 2"/>
          <p:cNvSpPr>
            <a:spLocks noGrp="1"/>
          </p:cNvSpPr>
          <p:nvPr>
            <p:ph idx="1"/>
          </p:nvPr>
        </p:nvSpPr>
        <p:spPr/>
        <p:txBody>
          <a:bodyPr/>
          <a:lstStyle/>
          <a:p>
            <a:pPr algn="just"/>
            <a:r>
              <a:rPr lang="zh-TW" altLang="en-US" dirty="0" smtClean="0"/>
              <a:t>透過</a:t>
            </a:r>
            <a:r>
              <a:rPr lang="zh-TW" altLang="en-US" b="1" dirty="0" smtClean="0">
                <a:solidFill>
                  <a:srgbClr val="0AAF96"/>
                </a:solidFill>
              </a:rPr>
              <a:t>頂端</a:t>
            </a:r>
            <a:r>
              <a:rPr lang="en-US" altLang="zh-TW" b="1" dirty="0" smtClean="0">
                <a:solidFill>
                  <a:srgbClr val="0AAF96"/>
                </a:solidFill>
              </a:rPr>
              <a:t>/</a:t>
            </a:r>
            <a:r>
              <a:rPr lang="zh-TW" altLang="en-US" b="1" dirty="0" smtClean="0">
                <a:solidFill>
                  <a:srgbClr val="0AAF96"/>
                </a:solidFill>
              </a:rPr>
              <a:t>底端項目規則</a:t>
            </a:r>
            <a:r>
              <a:rPr lang="zh-TW" altLang="en-US" dirty="0" smtClean="0"/>
              <a:t>功能，可以將一群數據資料中，把特別突出或是慘烈墊底的資料</a:t>
            </a:r>
            <a:r>
              <a:rPr lang="zh-TW" altLang="en-US" dirty="0"/>
              <a:t>，</a:t>
            </a:r>
            <a:r>
              <a:rPr lang="zh-TW" altLang="en-US" dirty="0" smtClean="0"/>
              <a:t>以特定的格式效果來顯示</a:t>
            </a:r>
            <a:endParaRPr lang="en-US" altLang="zh-TW" dirty="0" smtClean="0"/>
          </a:p>
          <a:p>
            <a:pPr algn="just"/>
            <a:r>
              <a:rPr lang="zh-TW" altLang="en-US" dirty="0" smtClean="0"/>
              <a:t>也可以將高於平均值或低於平均值的資料，改以更醒目的方式來顯示</a:t>
            </a:r>
            <a:endParaRPr lang="en-US" altLang="zh-TW" dirty="0" smtClean="0"/>
          </a:p>
          <a:p>
            <a:pPr algn="just"/>
            <a:endParaRPr lang="en-US" altLang="zh-TW" dirty="0" smtClean="0"/>
          </a:p>
          <a:p>
            <a:endParaRPr lang="zh-TW" altLang="en-US" dirty="0"/>
          </a:p>
        </p:txBody>
      </p:sp>
    </p:spTree>
    <p:extLst>
      <p:ext uri="{BB962C8B-B14F-4D97-AF65-F5344CB8AC3E}">
        <p14:creationId xmlns:p14="http://schemas.microsoft.com/office/powerpoint/2010/main" val="2682821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排名與排行專用的條件格式化</a:t>
            </a:r>
          </a:p>
        </p:txBody>
      </p:sp>
      <p:sp>
        <p:nvSpPr>
          <p:cNvPr id="3" name="內容版面配置區 2"/>
          <p:cNvSpPr>
            <a:spLocks noGrp="1"/>
          </p:cNvSpPr>
          <p:nvPr>
            <p:ph idx="1"/>
          </p:nvPr>
        </p:nvSpPr>
        <p:spPr/>
        <p:txBody>
          <a:bodyPr/>
          <a:lstStyle/>
          <a:p>
            <a:endParaRPr lang="zh-TW" altLang="en-US"/>
          </a:p>
        </p:txBody>
      </p:sp>
      <p:pic>
        <p:nvPicPr>
          <p:cNvPr id="4" name="Picture 2" descr="c1-45">
            <a:extLst>
              <a:ext uri="{FF2B5EF4-FFF2-40B4-BE49-F238E27FC236}">
                <a16:creationId xmlns:a16="http://schemas.microsoft.com/office/drawing/2014/main" id="{A58BBF96-3A3C-49A7-9B9A-D80B6AF8B5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1097" y="1533855"/>
            <a:ext cx="7333831" cy="5351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7854487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排名與排行專用的條件格式化</a:t>
            </a:r>
          </a:p>
        </p:txBody>
      </p:sp>
      <p:sp>
        <p:nvSpPr>
          <p:cNvPr id="3" name="內容版面配置區 2"/>
          <p:cNvSpPr>
            <a:spLocks noGrp="1"/>
          </p:cNvSpPr>
          <p:nvPr>
            <p:ph idx="1"/>
          </p:nvPr>
        </p:nvSpPr>
        <p:spPr/>
        <p:txBody>
          <a:bodyPr/>
          <a:lstStyle/>
          <a:p>
            <a:endParaRPr lang="zh-TW" altLang="en-US"/>
          </a:p>
        </p:txBody>
      </p:sp>
      <p:pic>
        <p:nvPicPr>
          <p:cNvPr id="4" name="Picture 2" descr="c1-46">
            <a:extLst>
              <a:ext uri="{FF2B5EF4-FFF2-40B4-BE49-F238E27FC236}">
                <a16:creationId xmlns:a16="http://schemas.microsoft.com/office/drawing/2014/main" id="{4B783230-685B-4E0C-9833-048629BB54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643530"/>
            <a:ext cx="7055515" cy="5226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4505651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自訂格式化條件</a:t>
            </a:r>
          </a:p>
        </p:txBody>
      </p:sp>
      <p:sp>
        <p:nvSpPr>
          <p:cNvPr id="3" name="內容版面配置區 2"/>
          <p:cNvSpPr>
            <a:spLocks noGrp="1"/>
          </p:cNvSpPr>
          <p:nvPr>
            <p:ph idx="1"/>
          </p:nvPr>
        </p:nvSpPr>
        <p:spPr/>
        <p:txBody>
          <a:bodyPr/>
          <a:lstStyle/>
          <a:p>
            <a:r>
              <a:rPr lang="en-US" altLang="zh-TW" dirty="0" smtClean="0"/>
              <a:t>Excel</a:t>
            </a:r>
            <a:r>
              <a:rPr lang="zh-TW" altLang="en-US" dirty="0" smtClean="0"/>
              <a:t>也提供了客製化的需求，藉由</a:t>
            </a:r>
            <a:r>
              <a:rPr lang="zh-TW" altLang="en-US" b="1" dirty="0" smtClean="0">
                <a:solidFill>
                  <a:srgbClr val="0AAF96"/>
                </a:solidFill>
              </a:rPr>
              <a:t>設定格式化的條件規則管理員</a:t>
            </a:r>
            <a:r>
              <a:rPr lang="zh-TW" altLang="en-US" dirty="0" smtClean="0"/>
              <a:t>，可以輕易新增或編輯格式規則</a:t>
            </a:r>
            <a:endParaRPr lang="en-US" altLang="zh-TW" dirty="0" smtClean="0"/>
          </a:p>
          <a:p>
            <a:r>
              <a:rPr lang="zh-TW" altLang="en-US" dirty="0" smtClean="0"/>
              <a:t>自訂更具有視覺化能力或是一致性規格的自訂格式化效果</a:t>
            </a:r>
            <a:endParaRPr lang="zh-TW" altLang="en-US" dirty="0"/>
          </a:p>
        </p:txBody>
      </p:sp>
    </p:spTree>
    <p:extLst>
      <p:ext uri="{BB962C8B-B14F-4D97-AF65-F5344CB8AC3E}">
        <p14:creationId xmlns:p14="http://schemas.microsoft.com/office/powerpoint/2010/main" val="394740404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自訂格式化條件</a:t>
            </a:r>
          </a:p>
        </p:txBody>
      </p:sp>
      <p:sp>
        <p:nvSpPr>
          <p:cNvPr id="3" name="內容版面配置區 2"/>
          <p:cNvSpPr>
            <a:spLocks noGrp="1"/>
          </p:cNvSpPr>
          <p:nvPr>
            <p:ph idx="1"/>
          </p:nvPr>
        </p:nvSpPr>
        <p:spPr/>
        <p:txBody>
          <a:bodyPr/>
          <a:lstStyle/>
          <a:p>
            <a:endParaRPr lang="zh-TW" altLang="en-US"/>
          </a:p>
        </p:txBody>
      </p:sp>
      <p:pic>
        <p:nvPicPr>
          <p:cNvPr id="4" name="Picture 2" descr="c1-47">
            <a:extLst>
              <a:ext uri="{FF2B5EF4-FFF2-40B4-BE49-F238E27FC236}">
                <a16:creationId xmlns:a16="http://schemas.microsoft.com/office/drawing/2014/main" id="{35F31FAB-1978-4AB2-8772-1C91F49BE9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591938"/>
            <a:ext cx="7310215" cy="526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442028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自訂格式化條件</a:t>
            </a:r>
          </a:p>
        </p:txBody>
      </p:sp>
      <p:sp>
        <p:nvSpPr>
          <p:cNvPr id="3" name="內容版面配置區 2"/>
          <p:cNvSpPr>
            <a:spLocks noGrp="1"/>
          </p:cNvSpPr>
          <p:nvPr>
            <p:ph idx="1"/>
          </p:nvPr>
        </p:nvSpPr>
        <p:spPr/>
        <p:txBody>
          <a:bodyPr/>
          <a:lstStyle/>
          <a:p>
            <a:endParaRPr lang="zh-TW" altLang="en-US" dirty="0"/>
          </a:p>
        </p:txBody>
      </p:sp>
      <p:pic>
        <p:nvPicPr>
          <p:cNvPr id="4" name="Picture 3" descr="c1-57">
            <a:extLst>
              <a:ext uri="{FF2B5EF4-FFF2-40B4-BE49-F238E27FC236}">
                <a16:creationId xmlns:a16="http://schemas.microsoft.com/office/drawing/2014/main" id="{B703AA24-786B-468D-B9F5-0C42CD6B27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646" y="1659297"/>
            <a:ext cx="8445354" cy="519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5227290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p:nvPr>
        </p:nvSpPr>
        <p:spPr/>
        <p:txBody>
          <a:bodyPr/>
          <a:lstStyle/>
          <a:p>
            <a:r>
              <a:rPr lang="zh-TW" altLang="en-US" dirty="0" smtClean="0"/>
              <a:t>謝謝您的聆聽</a:t>
            </a:r>
            <a:r>
              <a:rPr lang="zh-TW" altLang="en-US" dirty="0"/>
              <a:t>！</a:t>
            </a:r>
          </a:p>
        </p:txBody>
      </p:sp>
      <p:sp>
        <p:nvSpPr>
          <p:cNvPr id="5" name="副標題 4"/>
          <p:cNvSpPr>
            <a:spLocks noGrp="1"/>
          </p:cNvSpPr>
          <p:nvPr>
            <p:ph type="subTitle" idx="1"/>
          </p:nvPr>
        </p:nvSpPr>
        <p:spPr/>
        <p:txBody>
          <a:bodyPr/>
          <a:lstStyle/>
          <a:p>
            <a:endParaRPr lang="zh-TW" altLang="en-US" sz="2800" dirty="0">
              <a:solidFill>
                <a:schemeClr val="bg1">
                  <a:lumMod val="65000"/>
                </a:schemeClr>
              </a:solidFill>
            </a:endParaRPr>
          </a:p>
        </p:txBody>
      </p:sp>
    </p:spTree>
    <p:extLst>
      <p:ext uri="{BB962C8B-B14F-4D97-AF65-F5344CB8AC3E}">
        <p14:creationId xmlns:p14="http://schemas.microsoft.com/office/powerpoint/2010/main" val="224861150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選取儲存格</a:t>
            </a:r>
          </a:p>
        </p:txBody>
      </p:sp>
      <p:sp>
        <p:nvSpPr>
          <p:cNvPr id="3" name="內容版面配置區 2"/>
          <p:cNvSpPr>
            <a:spLocks noGrp="1"/>
          </p:cNvSpPr>
          <p:nvPr>
            <p:ph idx="1"/>
          </p:nvPr>
        </p:nvSpPr>
        <p:spPr/>
        <p:txBody>
          <a:bodyPr/>
          <a:lstStyle/>
          <a:p>
            <a:pPr algn="just"/>
            <a:r>
              <a:rPr lang="zh-TW" altLang="en-US" dirty="0"/>
              <a:t>區塊選取：第一個儲存格選取後按滑鼠左鍵不放，拖曳至預設選取範圍最後一個儲存格，再放開左</a:t>
            </a:r>
            <a:r>
              <a:rPr lang="zh-TW" altLang="en-US" dirty="0" smtClean="0"/>
              <a:t>鍵</a:t>
            </a:r>
            <a:endParaRPr lang="zh-TW" altLang="en-US" dirty="0"/>
          </a:p>
          <a:p>
            <a:pPr algn="just"/>
            <a:r>
              <a:rPr lang="zh-TW" altLang="en-US" dirty="0"/>
              <a:t>非相鄰儲存格的選取：選取一個儲存格後，按</a:t>
            </a:r>
            <a:r>
              <a:rPr lang="en-US" altLang="zh-TW" dirty="0"/>
              <a:t>Ctrl</a:t>
            </a:r>
            <a:r>
              <a:rPr lang="zh-TW" altLang="en-US" dirty="0"/>
              <a:t>鍵不放再選取其他</a:t>
            </a:r>
            <a:r>
              <a:rPr lang="zh-TW" altLang="en-US" dirty="0" smtClean="0"/>
              <a:t>儲存格</a:t>
            </a:r>
            <a:endParaRPr lang="zh-TW" altLang="en-US" dirty="0"/>
          </a:p>
          <a:p>
            <a:pPr algn="just"/>
            <a:r>
              <a:rPr lang="zh-TW" altLang="en-US" dirty="0"/>
              <a:t>選取整列或整欄：在欄名或列號上按一下滑鼠左鍵便可選取此整欄或整</a:t>
            </a:r>
            <a:r>
              <a:rPr lang="zh-TW" altLang="en-US" dirty="0" smtClean="0"/>
              <a:t>列</a:t>
            </a:r>
            <a:endParaRPr lang="zh-TW" altLang="en-US" dirty="0"/>
          </a:p>
        </p:txBody>
      </p:sp>
    </p:spTree>
    <p:extLst>
      <p:ext uri="{BB962C8B-B14F-4D97-AF65-F5344CB8AC3E}">
        <p14:creationId xmlns:p14="http://schemas.microsoft.com/office/powerpoint/2010/main" val="46586033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選取儲存格</a:t>
            </a:r>
          </a:p>
        </p:txBody>
      </p:sp>
      <p:sp>
        <p:nvSpPr>
          <p:cNvPr id="3" name="內容版面配置區 2"/>
          <p:cNvSpPr>
            <a:spLocks noGrp="1"/>
          </p:cNvSpPr>
          <p:nvPr>
            <p:ph idx="1"/>
          </p:nvPr>
        </p:nvSpPr>
        <p:spPr/>
        <p:txBody>
          <a:bodyPr/>
          <a:lstStyle/>
          <a:p>
            <a:pPr algn="just"/>
            <a:r>
              <a:rPr lang="zh-TW" altLang="en-US" dirty="0"/>
              <a:t>選取相鄰的列或欄：在欄名或列號上按一下滑鼠左鍵後向相鄰的列或欄進行拖曳可選取相鄰的列或</a:t>
            </a:r>
            <a:r>
              <a:rPr lang="zh-TW" altLang="en-US" dirty="0" smtClean="0"/>
              <a:t>欄</a:t>
            </a:r>
            <a:endParaRPr lang="en-US" altLang="zh-TW" dirty="0" smtClean="0"/>
          </a:p>
          <a:p>
            <a:pPr algn="just"/>
            <a:r>
              <a:rPr lang="zh-TW" altLang="en-US" dirty="0" smtClean="0"/>
              <a:t>選取</a:t>
            </a:r>
            <a:r>
              <a:rPr lang="zh-TW" altLang="en-US" dirty="0"/>
              <a:t>所有的儲存格：按欄列交界的全選按鈕，可以將全部的儲存格一次選取</a:t>
            </a:r>
            <a:r>
              <a:rPr lang="zh-TW" altLang="en-US" dirty="0" smtClean="0"/>
              <a:t>起來</a:t>
            </a:r>
            <a:endParaRPr lang="zh-TW" altLang="en-US" dirty="0"/>
          </a:p>
        </p:txBody>
      </p:sp>
    </p:spTree>
    <p:extLst>
      <p:ext uri="{BB962C8B-B14F-4D97-AF65-F5344CB8AC3E}">
        <p14:creationId xmlns:p14="http://schemas.microsoft.com/office/powerpoint/2010/main" val="183742294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選取儲存格</a:t>
            </a:r>
          </a:p>
        </p:txBody>
      </p:sp>
      <p:sp>
        <p:nvSpPr>
          <p:cNvPr id="3" name="內容版面配置區 2"/>
          <p:cNvSpPr>
            <a:spLocks noGrp="1"/>
          </p:cNvSpPr>
          <p:nvPr>
            <p:ph idx="1"/>
          </p:nvPr>
        </p:nvSpPr>
        <p:spPr/>
        <p:txBody>
          <a:bodyPr/>
          <a:lstStyle/>
          <a:p>
            <a:pPr algn="just"/>
            <a:r>
              <a:rPr lang="zh-TW" altLang="en-US" dirty="0"/>
              <a:t>輸入位址選取儲存格：於名稱方塊輸入儲存格位址或範圍，當按</a:t>
            </a:r>
            <a:r>
              <a:rPr lang="en-US" altLang="zh-TW" dirty="0"/>
              <a:t>Enter</a:t>
            </a:r>
            <a:r>
              <a:rPr lang="zh-TW" altLang="en-US" dirty="0"/>
              <a:t>鍵，會自動選取指定儲存格範圍</a:t>
            </a:r>
          </a:p>
          <a:p>
            <a:endParaRPr lang="zh-TW" altLang="en-US"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3573016"/>
            <a:ext cx="5329162" cy="21594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2881571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theme/theme1.xml><?xml version="1.0" encoding="utf-8"?>
<a:theme xmlns:a="http://schemas.openxmlformats.org/drawingml/2006/main" name="預設簡報設計">
  <a:themeElements>
    <a:clrScheme name="預設簡報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預設簡報設計">
      <a:majorFont>
        <a:latin typeface="Arial"/>
        <a:ea typeface="華康中黑體"/>
        <a:cs typeface=""/>
      </a:majorFont>
      <a:minorFont>
        <a:latin typeface="Arial"/>
        <a:ea typeface="華康中黑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預設簡報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預設簡報設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預設簡報設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預設簡報設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預設簡報設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預設簡報設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預設簡報設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預設簡報設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預設簡報設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預設簡報設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預設簡報設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預設簡報設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2043</TotalTime>
  <Words>2587</Words>
  <Application>Microsoft Office PowerPoint</Application>
  <PresentationFormat>如螢幕大小 (4:3)</PresentationFormat>
  <Paragraphs>152</Paragraphs>
  <Slides>69</Slides>
  <Notes>4</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69</vt:i4>
      </vt:variant>
    </vt:vector>
  </HeadingPairs>
  <TitlesOfParts>
    <vt:vector size="75" baseType="lpstr">
      <vt:lpstr>華康中黑體</vt:lpstr>
      <vt:lpstr>微軟正黑體</vt:lpstr>
      <vt:lpstr>新細明體</vt:lpstr>
      <vt:lpstr>Arial</vt:lpstr>
      <vt:lpstr>Calibri</vt:lpstr>
      <vt:lpstr>預設簡報設計</vt:lpstr>
      <vt:lpstr>2.Excel儲存格資料輸入、 格式設定、工作表的編輯處理</vt:lpstr>
      <vt:lpstr>2.1Excel儲存格資料輸入</vt:lpstr>
      <vt:lpstr>儲存格的基本操作</vt:lpstr>
      <vt:lpstr>認識儲存格與位址</vt:lpstr>
      <vt:lpstr>移動儲存格</vt:lpstr>
      <vt:lpstr>選取儲存格</vt:lpstr>
      <vt:lpstr>選取儲存格</vt:lpstr>
      <vt:lpstr>選取儲存格</vt:lpstr>
      <vt:lpstr>選取儲存格</vt:lpstr>
      <vt:lpstr>2.2工作表的編輯處理</vt:lpstr>
      <vt:lpstr>工作表的基本操作</vt:lpstr>
      <vt:lpstr>新增工作表</vt:lpstr>
      <vt:lpstr>切換工作表</vt:lpstr>
      <vt:lpstr>為工作表套用索引標籤色彩</vt:lpstr>
      <vt:lpstr>為工作表套用索引標籤色彩</vt:lpstr>
      <vt:lpstr>刪除工作表</vt:lpstr>
      <vt:lpstr>選取多個工作表</vt:lpstr>
      <vt:lpstr>選取多個工作表</vt:lpstr>
      <vt:lpstr>搬移工作表</vt:lpstr>
      <vt:lpstr>複製工作表</vt:lpstr>
      <vt:lpstr>活頁簿的基本操作</vt:lpstr>
      <vt:lpstr>活頁簿的基本操作</vt:lpstr>
      <vt:lpstr>以複本方式開啟活頁簿進行對照</vt:lpstr>
      <vt:lpstr>以複本方式開啟活頁簿進行對照</vt:lpstr>
      <vt:lpstr>以複本方式開啟活頁簿進行對照</vt:lpstr>
      <vt:lpstr>2.3同時檢視多個視窗</vt:lpstr>
      <vt:lpstr>同時檢視多個視窗</vt:lpstr>
      <vt:lpstr>同時檢視多個視窗</vt:lpstr>
      <vt:lpstr>同時檢視多個視窗</vt:lpstr>
      <vt:lpstr>分割視窗</vt:lpstr>
      <vt:lpstr>分割視窗</vt:lpstr>
      <vt:lpstr>分割視窗</vt:lpstr>
      <vt:lpstr>凍結視窗</vt:lpstr>
      <vt:lpstr>凍結視窗</vt:lpstr>
      <vt:lpstr>凍結視窗</vt:lpstr>
      <vt:lpstr>存取活頁簿</vt:lpstr>
      <vt:lpstr>2.4檔案管理</vt:lpstr>
      <vt:lpstr>開啟舊檔</vt:lpstr>
      <vt:lpstr>儲存檔案</vt:lpstr>
      <vt:lpstr>另存成 97-2003 檔案類型</vt:lpstr>
      <vt:lpstr>另存成 97-2003 檔案類型</vt:lpstr>
      <vt:lpstr>另存成 97-2003 檔案類型</vt:lpstr>
      <vt:lpstr>另存成 97-2003 檔案類型</vt:lpstr>
      <vt:lpstr>另存成 97-2003 檔案類型</vt:lpstr>
      <vt:lpstr>另存成 PDF 與 XPS 文件</vt:lpstr>
      <vt:lpstr>另存成 PDF 與 XPS 文件</vt:lpstr>
      <vt:lpstr>另存成 PDF 與 XPS 文件</vt:lpstr>
      <vt:lpstr>另存成 PDF 與 XPS 文件</vt:lpstr>
      <vt:lpstr>自動存檔</vt:lpstr>
      <vt:lpstr>自動存檔</vt:lpstr>
      <vt:lpstr>預設檔案位置</vt:lpstr>
      <vt:lpstr>預設檔案位置</vt:lpstr>
      <vt:lpstr>預設檔案位置</vt:lpstr>
      <vt:lpstr>顯示最近使用的檔案清單</vt:lpstr>
      <vt:lpstr>顯示最近使用的檔案清單</vt:lpstr>
      <vt:lpstr>顯示最近使用的檔案清單</vt:lpstr>
      <vt:lpstr>2.5格式設定</vt:lpstr>
      <vt:lpstr>視覺化的格式效果</vt:lpstr>
      <vt:lpstr>混合不同圖示集的格式效果</vt:lpstr>
      <vt:lpstr>混合不同圖示集的格式效果</vt:lpstr>
      <vt:lpstr>混合不同圖示集的格式效果</vt:lpstr>
      <vt:lpstr>混合不同圖示集的格式效果</vt:lpstr>
      <vt:lpstr>排名與排行專用的條件格式化</vt:lpstr>
      <vt:lpstr>排名與排行專用的條件格式化</vt:lpstr>
      <vt:lpstr>排名與排行專用的條件格式化</vt:lpstr>
      <vt:lpstr>自訂格式化條件</vt:lpstr>
      <vt:lpstr>自訂格式化條件</vt:lpstr>
      <vt:lpstr>自訂格式化條件</vt:lpstr>
      <vt:lpstr>謝謝您的聆聽！</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課程簡介</dc:title>
  <dc:creator>dyhung_iilab</dc:creator>
  <cp:lastModifiedBy>ASUS</cp:lastModifiedBy>
  <cp:revision>189</cp:revision>
  <cp:lastPrinted>2018-09-11T15:03:51Z</cp:lastPrinted>
  <dcterms:created xsi:type="dcterms:W3CDTF">2018-08-29T08:41:07Z</dcterms:created>
  <dcterms:modified xsi:type="dcterms:W3CDTF">2021-05-12T05:22:30Z</dcterms:modified>
</cp:coreProperties>
</file>