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handoutMasterIdLst>
    <p:handoutMasterId r:id="rId62"/>
  </p:handoutMasterIdLst>
  <p:sldIdLst>
    <p:sldId id="256" r:id="rId2"/>
    <p:sldId id="37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8" r:id="rId27"/>
    <p:sldId id="392" r:id="rId28"/>
    <p:sldId id="317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93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94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  <p:sldId id="395" r:id="rId60"/>
  </p:sldIdLst>
  <p:sldSz cx="9144000" cy="6858000" type="screen4x3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AF96"/>
    <a:srgbClr val="65C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24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78A27-CA03-4992-A1F1-855F0A8D4751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93C96-F206-4C65-A45F-8312C8211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733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2CE36-F9C7-4F11-8F8B-41861C797384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E8029-96C1-4D6C-95E6-7D90F93D9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115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E8029-96C1-4D6C-95E6-7D90F93D9EC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19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E8029-96C1-4D6C-95E6-7D90F93D9EC6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129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2553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" y="28527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7A74C-CD80-4FA0-8713-A2C4E11C5AE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6766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FA140B-391D-4BF7-9633-CC00A7D9714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066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75413" y="630238"/>
            <a:ext cx="2057400" cy="51022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3213" y="630238"/>
            <a:ext cx="6019800" cy="51022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3DFC2D-6E4D-4AA8-9685-F551073451E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382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84666-1BAE-44B1-A9DE-FD0E462DBD2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197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04A45-E7C4-485C-A069-443DCF04950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7688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3492500" cy="381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102100" y="1916113"/>
            <a:ext cx="3494088" cy="381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84D893-B995-4CB1-A7E2-EF30FA35194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91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5B29E-40A0-418F-9F2E-10CA20616F8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746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5FB0A-F369-475C-9D1C-5CE55D398F0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885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BC3C40-6761-4EBD-8E20-5DBBA9D6FD4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823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E5EA5-1DBE-4D8E-BF31-F59A81AEE4C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667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1C523-3055-44F8-9B7E-16477D8AD84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369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6302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7138988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A348822-9EA0-46C1-9B30-2136839FE16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pic>
        <p:nvPicPr>
          <p:cNvPr id="8" name="Picture 2" descr="é¦é 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75" y="6111057"/>
            <a:ext cx="457200" cy="74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 userDrawn="1"/>
        </p:nvSpPr>
        <p:spPr>
          <a:xfrm>
            <a:off x="755576" y="6329460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前瞻學士學位學程</a:t>
            </a:r>
            <a:endParaRPr lang="zh-TW" altLang="en-US" sz="14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985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華康中黑體" pitchFamily="49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華康中黑體" pitchFamily="49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華康中黑體" pitchFamily="49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華康中黑體" pitchFamily="49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華康中黑體" pitchFamily="49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華康中黑體" pitchFamily="49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華康中黑體" pitchFamily="49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華康中黑體" pitchFamily="49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1124744"/>
            <a:ext cx="8209284" cy="1470025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3.</a:t>
            </a:r>
            <a:r>
              <a:rPr lang="zh-TW" altLang="en-US" dirty="0"/>
              <a:t>格式設定及</a:t>
            </a:r>
            <a:r>
              <a:rPr lang="zh-TW" altLang="en-US" dirty="0" smtClean="0"/>
              <a:t>公式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211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排名與排行專用的條件格式化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c1-46">
            <a:extLst>
              <a:ext uri="{FF2B5EF4-FFF2-40B4-BE49-F238E27FC236}">
                <a16:creationId xmlns:a16="http://schemas.microsoft.com/office/drawing/2014/main" id="{4B783230-685B-4E0C-9833-048629BB5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43530"/>
            <a:ext cx="7055515" cy="522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73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自訂格式化條件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Excel</a:t>
            </a:r>
            <a:r>
              <a:rPr lang="zh-TW" altLang="en-US" dirty="0" smtClean="0"/>
              <a:t>也提供了客製化的需求，藉由</a:t>
            </a:r>
            <a:r>
              <a:rPr lang="zh-TW" altLang="en-US" b="1" dirty="0" smtClean="0">
                <a:solidFill>
                  <a:srgbClr val="0AAF96"/>
                </a:solidFill>
              </a:rPr>
              <a:t>設定格式化的條件規則管理員</a:t>
            </a:r>
            <a:r>
              <a:rPr lang="zh-TW" altLang="en-US" dirty="0" smtClean="0"/>
              <a:t>，可以輕易新增或編輯格式規則</a:t>
            </a:r>
            <a:endParaRPr lang="en-US" altLang="zh-TW" dirty="0" smtClean="0"/>
          </a:p>
          <a:p>
            <a:r>
              <a:rPr lang="zh-TW" altLang="en-US" dirty="0" smtClean="0"/>
              <a:t>自訂更具有視覺化能力或是一致性規格的自訂格式化效果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94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自訂格式化條件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c1-47">
            <a:extLst>
              <a:ext uri="{FF2B5EF4-FFF2-40B4-BE49-F238E27FC236}">
                <a16:creationId xmlns:a16="http://schemas.microsoft.com/office/drawing/2014/main" id="{35F31FAB-1978-4AB2-8772-1C91F49BE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91938"/>
            <a:ext cx="7310215" cy="526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80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自訂格式化條件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 descr="c1-57">
            <a:extLst>
              <a:ext uri="{FF2B5EF4-FFF2-40B4-BE49-F238E27FC236}">
                <a16:creationId xmlns:a16="http://schemas.microsoft.com/office/drawing/2014/main" id="{B703AA24-786B-468D-B9F5-0C42CD6B2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46" y="1659297"/>
            <a:ext cx="8445354" cy="519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11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3.2</a:t>
            </a:r>
            <a:r>
              <a:rPr lang="zh-TW" altLang="en-US" dirty="0" smtClean="0"/>
              <a:t>輸入與資料型態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85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透過資料輸入、欄寬調整、修改與清除、插入欄、自動填滿即設定儲存格的資料格式等功能，建立一份初始的費用記錄表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199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輸入文字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首先開啟一個新的空白檔案，切換為中文輸入法後輸入</a:t>
            </a:r>
            <a:r>
              <a:rPr lang="zh-TW" altLang="en-US" dirty="0" smtClean="0"/>
              <a:t>文字</a:t>
            </a:r>
            <a:endParaRPr lang="en-US" altLang="zh-TW" dirty="0" smtClean="0"/>
          </a:p>
          <a:p>
            <a:pPr algn="just"/>
            <a:r>
              <a:rPr lang="zh-TW" altLang="en-US" dirty="0"/>
              <a:t>選取 </a:t>
            </a:r>
            <a:r>
              <a:rPr lang="en-US" altLang="zh-TW" dirty="0"/>
              <a:t>A1 </a:t>
            </a:r>
            <a:r>
              <a:rPr lang="zh-TW" altLang="en-US" dirty="0"/>
              <a:t>儲存格，於資料編輯列輸入「差旅費用記錄表」文字，輸入完成後</a:t>
            </a:r>
            <a:r>
              <a:rPr lang="zh-TW" altLang="en-US" dirty="0" smtClean="0"/>
              <a:t>按</a:t>
            </a:r>
            <a:r>
              <a:rPr lang="en-US" altLang="zh-TW" b="1" dirty="0" smtClean="0">
                <a:solidFill>
                  <a:srgbClr val="0AAF96"/>
                </a:solidFill>
              </a:rPr>
              <a:t>Enter</a:t>
            </a:r>
            <a:r>
              <a:rPr lang="zh-TW" altLang="en-US" dirty="0" smtClean="0"/>
              <a:t>鍵</a:t>
            </a:r>
            <a:r>
              <a:rPr lang="zh-TW" altLang="en-US" dirty="0"/>
              <a:t>，或於資料編輯列按 </a:t>
            </a:r>
            <a:r>
              <a:rPr lang="zh-TW" altLang="en-US" b="1" dirty="0">
                <a:solidFill>
                  <a:srgbClr val="0AAF96"/>
                </a:solidFill>
              </a:rPr>
              <a:t>輸入</a:t>
            </a:r>
            <a:r>
              <a:rPr lang="zh-TW" altLang="en-US" dirty="0" smtClean="0"/>
              <a:t> </a:t>
            </a:r>
            <a:r>
              <a:rPr lang="zh-TW" altLang="en-US" dirty="0"/>
              <a:t>鈕確認輸入</a:t>
            </a:r>
          </a:p>
        </p:txBody>
      </p:sp>
    </p:spTree>
    <p:extLst>
      <p:ext uri="{BB962C8B-B14F-4D97-AF65-F5344CB8AC3E}">
        <p14:creationId xmlns:p14="http://schemas.microsoft.com/office/powerpoint/2010/main" val="335133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輸入文字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在 </a:t>
            </a:r>
            <a:r>
              <a:rPr lang="en-US" altLang="zh-TW" dirty="0"/>
              <a:t>H2 </a:t>
            </a:r>
            <a:r>
              <a:rPr lang="zh-TW" altLang="en-US" dirty="0"/>
              <a:t>儲存格中輸入「製表日期：」，再於 </a:t>
            </a:r>
            <a:r>
              <a:rPr lang="en-US" altLang="zh-TW" dirty="0"/>
              <a:t>A4 </a:t>
            </a:r>
            <a:r>
              <a:rPr lang="zh-TW" altLang="en-US" dirty="0"/>
              <a:t>儲存格中輸入「日期」，完成後按 </a:t>
            </a:r>
            <a:r>
              <a:rPr lang="en-US" altLang="zh-TW" b="1" dirty="0" smtClean="0">
                <a:solidFill>
                  <a:srgbClr val="0AAF96"/>
                </a:solidFill>
              </a:rPr>
              <a:t>Tab</a:t>
            </a:r>
            <a:r>
              <a:rPr lang="zh-TW" altLang="en-US" dirty="0" smtClean="0"/>
              <a:t> </a:t>
            </a:r>
            <a:r>
              <a:rPr lang="zh-TW" altLang="en-US" dirty="0"/>
              <a:t>鍵往右移動，參考下圖輸入所有標題名稱。接著再輸入 </a:t>
            </a:r>
            <a:r>
              <a:rPr lang="en-US" altLang="zh-TW" dirty="0"/>
              <a:t>"</a:t>
            </a:r>
            <a:r>
              <a:rPr lang="zh-TW" altLang="en-US" dirty="0"/>
              <a:t>申請者</a:t>
            </a:r>
            <a:r>
              <a:rPr lang="en-US" altLang="zh-TW" dirty="0"/>
              <a:t>" </a:t>
            </a:r>
            <a:r>
              <a:rPr lang="zh-TW" altLang="en-US" dirty="0"/>
              <a:t>與</a:t>
            </a:r>
            <a:r>
              <a:rPr lang="en-US" altLang="zh-TW" dirty="0"/>
              <a:t>"</a:t>
            </a:r>
            <a:r>
              <a:rPr lang="zh-TW" altLang="en-US" dirty="0"/>
              <a:t>地點</a:t>
            </a:r>
            <a:r>
              <a:rPr lang="en-US" altLang="zh-TW" dirty="0"/>
              <a:t>/</a:t>
            </a:r>
            <a:r>
              <a:rPr lang="zh-TW" altLang="en-US" dirty="0"/>
              <a:t>事由</a:t>
            </a:r>
            <a:r>
              <a:rPr lang="en-US" altLang="zh-TW" dirty="0"/>
              <a:t>" </a:t>
            </a:r>
            <a:r>
              <a:rPr lang="zh-TW" altLang="en-US" dirty="0"/>
              <a:t>欄位下方的內容，也可開啟範例原始檔 </a:t>
            </a:r>
            <a:r>
              <a:rPr lang="en-US" altLang="zh-TW" dirty="0"/>
              <a:t>&lt;</a:t>
            </a:r>
            <a:r>
              <a:rPr lang="zh-TW" altLang="en-US" dirty="0"/>
              <a:t>差旅費用文字</a:t>
            </a:r>
            <a:r>
              <a:rPr lang="en-US" altLang="zh-TW" dirty="0"/>
              <a:t>.txt&gt;</a:t>
            </a:r>
            <a:r>
              <a:rPr lang="zh-TW" altLang="en-US" dirty="0"/>
              <a:t>，複製相關文字並貼</a:t>
            </a:r>
            <a:r>
              <a:rPr lang="zh-TW" altLang="en-US" dirty="0" smtClean="0"/>
              <a:t>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80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輸入文字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873" y="2600152"/>
            <a:ext cx="535828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3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輸入日期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切換回英數輸入的狀態，為差旅費用標示日期，以方便作</a:t>
            </a:r>
            <a:r>
              <a:rPr lang="zh-TW" altLang="en-US" dirty="0" smtClean="0"/>
              <a:t>帳</a:t>
            </a:r>
            <a:endParaRPr lang="zh-TW" altLang="en-US" dirty="0"/>
          </a:p>
          <a:p>
            <a:pPr algn="just"/>
            <a:r>
              <a:rPr lang="zh-TW" altLang="en-US" dirty="0"/>
              <a:t>選取 </a:t>
            </a:r>
            <a:r>
              <a:rPr lang="en-US" altLang="zh-TW" dirty="0"/>
              <a:t>A5 </a:t>
            </a:r>
            <a:r>
              <a:rPr lang="zh-TW" altLang="en-US" dirty="0"/>
              <a:t>儲存格，輸入 「</a:t>
            </a:r>
            <a:r>
              <a:rPr lang="en-US" altLang="zh-TW" dirty="0"/>
              <a:t>9/3</a:t>
            </a:r>
            <a:r>
              <a:rPr lang="zh-TW" altLang="en-US" dirty="0"/>
              <a:t>」日期後，按 </a:t>
            </a:r>
            <a:r>
              <a:rPr lang="en-US" altLang="zh-TW" b="1" dirty="0" smtClean="0">
                <a:solidFill>
                  <a:srgbClr val="0AAF96"/>
                </a:solidFill>
              </a:rPr>
              <a:t>Enter</a:t>
            </a:r>
            <a:r>
              <a:rPr lang="zh-TW" altLang="en-US" dirty="0" smtClean="0"/>
              <a:t> </a:t>
            </a:r>
            <a:r>
              <a:rPr lang="zh-TW" altLang="en-US" dirty="0"/>
              <a:t>鍵，</a:t>
            </a:r>
            <a:r>
              <a:rPr lang="en-US" altLang="zh-TW" dirty="0"/>
              <a:t>Excel </a:t>
            </a:r>
            <a:r>
              <a:rPr lang="zh-TW" altLang="en-US" dirty="0"/>
              <a:t>自動將資料轉換為 </a:t>
            </a:r>
            <a:r>
              <a:rPr lang="en-US" altLang="zh-TW" dirty="0"/>
              <a:t>"9</a:t>
            </a:r>
            <a:r>
              <a:rPr lang="zh-TW" altLang="en-US" dirty="0"/>
              <a:t>月</a:t>
            </a:r>
            <a:r>
              <a:rPr lang="en-US" altLang="zh-TW" dirty="0"/>
              <a:t>3</a:t>
            </a:r>
            <a:r>
              <a:rPr lang="zh-TW" altLang="en-US" dirty="0"/>
              <a:t>日</a:t>
            </a:r>
            <a:r>
              <a:rPr lang="en-US" altLang="zh-TW" dirty="0"/>
              <a:t>"</a:t>
            </a:r>
            <a:r>
              <a:rPr lang="zh-TW" altLang="en-US" dirty="0"/>
              <a:t>，並靠右</a:t>
            </a:r>
            <a:r>
              <a:rPr lang="zh-TW" altLang="en-US" dirty="0" smtClean="0"/>
              <a:t>對齊</a:t>
            </a:r>
            <a:endParaRPr lang="en-US" altLang="zh-TW" dirty="0" smtClean="0"/>
          </a:p>
          <a:p>
            <a:pPr algn="just"/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7152"/>
            <a:ext cx="9180000" cy="119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72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3.1</a:t>
            </a:r>
            <a:r>
              <a:rPr lang="zh-TW" altLang="en-US" dirty="0" smtClean="0"/>
              <a:t>格式</a:t>
            </a:r>
            <a:r>
              <a:rPr lang="zh-TW" altLang="en-US" dirty="0"/>
              <a:t>設定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51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輸入日期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參考如圖內容，為另外九筆</a:t>
            </a:r>
            <a:r>
              <a:rPr lang="zh-TW" altLang="en-US" dirty="0" smtClean="0"/>
              <a:t>資料輸入日期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801" y="3067026"/>
            <a:ext cx="462378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66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輸入數值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延續上個操作，在英數輸入的狀態下，如圖輸入</a:t>
            </a:r>
            <a:r>
              <a:rPr lang="en-US" altLang="zh-TW" dirty="0"/>
              <a:t>"</a:t>
            </a:r>
            <a:r>
              <a:rPr lang="zh-TW" altLang="en-US" dirty="0"/>
              <a:t>膳雜費</a:t>
            </a:r>
            <a:r>
              <a:rPr lang="en-US" altLang="zh-TW" dirty="0"/>
              <a:t>"</a:t>
            </a:r>
            <a:r>
              <a:rPr lang="zh-TW" altLang="en-US" dirty="0"/>
              <a:t>、</a:t>
            </a:r>
            <a:r>
              <a:rPr lang="en-US" altLang="zh-TW" dirty="0"/>
              <a:t>"</a:t>
            </a:r>
            <a:r>
              <a:rPr lang="zh-TW" altLang="en-US" dirty="0"/>
              <a:t>交通費</a:t>
            </a:r>
            <a:r>
              <a:rPr lang="en-US" altLang="zh-TW" dirty="0"/>
              <a:t>" </a:t>
            </a:r>
            <a:r>
              <a:rPr lang="zh-TW" altLang="en-US" dirty="0"/>
              <a:t>與 </a:t>
            </a:r>
            <a:r>
              <a:rPr lang="en-US" altLang="zh-TW" dirty="0"/>
              <a:t>"</a:t>
            </a:r>
            <a:r>
              <a:rPr lang="zh-TW" altLang="en-US" dirty="0"/>
              <a:t>住宿費</a:t>
            </a:r>
            <a:r>
              <a:rPr lang="en-US" altLang="zh-TW" dirty="0"/>
              <a:t>" </a:t>
            </a:r>
            <a:r>
              <a:rPr lang="zh-TW" altLang="en-US" dirty="0"/>
              <a:t>欄位下方的</a:t>
            </a:r>
            <a:r>
              <a:rPr lang="zh-TW" altLang="en-US" dirty="0" smtClean="0"/>
              <a:t>金額</a:t>
            </a:r>
            <a:endParaRPr lang="en-US" altLang="zh-TW" dirty="0" smtClean="0"/>
          </a:p>
          <a:p>
            <a:pPr algn="just"/>
            <a:r>
              <a:rPr lang="zh-TW" altLang="en-US" dirty="0"/>
              <a:t>儲存格內的數字資料，預設格式為靠右對齊</a:t>
            </a:r>
          </a:p>
        </p:txBody>
      </p:sp>
    </p:spTree>
    <p:extLst>
      <p:ext uri="{BB962C8B-B14F-4D97-AF65-F5344CB8AC3E}">
        <p14:creationId xmlns:p14="http://schemas.microsoft.com/office/powerpoint/2010/main" val="420449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輸入數值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27" y="2052116"/>
            <a:ext cx="5847571" cy="354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56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儲存格資料類</a:t>
            </a:r>
            <a:r>
              <a:rPr lang="zh-TW" altLang="en-US" dirty="0"/>
              <a:t>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 smtClean="0"/>
              <a:t>文字</a:t>
            </a:r>
            <a:endParaRPr lang="en-US" altLang="zh-TW" dirty="0" smtClean="0"/>
          </a:p>
          <a:p>
            <a:pPr lvl="1" algn="just"/>
            <a:r>
              <a:rPr lang="zh-TW" altLang="en-US" dirty="0"/>
              <a:t>在</a:t>
            </a:r>
            <a:r>
              <a:rPr lang="zh-TW" altLang="en-US" dirty="0" smtClean="0"/>
              <a:t>儲存格中輸入中、英文及標點符號的內容，大多會被判斷為文字格式，顯示的方式預設為靠左對齊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若要將數值的內容設定為文字型態，可在輸入前加上「</a:t>
            </a:r>
            <a:r>
              <a:rPr lang="en-US" altLang="zh-TW" b="1" dirty="0" smtClean="0">
                <a:solidFill>
                  <a:srgbClr val="0AAF96"/>
                </a:solidFill>
              </a:rPr>
              <a:t>'</a:t>
            </a:r>
            <a:r>
              <a:rPr lang="zh-TW" altLang="en-US" dirty="0" smtClean="0"/>
              <a:t>」符號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例如：「</a:t>
            </a:r>
            <a:r>
              <a:rPr lang="en-US" altLang="zh-TW" dirty="0" smtClean="0"/>
              <a:t>168</a:t>
            </a:r>
            <a:r>
              <a:rPr lang="zh-TW" altLang="en-US" dirty="0" smtClean="0"/>
              <a:t>」數值當作文字時，要</a:t>
            </a:r>
            <a:r>
              <a:rPr lang="zh-TW" altLang="en-US" dirty="0"/>
              <a:t>輸入</a:t>
            </a:r>
            <a:r>
              <a:rPr lang="zh-TW" altLang="en-US" dirty="0" smtClean="0"/>
              <a:t>「</a:t>
            </a:r>
            <a:r>
              <a:rPr lang="en-US" altLang="zh-TW" dirty="0" smtClean="0"/>
              <a:t>'168</a:t>
            </a:r>
            <a:r>
              <a:rPr lang="zh-TW" altLang="en-US" dirty="0"/>
              <a:t>」</a:t>
            </a:r>
            <a:endParaRPr lang="en-US" altLang="zh-TW" dirty="0" smtClean="0"/>
          </a:p>
          <a:p>
            <a:pPr lvl="1"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38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儲存格資料類</a:t>
            </a:r>
            <a:r>
              <a:rPr lang="zh-TW" altLang="en-US" dirty="0"/>
              <a:t>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 smtClean="0"/>
              <a:t>數值</a:t>
            </a:r>
            <a:endParaRPr lang="en-US" altLang="zh-TW" dirty="0" smtClean="0"/>
          </a:p>
          <a:p>
            <a:pPr lvl="1" algn="just"/>
            <a:r>
              <a:rPr lang="zh-TW" altLang="en-US" dirty="0"/>
              <a:t>在</a:t>
            </a:r>
            <a:r>
              <a:rPr lang="zh-TW" altLang="en-US" dirty="0" smtClean="0"/>
              <a:t>儲存格中輸入數值的方式與一般文字相同，不同的是儲存格內的數值可以進行運算，顯示的方式預設是靠右對齊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當數值過大時，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會自動以科學記號來表示，如果欄寬不足以顯示時，則會以「</a:t>
            </a:r>
            <a:r>
              <a:rPr lang="en-US" altLang="zh-TW" dirty="0" smtClean="0"/>
              <a:t>#</a:t>
            </a:r>
            <a:r>
              <a:rPr lang="zh-TW" altLang="en-US" dirty="0" smtClean="0"/>
              <a:t>」來表示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0572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儲存格資料類</a:t>
            </a:r>
            <a:r>
              <a:rPr lang="zh-TW" altLang="en-US" dirty="0"/>
              <a:t>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 smtClean="0"/>
              <a:t>數值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日期資料與分數資料類似，建議在輸入分數時，可以補齊前方的數值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例如：「</a:t>
            </a:r>
            <a:r>
              <a:rPr lang="en-US" altLang="zh-TW" dirty="0" smtClean="0"/>
              <a:t>5/6</a:t>
            </a:r>
            <a:r>
              <a:rPr lang="zh-TW" altLang="en-US" dirty="0" smtClean="0"/>
              <a:t>」可以輸入為「</a:t>
            </a:r>
            <a:r>
              <a:rPr lang="en-US" altLang="zh-TW" b="1" dirty="0" smtClean="0">
                <a:solidFill>
                  <a:srgbClr val="0AAF96"/>
                </a:solidFill>
              </a:rPr>
              <a:t>0</a:t>
            </a:r>
            <a:r>
              <a:rPr lang="en-US" altLang="zh-TW" dirty="0" smtClean="0"/>
              <a:t>  5/6</a:t>
            </a:r>
            <a:r>
              <a:rPr lang="zh-TW" altLang="en-US" dirty="0" smtClean="0"/>
              <a:t>」，否則很容易被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誤判成日期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194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儲存格資料類</a:t>
            </a:r>
            <a:r>
              <a:rPr lang="zh-TW" altLang="en-US" dirty="0"/>
              <a:t>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 smtClean="0"/>
              <a:t>日期</a:t>
            </a:r>
            <a:r>
              <a:rPr lang="en-US" altLang="zh-TW" dirty="0" smtClean="0"/>
              <a:t>/</a:t>
            </a:r>
            <a:r>
              <a:rPr lang="zh-TW" altLang="en-US" dirty="0" smtClean="0"/>
              <a:t>時間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日期時間資料基本上仍被視為是數值資料，因為儲存格內的資料都可以進行運算，顯示的方式預設是靠右對齊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只要儲存格中依習慣的日期時間格式輸入，大多可以被正確判別，若是沒有依照格式輸入則會被視為文字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6519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3.3</a:t>
            </a:r>
            <a:r>
              <a:rPr lang="zh-TW" altLang="en-US" dirty="0" smtClean="0"/>
              <a:t>儲存格操作技巧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5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調整欄位寬度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輸入過程中會發現有些資料長度大於儲存格寬度，所以資料無法完整呈現，可參考以下方式進行</a:t>
            </a:r>
            <a:r>
              <a:rPr lang="zh-TW" altLang="en-US" dirty="0" smtClean="0"/>
              <a:t>調整</a:t>
            </a:r>
            <a:endParaRPr lang="en-US" altLang="zh-TW" dirty="0" smtClean="0"/>
          </a:p>
          <a:p>
            <a:pPr algn="just"/>
            <a:r>
              <a:rPr lang="zh-TW" altLang="en-US" dirty="0"/>
              <a:t>首先使用手動方式調整欄位寬度：將滑鼠指標移到要調整寬度的欄名之間，待滑鼠指標呈可移動狀，按滑鼠左鍵不放拖曳到適當欄位的寬度後放開</a:t>
            </a:r>
          </a:p>
        </p:txBody>
      </p:sp>
    </p:spTree>
    <p:extLst>
      <p:ext uri="{BB962C8B-B14F-4D97-AF65-F5344CB8AC3E}">
        <p14:creationId xmlns:p14="http://schemas.microsoft.com/office/powerpoint/2010/main" val="174603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調整欄位寬度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另一種方式是自動依內容調整寬度：將滑鼠指標移到要調整寬度的欄名之間，待滑鼠指標</a:t>
            </a:r>
            <a:r>
              <a:rPr lang="zh-TW" altLang="en-US" dirty="0" smtClean="0"/>
              <a:t>呈</a:t>
            </a:r>
            <a:r>
              <a:rPr lang="zh-TW" altLang="en-US" dirty="0"/>
              <a:t>可移動</a:t>
            </a:r>
            <a:r>
              <a:rPr lang="zh-TW" altLang="en-US" dirty="0" smtClean="0"/>
              <a:t>狀，</a:t>
            </a:r>
            <a:r>
              <a:rPr lang="zh-TW" altLang="en-US" dirty="0"/>
              <a:t>連按二下滑鼠左鍵，儲存格即會依該欄的內容自動調整寬度，利用此方式，分別為此範例調整</a:t>
            </a:r>
            <a:r>
              <a:rPr lang="en-US" altLang="zh-TW" dirty="0" smtClean="0"/>
              <a:t>C</a:t>
            </a:r>
            <a:r>
              <a:rPr lang="zh-TW" altLang="en-US" dirty="0" smtClean="0"/>
              <a:t>欄</a:t>
            </a:r>
            <a:r>
              <a:rPr lang="zh-TW" altLang="en-US" dirty="0"/>
              <a:t>寬</a:t>
            </a:r>
          </a:p>
        </p:txBody>
      </p:sp>
    </p:spTree>
    <p:extLst>
      <p:ext uri="{BB962C8B-B14F-4D97-AF65-F5344CB8AC3E}">
        <p14:creationId xmlns:p14="http://schemas.microsoft.com/office/powerpoint/2010/main" val="13137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視覺化的格式效果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儲存格格式可以</a:t>
            </a:r>
            <a:r>
              <a:rPr lang="zh-TW" altLang="en-US" dirty="0"/>
              <a:t>因為內容的多寡或資料的差異而套用不同的字體、字型、樣式與填滿</a:t>
            </a:r>
            <a:r>
              <a:rPr lang="zh-TW" altLang="en-US" dirty="0" smtClean="0"/>
              <a:t>效果</a:t>
            </a:r>
            <a:endParaRPr lang="en-US" altLang="zh-TW" dirty="0" smtClean="0"/>
          </a:p>
          <a:p>
            <a:r>
              <a:rPr lang="zh-TW" altLang="en-US" dirty="0"/>
              <a:t>可以利用資料橫條、色階與圖示集等格式效果，輕鬆地套用在各種不同準則的儲存格或範圍，以製作出可強調特定規範的內容、創造出極具醒目提示的資料報表</a:t>
            </a:r>
          </a:p>
        </p:txBody>
      </p:sp>
    </p:spTree>
    <p:extLst>
      <p:ext uri="{BB962C8B-B14F-4D97-AF65-F5344CB8AC3E}">
        <p14:creationId xmlns:p14="http://schemas.microsoft.com/office/powerpoint/2010/main" val="377402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調整欄位寬度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830" y="2636428"/>
            <a:ext cx="5400365" cy="237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47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複製與貼上資料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利用現成的資料加以複製、貼上，是最節省作業時間的</a:t>
            </a:r>
            <a:r>
              <a:rPr lang="zh-TW" altLang="en-US" dirty="0" smtClean="0"/>
              <a:t>方式</a:t>
            </a:r>
            <a:endParaRPr lang="zh-TW" altLang="en-US" dirty="0"/>
          </a:p>
          <a:p>
            <a:pPr algn="just"/>
            <a:r>
              <a:rPr lang="zh-TW" altLang="en-US" dirty="0"/>
              <a:t>選取 </a:t>
            </a:r>
            <a:r>
              <a:rPr lang="en-US" altLang="zh-TW" dirty="0"/>
              <a:t>D10 </a:t>
            </a:r>
            <a:r>
              <a:rPr lang="zh-TW" altLang="en-US" dirty="0"/>
              <a:t>儲存格，於 </a:t>
            </a:r>
            <a:r>
              <a:rPr lang="zh-TW" altLang="en-US" b="1" dirty="0">
                <a:solidFill>
                  <a:srgbClr val="0AAF96"/>
                </a:solidFill>
              </a:rPr>
              <a:t>常用</a:t>
            </a:r>
            <a:r>
              <a:rPr lang="zh-TW" altLang="en-US" dirty="0"/>
              <a:t> 索引標籤選按 </a:t>
            </a:r>
            <a:r>
              <a:rPr lang="zh-TW" altLang="en-US" b="1" dirty="0" smtClean="0">
                <a:solidFill>
                  <a:srgbClr val="0AAF96"/>
                </a:solidFill>
              </a:rPr>
              <a:t>複製</a:t>
            </a:r>
            <a:endParaRPr lang="en-US" altLang="zh-TW" b="1" dirty="0" smtClean="0">
              <a:solidFill>
                <a:srgbClr val="0AAF96"/>
              </a:solidFill>
            </a:endParaRPr>
          </a:p>
          <a:p>
            <a:pPr algn="just"/>
            <a:r>
              <a:rPr lang="zh-TW" altLang="en-US" dirty="0"/>
              <a:t>選取目的儲存格，此例為 </a:t>
            </a:r>
            <a:r>
              <a:rPr lang="en-US" altLang="zh-TW" dirty="0"/>
              <a:t>D7 </a:t>
            </a:r>
            <a:r>
              <a:rPr lang="zh-TW" altLang="en-US" dirty="0"/>
              <a:t>儲存格，於 </a:t>
            </a:r>
            <a:r>
              <a:rPr lang="zh-TW" altLang="en-US" b="1" dirty="0">
                <a:solidFill>
                  <a:srgbClr val="0AAF96"/>
                </a:solidFill>
              </a:rPr>
              <a:t>常用</a:t>
            </a:r>
            <a:r>
              <a:rPr lang="zh-TW" altLang="en-US" dirty="0"/>
              <a:t> 索引標籤選按 </a:t>
            </a:r>
            <a:r>
              <a:rPr lang="zh-TW" altLang="en-US" b="1" dirty="0">
                <a:solidFill>
                  <a:srgbClr val="0AAF96"/>
                </a:solidFill>
              </a:rPr>
              <a:t>貼上</a:t>
            </a:r>
            <a:r>
              <a:rPr lang="zh-TW" altLang="en-US" dirty="0"/>
              <a:t>，即可複製出相同的資料</a:t>
            </a:r>
          </a:p>
        </p:txBody>
      </p:sp>
    </p:spTree>
    <p:extLst>
      <p:ext uri="{BB962C8B-B14F-4D97-AF65-F5344CB8AC3E}">
        <p14:creationId xmlns:p14="http://schemas.microsoft.com/office/powerpoint/2010/main" val="348497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複製與貼上資料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84" y="2002644"/>
            <a:ext cx="4363058" cy="364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81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修改與清除資料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儲存格中輸入的資料，可以透過以下修改與清除的方式快速進行</a:t>
            </a:r>
            <a:r>
              <a:rPr lang="zh-TW" altLang="en-US" dirty="0" smtClean="0"/>
              <a:t>編修</a:t>
            </a:r>
            <a:endParaRPr lang="zh-TW" altLang="en-US" dirty="0"/>
          </a:p>
          <a:p>
            <a:pPr algn="just"/>
            <a:r>
              <a:rPr lang="zh-TW" altLang="en-US" dirty="0"/>
              <a:t>在想要更新資料的儲存格上按一下滑鼠左鍵後，即可重新輸入資料，完成新資料的輸入後按 </a:t>
            </a:r>
            <a:r>
              <a:rPr lang="en-US" altLang="zh-TW" b="1" dirty="0">
                <a:solidFill>
                  <a:srgbClr val="0AAF96"/>
                </a:solidFill>
              </a:rPr>
              <a:t>Enter</a:t>
            </a:r>
            <a:r>
              <a:rPr lang="en-US" altLang="zh-TW" dirty="0"/>
              <a:t> </a:t>
            </a:r>
            <a:r>
              <a:rPr lang="zh-TW" altLang="en-US" dirty="0" smtClean="0"/>
              <a:t>鍵</a:t>
            </a:r>
            <a:endParaRPr lang="zh-TW" altLang="en-US" dirty="0"/>
          </a:p>
          <a:p>
            <a:pPr algn="just"/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86" y="4475697"/>
            <a:ext cx="8523418" cy="183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30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修改與清除資料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在想要局部修改資料的儲存格上連按二下滑鼠左鍵或 </a:t>
            </a:r>
            <a:r>
              <a:rPr lang="en-US" altLang="zh-TW" b="1" dirty="0">
                <a:solidFill>
                  <a:srgbClr val="0AAF96"/>
                </a:solidFill>
              </a:rPr>
              <a:t>F2</a:t>
            </a:r>
            <a:r>
              <a:rPr lang="en-US" altLang="zh-TW" dirty="0"/>
              <a:t> </a:t>
            </a:r>
            <a:r>
              <a:rPr lang="zh-TW" altLang="en-US" dirty="0"/>
              <a:t>鍵，即可修改輸入線前後的內容文字，修改資料後按 </a:t>
            </a:r>
            <a:r>
              <a:rPr lang="en-US" altLang="zh-TW" b="1" dirty="0">
                <a:solidFill>
                  <a:srgbClr val="0AAF96"/>
                </a:solidFill>
              </a:rPr>
              <a:t>Enter</a:t>
            </a:r>
            <a:r>
              <a:rPr lang="en-US" altLang="zh-TW" dirty="0"/>
              <a:t> </a:t>
            </a:r>
            <a:r>
              <a:rPr lang="zh-TW" altLang="en-US" dirty="0" smtClean="0"/>
              <a:t>鍵</a:t>
            </a:r>
            <a:endParaRPr lang="zh-TW" altLang="en-US" dirty="0"/>
          </a:p>
          <a:p>
            <a:pPr algn="just"/>
            <a:r>
              <a:rPr lang="zh-TW" altLang="en-US" dirty="0"/>
              <a:t>選取想要清除資料的儲存格後，按 </a:t>
            </a:r>
            <a:r>
              <a:rPr lang="en-US" altLang="zh-TW" b="1" dirty="0">
                <a:solidFill>
                  <a:srgbClr val="0AAF96"/>
                </a:solidFill>
              </a:rPr>
              <a:t>Del</a:t>
            </a:r>
            <a:r>
              <a:rPr lang="en-US" altLang="zh-TW" dirty="0"/>
              <a:t> </a:t>
            </a:r>
            <a:r>
              <a:rPr lang="zh-TW" altLang="en-US" dirty="0"/>
              <a:t>鍵，</a:t>
            </a:r>
            <a:r>
              <a:rPr lang="en-US" altLang="zh-TW" dirty="0"/>
              <a:t>Excel </a:t>
            </a:r>
            <a:r>
              <a:rPr lang="zh-TW" altLang="en-US" dirty="0"/>
              <a:t>會清除此儲存格內的資料，但不會刪除該儲存格，之後可再輸入正確內容</a:t>
            </a:r>
          </a:p>
        </p:txBody>
      </p:sp>
    </p:spTree>
    <p:extLst>
      <p:ext uri="{BB962C8B-B14F-4D97-AF65-F5344CB8AC3E}">
        <p14:creationId xmlns:p14="http://schemas.microsoft.com/office/powerpoint/2010/main" val="331090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修改與清除資料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0478"/>
            <a:ext cx="9360000" cy="134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26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3.4</a:t>
            </a:r>
            <a:r>
              <a:rPr lang="zh-TW" altLang="en-US" dirty="0" smtClean="0"/>
              <a:t>儲存格操作與鍵盤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74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編輯鍵輔助修改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 smtClean="0"/>
              <a:t>← →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使用左右方向鍵移動輸入線所在位置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Backspace</a:t>
            </a:r>
          </a:p>
          <a:p>
            <a:pPr lvl="1" algn="just"/>
            <a:r>
              <a:rPr lang="zh-TW" altLang="en-US" dirty="0" smtClean="0"/>
              <a:t>刪除輸入線左側的字元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Del</a:t>
            </a:r>
          </a:p>
          <a:p>
            <a:pPr lvl="1" algn="just"/>
            <a:r>
              <a:rPr lang="zh-TW" altLang="en-US" dirty="0" smtClean="0"/>
              <a:t>刪除輸入線右側的字元，或者刪除選取的字元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51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編輯鍵輔助修改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Alt + Enter</a:t>
            </a:r>
          </a:p>
          <a:p>
            <a:pPr lvl="1" algn="just"/>
            <a:r>
              <a:rPr lang="zh-TW" altLang="en-US" dirty="0" smtClean="0"/>
              <a:t>在輸入儲存格資料時，只要按</a:t>
            </a:r>
            <a:r>
              <a:rPr lang="en-US" altLang="zh-TW" dirty="0" smtClean="0"/>
              <a:t>Alt + Enter</a:t>
            </a:r>
            <a:r>
              <a:rPr lang="zh-TW" altLang="en-US" dirty="0" smtClean="0"/>
              <a:t>鍵，就可以執行換行輸入的動作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Enter</a:t>
            </a:r>
          </a:p>
          <a:p>
            <a:pPr lvl="1" algn="just"/>
            <a:r>
              <a:rPr lang="zh-TW" altLang="en-US" dirty="0" smtClean="0"/>
              <a:t>按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鍵或移動滑鼠選按其他儲存格，便完成修改動作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Insert</a:t>
            </a:r>
          </a:p>
          <a:p>
            <a:pPr lvl="1" algn="just"/>
            <a:r>
              <a:rPr lang="zh-TW" altLang="en-US" dirty="0" smtClean="0"/>
              <a:t>輸入線若伴隨著灰色框框，按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鍵會出現只有輸入線的操作介面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985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插入欄、列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除了現有資料的編修，也可隨時依照需求增減 </a:t>
            </a:r>
            <a:r>
              <a:rPr lang="en-US" altLang="zh-TW" dirty="0"/>
              <a:t>"</a:t>
            </a:r>
            <a:r>
              <a:rPr lang="zh-TW" altLang="en-US" dirty="0"/>
              <a:t>欄</a:t>
            </a:r>
            <a:r>
              <a:rPr lang="en-US" altLang="zh-TW" dirty="0"/>
              <a:t>" </a:t>
            </a:r>
            <a:r>
              <a:rPr lang="zh-TW" altLang="en-US" dirty="0"/>
              <a:t>或 </a:t>
            </a:r>
            <a:r>
              <a:rPr lang="en-US" altLang="zh-TW" dirty="0"/>
              <a:t>"</a:t>
            </a:r>
            <a:r>
              <a:rPr lang="zh-TW" altLang="en-US" dirty="0"/>
              <a:t>列</a:t>
            </a:r>
            <a:r>
              <a:rPr lang="en-US" altLang="zh-TW" dirty="0"/>
              <a:t>" </a:t>
            </a:r>
            <a:r>
              <a:rPr lang="zh-TW" altLang="en-US" dirty="0"/>
              <a:t>改變工作表結構，插入及刪除 </a:t>
            </a:r>
            <a:r>
              <a:rPr lang="en-US" altLang="zh-TW" dirty="0"/>
              <a:t>"</a:t>
            </a:r>
            <a:r>
              <a:rPr lang="zh-TW" altLang="en-US" dirty="0"/>
              <a:t>欄</a:t>
            </a:r>
            <a:r>
              <a:rPr lang="en-US" altLang="zh-TW" dirty="0"/>
              <a:t>" </a:t>
            </a:r>
            <a:r>
              <a:rPr lang="zh-TW" altLang="en-US" dirty="0"/>
              <a:t>或 </a:t>
            </a:r>
            <a:r>
              <a:rPr lang="en-US" altLang="zh-TW" dirty="0"/>
              <a:t>"</a:t>
            </a:r>
            <a:r>
              <a:rPr lang="zh-TW" altLang="en-US" dirty="0"/>
              <a:t>列</a:t>
            </a:r>
            <a:r>
              <a:rPr lang="en-US" altLang="zh-TW" dirty="0"/>
              <a:t>" </a:t>
            </a:r>
            <a:r>
              <a:rPr lang="zh-TW" altLang="en-US" dirty="0"/>
              <a:t>的方法在操作上大同小異，以下要為這個差旅費用記錄表新增 </a:t>
            </a:r>
            <a:r>
              <a:rPr lang="en-US" altLang="zh-TW" dirty="0"/>
              <a:t>"</a:t>
            </a:r>
            <a:r>
              <a:rPr lang="zh-TW" altLang="en-US" dirty="0"/>
              <a:t>編號</a:t>
            </a:r>
            <a:r>
              <a:rPr lang="en-US" altLang="zh-TW" dirty="0"/>
              <a:t>" </a:t>
            </a:r>
            <a:r>
              <a:rPr lang="zh-TW" altLang="en-US" dirty="0"/>
              <a:t>一</a:t>
            </a:r>
            <a:r>
              <a:rPr lang="zh-TW" altLang="en-US" dirty="0" smtClean="0"/>
              <a:t>欄</a:t>
            </a:r>
            <a:endParaRPr lang="en-US" altLang="zh-TW" dirty="0" smtClean="0"/>
          </a:p>
          <a:p>
            <a:pPr algn="just"/>
            <a:r>
              <a:rPr lang="zh-TW" altLang="en-US" dirty="0"/>
              <a:t>於欄號 </a:t>
            </a:r>
            <a:r>
              <a:rPr lang="en-US" altLang="zh-TW" dirty="0"/>
              <a:t>A </a:t>
            </a:r>
            <a:r>
              <a:rPr lang="zh-TW" altLang="en-US" dirty="0"/>
              <a:t>上按一下滑鼠左鍵選取此欄，接著於 </a:t>
            </a:r>
            <a:r>
              <a:rPr lang="zh-TW" altLang="en-US" b="1" dirty="0">
                <a:solidFill>
                  <a:srgbClr val="0AAF96"/>
                </a:solidFill>
              </a:rPr>
              <a:t>常用</a:t>
            </a:r>
            <a:r>
              <a:rPr lang="zh-TW" altLang="en-US" dirty="0"/>
              <a:t> 索引標籤選按 </a:t>
            </a:r>
            <a:r>
              <a:rPr lang="zh-TW" altLang="en-US" b="1" dirty="0">
                <a:solidFill>
                  <a:srgbClr val="0AAF96"/>
                </a:solidFill>
              </a:rPr>
              <a:t>插入</a:t>
            </a:r>
            <a:r>
              <a:rPr lang="zh-TW" altLang="en-US" dirty="0"/>
              <a:t> 清單鈕 </a:t>
            </a:r>
            <a:r>
              <a:rPr lang="en-US" altLang="zh-TW" dirty="0"/>
              <a:t>\ </a:t>
            </a:r>
            <a:r>
              <a:rPr lang="zh-TW" altLang="en-US" b="1" dirty="0">
                <a:solidFill>
                  <a:srgbClr val="0AAF96"/>
                </a:solidFill>
              </a:rPr>
              <a:t>插入工作表欄</a:t>
            </a:r>
            <a:r>
              <a:rPr lang="zh-TW" altLang="en-US" dirty="0"/>
              <a:t>，即可在選取欄左側新增一空白欄</a:t>
            </a:r>
          </a:p>
        </p:txBody>
      </p:sp>
    </p:spTree>
    <p:extLst>
      <p:ext uri="{BB962C8B-B14F-4D97-AF65-F5344CB8AC3E}">
        <p14:creationId xmlns:p14="http://schemas.microsoft.com/office/powerpoint/2010/main" val="158054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混合不同圖示集的格式效果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Excel</a:t>
            </a:r>
            <a:r>
              <a:rPr lang="zh-TW" altLang="en-US" dirty="0" smtClean="0"/>
              <a:t>可以設定格式化條件的功能，能套用各種圖示集，還可以混合使用不同圖示集的圖示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在資料橫條的格式化設定上，可以套用實心填滿或框線效果，將橫條的方向設定成由右至左，甚至可以處理負值的資料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513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插入欄、列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如圖於 </a:t>
            </a:r>
            <a:r>
              <a:rPr lang="en-US" altLang="zh-TW" dirty="0"/>
              <a:t>A4 </a:t>
            </a:r>
            <a:r>
              <a:rPr lang="zh-TW" altLang="en-US" dirty="0"/>
              <a:t>至 </a:t>
            </a:r>
            <a:r>
              <a:rPr lang="en-US" altLang="zh-TW" dirty="0"/>
              <a:t>A5 </a:t>
            </a:r>
            <a:r>
              <a:rPr lang="zh-TW" altLang="en-US" dirty="0"/>
              <a:t>儲存格分別輸入 「編號」、「</a:t>
            </a:r>
            <a:r>
              <a:rPr lang="en-US" altLang="zh-TW" dirty="0"/>
              <a:t>A-09-001</a:t>
            </a:r>
            <a:r>
              <a:rPr lang="zh-TW" altLang="en-US" dirty="0"/>
              <a:t>」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0968"/>
            <a:ext cx="9173614" cy="280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29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刪除儲存格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因為前面新增 </a:t>
            </a:r>
            <a:r>
              <a:rPr lang="en-US" altLang="zh-TW" dirty="0"/>
              <a:t>"</a:t>
            </a:r>
            <a:r>
              <a:rPr lang="zh-TW" altLang="en-US" dirty="0"/>
              <a:t>編號</a:t>
            </a:r>
            <a:r>
              <a:rPr lang="en-US" altLang="zh-TW" dirty="0"/>
              <a:t>" </a:t>
            </a:r>
            <a:r>
              <a:rPr lang="zh-TW" altLang="en-US" dirty="0"/>
              <a:t>一欄，所以原本 </a:t>
            </a:r>
            <a:r>
              <a:rPr lang="en-US" altLang="zh-TW" dirty="0"/>
              <a:t>A1 </a:t>
            </a:r>
            <a:r>
              <a:rPr lang="zh-TW" altLang="en-US" dirty="0"/>
              <a:t>儲存格內的 </a:t>
            </a:r>
            <a:r>
              <a:rPr lang="en-US" altLang="zh-TW" dirty="0"/>
              <a:t>"</a:t>
            </a:r>
            <a:r>
              <a:rPr lang="zh-TW" altLang="en-US" dirty="0"/>
              <a:t>差旅費用記錄表</a:t>
            </a:r>
            <a:r>
              <a:rPr lang="en-US" altLang="zh-TW" dirty="0"/>
              <a:t>" </a:t>
            </a:r>
            <a:r>
              <a:rPr lang="zh-TW" altLang="en-US" dirty="0"/>
              <a:t>文字會往右移動一個儲存格，這裡透過刪除儲存格方式，讓文字回復到原來位置。</a:t>
            </a:r>
          </a:p>
          <a:p>
            <a:pPr algn="just"/>
            <a:r>
              <a:rPr lang="zh-TW" altLang="en-US" dirty="0"/>
              <a:t>選取 </a:t>
            </a:r>
            <a:r>
              <a:rPr lang="en-US" altLang="zh-TW" dirty="0"/>
              <a:t>A1 </a:t>
            </a:r>
            <a:r>
              <a:rPr lang="zh-TW" altLang="en-US" dirty="0"/>
              <a:t>儲存格，於 </a:t>
            </a:r>
            <a:r>
              <a:rPr lang="zh-TW" altLang="en-US" b="1" dirty="0">
                <a:solidFill>
                  <a:srgbClr val="0AAF96"/>
                </a:solidFill>
              </a:rPr>
              <a:t>常用</a:t>
            </a:r>
            <a:r>
              <a:rPr lang="zh-TW" altLang="en-US" dirty="0"/>
              <a:t> 索引標籤選按 </a:t>
            </a:r>
            <a:r>
              <a:rPr lang="zh-TW" altLang="en-US" b="1" dirty="0">
                <a:solidFill>
                  <a:srgbClr val="0AAF96"/>
                </a:solidFill>
              </a:rPr>
              <a:t>刪除</a:t>
            </a:r>
            <a:r>
              <a:rPr lang="zh-TW" altLang="en-US" dirty="0"/>
              <a:t> 清單鈕 </a:t>
            </a:r>
            <a:r>
              <a:rPr lang="en-US" altLang="zh-TW" dirty="0"/>
              <a:t>\ </a:t>
            </a:r>
            <a:r>
              <a:rPr lang="zh-TW" altLang="en-US" b="1" dirty="0">
                <a:solidFill>
                  <a:srgbClr val="0AAF96"/>
                </a:solidFill>
              </a:rPr>
              <a:t>刪除儲存格</a:t>
            </a:r>
          </a:p>
        </p:txBody>
      </p:sp>
    </p:spTree>
    <p:extLst>
      <p:ext uri="{BB962C8B-B14F-4D97-AF65-F5344CB8AC3E}">
        <p14:creationId xmlns:p14="http://schemas.microsoft.com/office/powerpoint/2010/main" val="293597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刪除儲存格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 smtClean="0"/>
              <a:t>於</a:t>
            </a:r>
            <a:r>
              <a:rPr lang="zh-TW" altLang="en-US" dirty="0"/>
              <a:t>對話方塊核選 </a:t>
            </a:r>
            <a:r>
              <a:rPr lang="zh-TW" altLang="en-US" b="1" dirty="0">
                <a:solidFill>
                  <a:srgbClr val="0AAF96"/>
                </a:solidFill>
              </a:rPr>
              <a:t>右側儲存格左移</a:t>
            </a:r>
            <a:r>
              <a:rPr lang="zh-TW" altLang="en-US" dirty="0"/>
              <a:t>，再按 </a:t>
            </a:r>
            <a:r>
              <a:rPr lang="zh-TW" altLang="en-US" b="1" dirty="0">
                <a:solidFill>
                  <a:srgbClr val="0AAF96"/>
                </a:solidFill>
              </a:rPr>
              <a:t>確定</a:t>
            </a:r>
            <a:r>
              <a:rPr lang="zh-TW" altLang="en-US" dirty="0"/>
              <a:t> 鈕，即可將右側儲存格資料往左移一</a:t>
            </a:r>
            <a:r>
              <a:rPr lang="zh-TW" altLang="en-US" dirty="0" smtClean="0"/>
              <a:t>格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4" y="3645024"/>
            <a:ext cx="902443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545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使用自動填滿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輸入的過程中，常需要在連續儲存格中填入連續的數字、編號或相關文字，此時就可以使用自動填滿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現在嘗試將 </a:t>
            </a:r>
            <a:r>
              <a:rPr lang="en-US" altLang="zh-TW" dirty="0"/>
              <a:t>"</a:t>
            </a:r>
            <a:r>
              <a:rPr lang="zh-TW" altLang="en-US" dirty="0"/>
              <a:t>編號</a:t>
            </a:r>
            <a:r>
              <a:rPr lang="en-US" altLang="zh-TW" dirty="0"/>
              <a:t>" </a:t>
            </a:r>
            <a:r>
              <a:rPr lang="zh-TW" altLang="en-US" dirty="0"/>
              <a:t>欄位輸入連續</a:t>
            </a:r>
            <a:r>
              <a:rPr lang="zh-TW" altLang="en-US" dirty="0" smtClean="0"/>
              <a:t>數字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810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使用自動填滿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選取已填入號碼的 </a:t>
            </a:r>
            <a:r>
              <a:rPr lang="en-US" altLang="zh-TW" dirty="0"/>
              <a:t>A5 </a:t>
            </a:r>
            <a:r>
              <a:rPr lang="zh-TW" altLang="en-US" dirty="0"/>
              <a:t>儲存格，將滑鼠指標移到儲存格右下角的 </a:t>
            </a:r>
            <a:r>
              <a:rPr lang="zh-TW" altLang="en-US" b="1" dirty="0">
                <a:solidFill>
                  <a:srgbClr val="0AAF96"/>
                </a:solidFill>
              </a:rPr>
              <a:t>填滿控點</a:t>
            </a:r>
            <a:r>
              <a:rPr lang="zh-TW" altLang="en-US" dirty="0"/>
              <a:t> 上，滑鼠指標</a:t>
            </a:r>
            <a:r>
              <a:rPr lang="zh-TW" altLang="en-US" dirty="0" smtClean="0"/>
              <a:t>呈 </a:t>
            </a:r>
            <a:r>
              <a:rPr lang="en-US" altLang="zh-TW" b="1" dirty="0" smtClean="0">
                <a:solidFill>
                  <a:srgbClr val="0AAF96"/>
                </a:solidFill>
              </a:rPr>
              <a:t>+</a:t>
            </a:r>
            <a:r>
              <a:rPr lang="zh-TW" altLang="en-US" dirty="0" smtClean="0"/>
              <a:t> 狀</a:t>
            </a:r>
            <a:r>
              <a:rPr lang="zh-TW" altLang="en-US" dirty="0"/>
              <a:t>，於 </a:t>
            </a:r>
            <a:r>
              <a:rPr lang="zh-TW" altLang="en-US" b="1" dirty="0">
                <a:solidFill>
                  <a:srgbClr val="0AAF96"/>
                </a:solidFill>
              </a:rPr>
              <a:t>填滿控點</a:t>
            </a:r>
            <a:r>
              <a:rPr lang="zh-TW" altLang="en-US" dirty="0"/>
              <a:t> 上連按二下</a:t>
            </a:r>
            <a:r>
              <a:rPr lang="zh-TW" altLang="en-US" dirty="0" smtClean="0"/>
              <a:t>滑鼠</a:t>
            </a:r>
            <a:r>
              <a:rPr lang="zh-TW" altLang="en-US" dirty="0"/>
              <a:t>左鍵</a:t>
            </a:r>
            <a:endParaRPr lang="en-US" altLang="zh-TW" dirty="0" smtClean="0"/>
          </a:p>
          <a:p>
            <a:pPr algn="just"/>
            <a:r>
              <a:rPr lang="en-US" altLang="zh-TW" dirty="0"/>
              <a:t>Excel </a:t>
            </a:r>
            <a:r>
              <a:rPr lang="zh-TW" altLang="en-US" dirty="0"/>
              <a:t>即會自動在有資料的區域內填入連續數列</a:t>
            </a:r>
          </a:p>
        </p:txBody>
      </p:sp>
    </p:spTree>
    <p:extLst>
      <p:ext uri="{BB962C8B-B14F-4D97-AF65-F5344CB8AC3E}">
        <p14:creationId xmlns:p14="http://schemas.microsoft.com/office/powerpoint/2010/main" val="190174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使用自動填滿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078" y="2239752"/>
            <a:ext cx="4557870" cy="316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82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利用快速鍵加入系統日期與時間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在 </a:t>
            </a:r>
            <a:r>
              <a:rPr lang="en-US" altLang="zh-TW" dirty="0"/>
              <a:t>Excel </a:t>
            </a:r>
            <a:r>
              <a:rPr lang="zh-TW" altLang="en-US" dirty="0"/>
              <a:t>中，日期或時間也是報表常需要標示或當成參數的資料，如果想要快速又準確的設定，可以透過以下的快速鍵，加入系統的日期或</a:t>
            </a:r>
            <a:r>
              <a:rPr lang="zh-TW" altLang="en-US" dirty="0" smtClean="0"/>
              <a:t>時間</a:t>
            </a:r>
            <a:endParaRPr lang="en-US" altLang="zh-TW" dirty="0" smtClean="0"/>
          </a:p>
          <a:p>
            <a:pPr algn="just"/>
            <a:r>
              <a:rPr lang="zh-TW" altLang="en-US" dirty="0"/>
              <a:t>選取 </a:t>
            </a:r>
            <a:r>
              <a:rPr lang="en-US" altLang="zh-TW" dirty="0"/>
              <a:t>J2 </a:t>
            </a:r>
            <a:r>
              <a:rPr lang="zh-TW" altLang="en-US" dirty="0"/>
              <a:t>儲存格後，切換至英數模式並按 </a:t>
            </a:r>
            <a:r>
              <a:rPr lang="en-US" altLang="zh-TW" b="1" dirty="0">
                <a:solidFill>
                  <a:srgbClr val="0AAF96"/>
                </a:solidFill>
              </a:rPr>
              <a:t>Ctrl</a:t>
            </a:r>
            <a:r>
              <a:rPr lang="en-US" altLang="zh-TW" dirty="0"/>
              <a:t> + </a:t>
            </a:r>
            <a:r>
              <a:rPr lang="en-US" altLang="zh-TW" b="1" dirty="0">
                <a:solidFill>
                  <a:srgbClr val="0AAF96"/>
                </a:solidFill>
              </a:rPr>
              <a:t>;</a:t>
            </a:r>
            <a:r>
              <a:rPr lang="en-US" altLang="zh-TW" dirty="0"/>
              <a:t> </a:t>
            </a:r>
            <a:r>
              <a:rPr lang="zh-TW" altLang="en-US" dirty="0"/>
              <a:t>鍵加入目前的系統日期 </a:t>
            </a:r>
            <a:r>
              <a:rPr lang="en-US" altLang="zh-TW" dirty="0"/>
              <a:t>(</a:t>
            </a:r>
            <a:r>
              <a:rPr lang="zh-TW" altLang="en-US" dirty="0"/>
              <a:t>也就是今天日期</a:t>
            </a:r>
            <a:r>
              <a:rPr lang="en-US" altLang="zh-TW" dirty="0"/>
              <a:t>)</a:t>
            </a:r>
            <a:r>
              <a:rPr lang="zh-TW" altLang="en-US" dirty="0"/>
              <a:t>，按 </a:t>
            </a:r>
            <a:r>
              <a:rPr lang="en-US" altLang="zh-TW" b="1" dirty="0">
                <a:solidFill>
                  <a:srgbClr val="0AAF96"/>
                </a:solidFill>
              </a:rPr>
              <a:t>Enter</a:t>
            </a:r>
            <a:r>
              <a:rPr lang="en-US" altLang="zh-TW" dirty="0"/>
              <a:t> </a:t>
            </a:r>
            <a:r>
              <a:rPr lang="zh-TW" altLang="en-US" dirty="0"/>
              <a:t>鍵或輸入鈕完成計算</a:t>
            </a:r>
          </a:p>
        </p:txBody>
      </p:sp>
    </p:spTree>
    <p:extLst>
      <p:ext uri="{BB962C8B-B14F-4D97-AF65-F5344CB8AC3E}">
        <p14:creationId xmlns:p14="http://schemas.microsoft.com/office/powerpoint/2010/main" val="42025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利用快速鍵加入系統日期與時間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選取 </a:t>
            </a:r>
            <a:r>
              <a:rPr lang="en-US" altLang="zh-TW" dirty="0"/>
              <a:t>J2 </a:t>
            </a:r>
            <a:r>
              <a:rPr lang="zh-TW" altLang="en-US" dirty="0"/>
              <a:t>儲存格，於 </a:t>
            </a:r>
            <a:r>
              <a:rPr lang="zh-TW" altLang="en-US" b="1" dirty="0">
                <a:solidFill>
                  <a:srgbClr val="0AAF96"/>
                </a:solidFill>
              </a:rPr>
              <a:t>常用</a:t>
            </a:r>
            <a:r>
              <a:rPr lang="zh-TW" altLang="en-US" dirty="0"/>
              <a:t> 索引標籤選按 </a:t>
            </a:r>
            <a:r>
              <a:rPr lang="zh-TW" altLang="en-US" b="1" dirty="0">
                <a:solidFill>
                  <a:srgbClr val="0AAF96"/>
                </a:solidFill>
              </a:rPr>
              <a:t>格式</a:t>
            </a:r>
            <a:r>
              <a:rPr lang="zh-TW" altLang="en-US" dirty="0"/>
              <a:t> </a:t>
            </a:r>
            <a:r>
              <a:rPr lang="en-US" altLang="zh-TW" dirty="0"/>
              <a:t>\ </a:t>
            </a:r>
            <a:r>
              <a:rPr lang="zh-TW" altLang="en-US" b="1" dirty="0">
                <a:solidFill>
                  <a:srgbClr val="0AAF96"/>
                </a:solidFill>
              </a:rPr>
              <a:t>儲存格格式</a:t>
            </a:r>
            <a:r>
              <a:rPr lang="zh-TW" altLang="en-US" dirty="0"/>
              <a:t> 開啟對話方塊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3" y="3284984"/>
            <a:ext cx="7429260" cy="357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6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利用快速鍵加入系統日期與時間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於 </a:t>
            </a:r>
            <a:r>
              <a:rPr lang="zh-TW" altLang="en-US" b="1" dirty="0">
                <a:solidFill>
                  <a:srgbClr val="0AAF96"/>
                </a:solidFill>
              </a:rPr>
              <a:t>數值</a:t>
            </a:r>
            <a:r>
              <a:rPr lang="zh-TW" altLang="en-US" dirty="0"/>
              <a:t> 標籤選按 </a:t>
            </a:r>
            <a:r>
              <a:rPr lang="zh-TW" altLang="en-US" b="1" dirty="0">
                <a:solidFill>
                  <a:srgbClr val="0AAF96"/>
                </a:solidFill>
              </a:rPr>
              <a:t>類別：日期</a:t>
            </a:r>
            <a:r>
              <a:rPr lang="zh-TW" altLang="en-US" dirty="0"/>
              <a:t>，選擇 </a:t>
            </a:r>
            <a:r>
              <a:rPr lang="zh-TW" altLang="en-US" b="1" dirty="0">
                <a:solidFill>
                  <a:srgbClr val="0AAF96"/>
                </a:solidFill>
              </a:rPr>
              <a:t>行事曆類型：西曆</a:t>
            </a:r>
            <a:r>
              <a:rPr lang="zh-TW" altLang="en-US" dirty="0"/>
              <a:t>，並於上方選擇適當的顯示類型，按 </a:t>
            </a:r>
            <a:r>
              <a:rPr lang="zh-TW" altLang="en-US" b="1" dirty="0">
                <a:solidFill>
                  <a:srgbClr val="0AAF96"/>
                </a:solidFill>
              </a:rPr>
              <a:t>確定</a:t>
            </a:r>
            <a:r>
              <a:rPr lang="zh-TW" altLang="en-US" dirty="0"/>
              <a:t> 鈕，可看到調整格式後的日期</a:t>
            </a:r>
            <a:r>
              <a:rPr lang="zh-TW" altLang="en-US" dirty="0" smtClean="0"/>
              <a:t>資料</a:t>
            </a:r>
            <a:endParaRPr lang="zh-TW" altLang="en-US" dirty="0"/>
          </a:p>
          <a:p>
            <a:pPr algn="just"/>
            <a:r>
              <a:rPr lang="zh-TW" altLang="en-US" dirty="0"/>
              <a:t>選取 </a:t>
            </a:r>
            <a:r>
              <a:rPr lang="en-US" altLang="zh-TW" dirty="0"/>
              <a:t>K2 </a:t>
            </a:r>
            <a:r>
              <a:rPr lang="zh-TW" altLang="en-US" dirty="0"/>
              <a:t>儲存格後，按 </a:t>
            </a:r>
            <a:r>
              <a:rPr lang="en-US" altLang="zh-TW" b="1" dirty="0">
                <a:solidFill>
                  <a:srgbClr val="0AAF96"/>
                </a:solidFill>
              </a:rPr>
              <a:t>Ctrl</a:t>
            </a:r>
            <a:r>
              <a:rPr lang="en-US" altLang="zh-TW" dirty="0"/>
              <a:t> + </a:t>
            </a:r>
            <a:r>
              <a:rPr lang="en-US" altLang="zh-TW" b="1" dirty="0">
                <a:solidFill>
                  <a:srgbClr val="0AAF96"/>
                </a:solidFill>
              </a:rPr>
              <a:t>Shift</a:t>
            </a:r>
            <a:r>
              <a:rPr lang="en-US" altLang="zh-TW" dirty="0"/>
              <a:t> + </a:t>
            </a:r>
            <a:r>
              <a:rPr lang="en-US" altLang="zh-TW" b="1" dirty="0">
                <a:solidFill>
                  <a:srgbClr val="0AAF96"/>
                </a:solidFill>
              </a:rPr>
              <a:t>;</a:t>
            </a:r>
            <a:r>
              <a:rPr lang="en-US" altLang="zh-TW" dirty="0"/>
              <a:t> </a:t>
            </a:r>
            <a:r>
              <a:rPr lang="zh-TW" altLang="en-US" dirty="0"/>
              <a:t>鍵，即可加入目前的系統時間 </a:t>
            </a:r>
            <a:r>
              <a:rPr lang="en-US" altLang="zh-TW" dirty="0"/>
              <a:t>(</a:t>
            </a:r>
            <a:r>
              <a:rPr lang="zh-TW" altLang="en-US" dirty="0"/>
              <a:t>也就是目前時間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20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利用快速鍵加入系統日期與時間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798" y="1916113"/>
            <a:ext cx="4044402" cy="495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4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混合不同圖示集的格式效果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c1-38">
            <a:extLst>
              <a:ext uri="{FF2B5EF4-FFF2-40B4-BE49-F238E27FC236}">
                <a16:creationId xmlns:a16="http://schemas.microsoft.com/office/drawing/2014/main" id="{D296BA97-B0B4-4646-AEAD-9FB2123A0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54" y="1581049"/>
            <a:ext cx="7798450" cy="527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91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3.5</a:t>
            </a:r>
            <a:r>
              <a:rPr lang="zh-TW" altLang="en-US" dirty="0" smtClean="0"/>
              <a:t>公式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46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公式運算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透過公式的運用計算數值，不但能夠快速得到彙整後的數值，對於資料分析也相當有幫助</a:t>
            </a:r>
          </a:p>
        </p:txBody>
      </p:sp>
    </p:spTree>
    <p:extLst>
      <p:ext uri="{BB962C8B-B14F-4D97-AF65-F5344CB8AC3E}">
        <p14:creationId xmlns:p14="http://schemas.microsoft.com/office/powerpoint/2010/main" val="84454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認識公式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Excel </a:t>
            </a:r>
            <a:r>
              <a:rPr lang="zh-TW" altLang="en-US" dirty="0"/>
              <a:t>的公式是由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運算子</a:t>
            </a:r>
            <a:r>
              <a:rPr lang="en-US" altLang="zh-TW" dirty="0" smtClean="0"/>
              <a:t>” </a:t>
            </a:r>
            <a:r>
              <a:rPr lang="zh-TW" altLang="en-US" dirty="0"/>
              <a:t>與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” </a:t>
            </a:r>
            <a:r>
              <a:rPr lang="zh-TW" altLang="en-US" dirty="0"/>
              <a:t>所組成，其運算的優先順序為：</a:t>
            </a:r>
            <a:r>
              <a:rPr lang="zh-TW" altLang="en-US" b="1" dirty="0" smtClean="0">
                <a:solidFill>
                  <a:srgbClr val="0AAF96"/>
                </a:solidFill>
              </a:rPr>
              <a:t>括弧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zh-TW" altLang="en-US" b="1" dirty="0" smtClean="0">
                <a:solidFill>
                  <a:srgbClr val="0AAF96"/>
                </a:solidFill>
              </a:rPr>
              <a:t>次</a:t>
            </a:r>
            <a:r>
              <a:rPr lang="zh-TW" altLang="en-US" b="1" dirty="0">
                <a:solidFill>
                  <a:srgbClr val="0AAF96"/>
                </a:solidFill>
              </a:rPr>
              <a:t>方</a:t>
            </a:r>
            <a:r>
              <a:rPr lang="zh-TW" altLang="en-US" dirty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zh-TW" altLang="en-US" b="1" dirty="0" smtClean="0">
                <a:solidFill>
                  <a:srgbClr val="0AAF96"/>
                </a:solidFill>
              </a:rPr>
              <a:t>乘除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zh-TW" altLang="en-US" b="1" dirty="0" smtClean="0">
                <a:solidFill>
                  <a:srgbClr val="0AAF96"/>
                </a:solidFill>
              </a:rPr>
              <a:t>加減</a:t>
            </a:r>
            <a:r>
              <a:rPr lang="zh-TW" altLang="en-US" dirty="0" smtClean="0"/>
              <a:t> </a:t>
            </a:r>
            <a:r>
              <a:rPr lang="zh-TW" altLang="en-US" dirty="0"/>
              <a:t>為基本</a:t>
            </a:r>
            <a:r>
              <a:rPr lang="zh-TW" altLang="en-US" dirty="0" smtClean="0"/>
              <a:t>架構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而</a:t>
            </a:r>
            <a:r>
              <a:rPr lang="zh-TW" altLang="en-US" dirty="0"/>
              <a:t>所有公式皆從 </a:t>
            </a:r>
            <a:r>
              <a:rPr lang="en-US" altLang="zh-TW" dirty="0"/>
              <a:t>"=" </a:t>
            </a:r>
            <a:r>
              <a:rPr lang="zh-TW" altLang="en-US" dirty="0"/>
              <a:t>開始，</a:t>
            </a:r>
            <a:r>
              <a:rPr lang="en-US" altLang="zh-TW" dirty="0"/>
              <a:t>"=" </a:t>
            </a:r>
            <a:r>
              <a:rPr lang="zh-TW" altLang="en-US" dirty="0"/>
              <a:t>等號後再輸入數值或儲存格位址與運算子組合的算式</a:t>
            </a:r>
          </a:p>
        </p:txBody>
      </p:sp>
    </p:spTree>
    <p:extLst>
      <p:ext uri="{BB962C8B-B14F-4D97-AF65-F5344CB8AC3E}">
        <p14:creationId xmlns:p14="http://schemas.microsoft.com/office/powerpoint/2010/main" val="16635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認識公式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40" y="2100345"/>
            <a:ext cx="696394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742" y="3823204"/>
            <a:ext cx="5872541" cy="130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69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認識公式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550053"/>
              </p:ext>
            </p:extLst>
          </p:nvPr>
        </p:nvGraphicFramePr>
        <p:xfrm>
          <a:off x="848519" y="1916832"/>
          <a:ext cx="7138988" cy="3672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9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9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3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算術運算子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比較運算子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3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0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加號</a:t>
                      </a:r>
                      <a:endParaRPr lang="zh-TW" altLang="en-US" sz="20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等於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3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</a:t>
                      </a:r>
                      <a:r>
                        <a:rPr lang="zh-TW" altLang="en-US" sz="20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減號</a:t>
                      </a:r>
                      <a:endParaRPr lang="zh-TW" altLang="en-US" sz="20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大於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34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 乘號</a:t>
                      </a:r>
                      <a:endParaRPr lang="zh-TW" altLang="en-US" sz="20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小於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3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zh-TW" altLang="en-US" sz="20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除號</a:t>
                      </a:r>
                      <a:endParaRPr lang="en-US" altLang="zh-TW" sz="2000" b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&gt;=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大於或等於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3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 </a:t>
                      </a:r>
                      <a:r>
                        <a:rPr lang="zh-TW" altLang="en-US" sz="20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百分比</a:t>
                      </a:r>
                      <a:endParaRPr lang="zh-TW" altLang="en-US" sz="20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&lt;=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小於或等於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3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^ </a:t>
                      </a:r>
                      <a:r>
                        <a:rPr lang="zh-TW" altLang="en-US" sz="20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次方符號</a:t>
                      </a:r>
                      <a:r>
                        <a:rPr lang="en-US" altLang="zh-TW" sz="20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0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乘冪</a:t>
                      </a:r>
                      <a:r>
                        <a:rPr lang="en-US" altLang="zh-TW" sz="20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0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&lt;&gt;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不等於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71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輸入公式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以範例中的 </a:t>
            </a:r>
            <a:r>
              <a:rPr lang="en-US" altLang="zh-TW" dirty="0"/>
              <a:t>H </a:t>
            </a:r>
            <a:r>
              <a:rPr lang="zh-TW" altLang="en-US" dirty="0"/>
              <a:t>欄 “膳雜</a:t>
            </a:r>
            <a:r>
              <a:rPr lang="en-US" altLang="zh-TW" dirty="0"/>
              <a:t>+</a:t>
            </a:r>
            <a:r>
              <a:rPr lang="zh-TW" altLang="en-US" dirty="0"/>
              <a:t>交通” 為例，計算公式為 </a:t>
            </a:r>
            <a:r>
              <a:rPr lang="en-US" altLang="zh-TW" dirty="0"/>
              <a:t>E </a:t>
            </a:r>
            <a:r>
              <a:rPr lang="zh-TW" altLang="en-US" dirty="0"/>
              <a:t>欄 “膳雜費” </a:t>
            </a:r>
            <a:r>
              <a:rPr lang="en-US" altLang="zh-TW" dirty="0"/>
              <a:t>+ F </a:t>
            </a:r>
            <a:r>
              <a:rPr lang="zh-TW" altLang="en-US" dirty="0"/>
              <a:t>欄 “交通費”。選取 </a:t>
            </a:r>
            <a:r>
              <a:rPr lang="en-US" altLang="zh-TW" dirty="0"/>
              <a:t>H5 </a:t>
            </a:r>
            <a:r>
              <a:rPr lang="zh-TW" altLang="en-US" dirty="0"/>
              <a:t>儲存格後直接輸入公式「</a:t>
            </a:r>
            <a:r>
              <a:rPr lang="en-US" altLang="zh-TW" dirty="0"/>
              <a:t>=E5+F5</a:t>
            </a:r>
            <a:r>
              <a:rPr lang="zh-TW" altLang="en-US" dirty="0"/>
              <a:t>」，按 </a:t>
            </a:r>
            <a:r>
              <a:rPr lang="en-US" altLang="zh-TW" b="1" dirty="0">
                <a:solidFill>
                  <a:srgbClr val="0AAF96"/>
                </a:solidFill>
              </a:rPr>
              <a:t>Enter</a:t>
            </a:r>
            <a:r>
              <a:rPr lang="en-US" altLang="zh-TW" dirty="0"/>
              <a:t> </a:t>
            </a:r>
            <a:r>
              <a:rPr lang="zh-TW" altLang="en-US" dirty="0"/>
              <a:t>鍵或完成鈕進行費用計算，即可求得二項加總的數值</a:t>
            </a:r>
          </a:p>
        </p:txBody>
      </p:sp>
    </p:spTree>
    <p:extLst>
      <p:ext uri="{BB962C8B-B14F-4D97-AF65-F5344CB8AC3E}">
        <p14:creationId xmlns:p14="http://schemas.microsoft.com/office/powerpoint/2010/main" val="19603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輸入公式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190" y="2384128"/>
            <a:ext cx="615964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複製公式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透過複製的動作，將 </a:t>
            </a:r>
            <a:r>
              <a:rPr lang="en-US" altLang="zh-TW" dirty="0"/>
              <a:t>H5 </a:t>
            </a:r>
            <a:r>
              <a:rPr lang="zh-TW" altLang="en-US" dirty="0"/>
              <a:t>儲存格的公式自動填滿至 </a:t>
            </a:r>
            <a:r>
              <a:rPr lang="en-US" altLang="zh-TW" dirty="0"/>
              <a:t>H14 </a:t>
            </a:r>
            <a:r>
              <a:rPr lang="zh-TW" altLang="en-US" dirty="0" smtClean="0"/>
              <a:t>儲存格</a:t>
            </a:r>
            <a:endParaRPr lang="en-US" altLang="zh-TW" dirty="0" smtClean="0"/>
          </a:p>
          <a:p>
            <a:r>
              <a:rPr lang="zh-TW" altLang="en-US" dirty="0" smtClean="0"/>
              <a:t>選取 </a:t>
            </a:r>
            <a:r>
              <a:rPr lang="en-US" altLang="zh-TW" dirty="0"/>
              <a:t>H5 </a:t>
            </a:r>
            <a:r>
              <a:rPr lang="zh-TW" altLang="en-US" dirty="0"/>
              <a:t>儲存格，將滑鼠指標移至該儲存格右下角 </a:t>
            </a:r>
            <a:r>
              <a:rPr lang="zh-TW" altLang="en-US" b="1" dirty="0">
                <a:solidFill>
                  <a:srgbClr val="0AAF96"/>
                </a:solidFill>
              </a:rPr>
              <a:t>填滿控點</a:t>
            </a:r>
            <a:r>
              <a:rPr lang="zh-TW" altLang="en-US" dirty="0"/>
              <a:t> 上呈 </a:t>
            </a:r>
            <a:r>
              <a:rPr lang="en-US" altLang="zh-TW" b="1" dirty="0">
                <a:solidFill>
                  <a:srgbClr val="0AAF96"/>
                </a:solidFill>
              </a:rPr>
              <a:t>+</a:t>
            </a:r>
            <a:r>
              <a:rPr lang="zh-TW" altLang="en-US" dirty="0" smtClean="0"/>
              <a:t> 狀</a:t>
            </a:r>
            <a:r>
              <a:rPr lang="zh-TW" altLang="en-US" dirty="0"/>
              <a:t>，按滑鼠左鍵不放往下拖曳到 </a:t>
            </a:r>
            <a:r>
              <a:rPr lang="en-US" altLang="zh-TW" dirty="0"/>
              <a:t>H14 </a:t>
            </a:r>
            <a:r>
              <a:rPr lang="zh-TW" altLang="en-US" dirty="0"/>
              <a:t>儲存格，放開滑鼠左</a:t>
            </a:r>
            <a:r>
              <a:rPr lang="zh-TW" altLang="en-US" dirty="0" smtClean="0"/>
              <a:t>鍵</a:t>
            </a:r>
            <a:endParaRPr lang="en-US" altLang="zh-TW" dirty="0"/>
          </a:p>
          <a:p>
            <a:r>
              <a:rPr lang="zh-TW" altLang="en-US" dirty="0" smtClean="0"/>
              <a:t>也</a:t>
            </a:r>
            <a:r>
              <a:rPr lang="zh-TW" altLang="en-US" dirty="0"/>
              <a:t>可直接於 </a:t>
            </a:r>
            <a:r>
              <a:rPr lang="en-US" altLang="zh-TW" dirty="0"/>
              <a:t>H5 </a:t>
            </a:r>
            <a:r>
              <a:rPr lang="zh-TW" altLang="en-US" dirty="0"/>
              <a:t>儲存格右下角 </a:t>
            </a:r>
            <a:r>
              <a:rPr lang="zh-TW" altLang="en-US" b="1" dirty="0">
                <a:solidFill>
                  <a:srgbClr val="0AAF96"/>
                </a:solidFill>
              </a:rPr>
              <a:t>填滿控點</a:t>
            </a:r>
            <a:r>
              <a:rPr lang="zh-TW" altLang="en-US" dirty="0"/>
              <a:t> 上連按二下滑鼠左</a:t>
            </a:r>
            <a:r>
              <a:rPr lang="zh-TW" altLang="en-US" dirty="0" smtClean="0"/>
              <a:t>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594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複製公式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即可將 </a:t>
            </a:r>
            <a:r>
              <a:rPr lang="en-US" altLang="zh-TW" dirty="0"/>
              <a:t>H5 </a:t>
            </a:r>
            <a:r>
              <a:rPr lang="zh-TW" altLang="en-US" dirty="0"/>
              <a:t>儲存格內的公式複製到下方資料項目，完成明細表中 </a:t>
            </a:r>
            <a:r>
              <a:rPr lang="en-US" altLang="zh-TW" dirty="0"/>
              <a:t>"</a:t>
            </a:r>
            <a:r>
              <a:rPr lang="zh-TW" altLang="en-US" dirty="0"/>
              <a:t>膳食</a:t>
            </a:r>
            <a:r>
              <a:rPr lang="en-US" altLang="zh-TW" dirty="0"/>
              <a:t>" </a:t>
            </a:r>
            <a:r>
              <a:rPr lang="zh-TW" altLang="en-US" dirty="0"/>
              <a:t>與 </a:t>
            </a:r>
            <a:r>
              <a:rPr lang="en-US" altLang="zh-TW" dirty="0"/>
              <a:t>"</a:t>
            </a:r>
            <a:r>
              <a:rPr lang="zh-TW" altLang="en-US" dirty="0"/>
              <a:t>交通</a:t>
            </a:r>
            <a:r>
              <a:rPr lang="en-US" altLang="zh-TW" dirty="0"/>
              <a:t>" </a:t>
            </a:r>
            <a:r>
              <a:rPr lang="zh-TW" altLang="en-US" dirty="0"/>
              <a:t>二項加總的運算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29468"/>
            <a:ext cx="9154840" cy="315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63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謝謝您的聆聽</a:t>
            </a:r>
            <a:r>
              <a:rPr lang="zh-TW" altLang="en-US" dirty="0"/>
              <a:t>！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18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混合不同圖示集的格式效果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c1-39">
            <a:extLst>
              <a:ext uri="{FF2B5EF4-FFF2-40B4-BE49-F238E27FC236}">
                <a16:creationId xmlns:a16="http://schemas.microsoft.com/office/drawing/2014/main" id="{C7F71D0C-39AE-4CE9-A566-5223CE383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51" y="1575997"/>
            <a:ext cx="7682662" cy="5282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22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混合不同圖示集的格式效果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 descr="c1-41">
            <a:extLst>
              <a:ext uri="{FF2B5EF4-FFF2-40B4-BE49-F238E27FC236}">
                <a16:creationId xmlns:a16="http://schemas.microsoft.com/office/drawing/2014/main" id="{140EC046-8FC9-40DD-B25C-53D349F6C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16" y="1518854"/>
            <a:ext cx="7185393" cy="533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92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排名與排行專用的條件格式化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 smtClean="0"/>
              <a:t>透過</a:t>
            </a:r>
            <a:r>
              <a:rPr lang="zh-TW" altLang="en-US" b="1" dirty="0" smtClean="0">
                <a:solidFill>
                  <a:srgbClr val="0AAF96"/>
                </a:solidFill>
              </a:rPr>
              <a:t>頂端</a:t>
            </a:r>
            <a:r>
              <a:rPr lang="en-US" altLang="zh-TW" b="1" dirty="0" smtClean="0">
                <a:solidFill>
                  <a:srgbClr val="0AAF96"/>
                </a:solidFill>
              </a:rPr>
              <a:t>/</a:t>
            </a:r>
            <a:r>
              <a:rPr lang="zh-TW" altLang="en-US" b="1" dirty="0" smtClean="0">
                <a:solidFill>
                  <a:srgbClr val="0AAF96"/>
                </a:solidFill>
              </a:rPr>
              <a:t>底端項目規則</a:t>
            </a:r>
            <a:r>
              <a:rPr lang="zh-TW" altLang="en-US" dirty="0" smtClean="0"/>
              <a:t>功能，可以將一群數據資料中，把特別突出或是慘烈墊底的資料</a:t>
            </a:r>
            <a:r>
              <a:rPr lang="zh-TW" altLang="en-US" dirty="0"/>
              <a:t>，</a:t>
            </a:r>
            <a:r>
              <a:rPr lang="zh-TW" altLang="en-US" dirty="0" smtClean="0"/>
              <a:t>以特定的格式效果來顯示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也可以將高於平均值或低於平均值的資料，改以更醒目的方式來顯示</a:t>
            </a:r>
            <a:endParaRPr lang="en-US" altLang="zh-TW" dirty="0" smtClean="0"/>
          </a:p>
          <a:p>
            <a:pPr algn="just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505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排名與排行專用的條件格式化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c1-45">
            <a:extLst>
              <a:ext uri="{FF2B5EF4-FFF2-40B4-BE49-F238E27FC236}">
                <a16:creationId xmlns:a16="http://schemas.microsoft.com/office/drawing/2014/main" id="{A58BBF96-3A3C-49A7-9B9A-D80B6AF8B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97" y="1533855"/>
            <a:ext cx="7333831" cy="535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06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華康中黑體"/>
        <a:cs typeface=""/>
      </a:majorFont>
      <a:minorFont>
        <a:latin typeface="Arial"/>
        <a:ea typeface="華康中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2551</TotalTime>
  <Words>2032</Words>
  <Application>Microsoft Office PowerPoint</Application>
  <PresentationFormat>如螢幕大小 (4:3)</PresentationFormat>
  <Paragraphs>150</Paragraphs>
  <Slides>59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5" baseType="lpstr">
      <vt:lpstr>華康中黑體</vt:lpstr>
      <vt:lpstr>微軟正黑體</vt:lpstr>
      <vt:lpstr>新細明體</vt:lpstr>
      <vt:lpstr>Arial</vt:lpstr>
      <vt:lpstr>Calibri</vt:lpstr>
      <vt:lpstr>預設簡報設計</vt:lpstr>
      <vt:lpstr>3.格式設定及公式</vt:lpstr>
      <vt:lpstr>3.1格式設定</vt:lpstr>
      <vt:lpstr>視覺化的格式效果</vt:lpstr>
      <vt:lpstr>混合不同圖示集的格式效果</vt:lpstr>
      <vt:lpstr>混合不同圖示集的格式效果</vt:lpstr>
      <vt:lpstr>混合不同圖示集的格式效果</vt:lpstr>
      <vt:lpstr>混合不同圖示集的格式效果</vt:lpstr>
      <vt:lpstr>排名與排行專用的條件格式化</vt:lpstr>
      <vt:lpstr>排名與排行專用的條件格式化</vt:lpstr>
      <vt:lpstr>排名與排行專用的條件格式化</vt:lpstr>
      <vt:lpstr>自訂格式化條件</vt:lpstr>
      <vt:lpstr>自訂格式化條件</vt:lpstr>
      <vt:lpstr>自訂格式化條件</vt:lpstr>
      <vt:lpstr>3.2輸入與資料型態</vt:lpstr>
      <vt:lpstr>輸入資料</vt:lpstr>
      <vt:lpstr>輸入文字</vt:lpstr>
      <vt:lpstr>輸入文字</vt:lpstr>
      <vt:lpstr>輸入文字</vt:lpstr>
      <vt:lpstr>輸入日期</vt:lpstr>
      <vt:lpstr>輸入日期</vt:lpstr>
      <vt:lpstr>輸入數值</vt:lpstr>
      <vt:lpstr>輸入數值</vt:lpstr>
      <vt:lpstr>儲存格資料類型</vt:lpstr>
      <vt:lpstr>儲存格資料類型</vt:lpstr>
      <vt:lpstr>儲存格資料類型</vt:lpstr>
      <vt:lpstr>儲存格資料類型</vt:lpstr>
      <vt:lpstr>3.3儲存格操作技巧</vt:lpstr>
      <vt:lpstr>調整欄位寬度</vt:lpstr>
      <vt:lpstr>調整欄位寬度</vt:lpstr>
      <vt:lpstr>調整欄位寬度</vt:lpstr>
      <vt:lpstr>複製與貼上資料</vt:lpstr>
      <vt:lpstr>複製與貼上資料</vt:lpstr>
      <vt:lpstr>修改與清除資料</vt:lpstr>
      <vt:lpstr>修改與清除資料</vt:lpstr>
      <vt:lpstr>修改與清除資料</vt:lpstr>
      <vt:lpstr>3.4儲存格操作與鍵盤</vt:lpstr>
      <vt:lpstr>編輯鍵輔助修改</vt:lpstr>
      <vt:lpstr>編輯鍵輔助修改</vt:lpstr>
      <vt:lpstr>插入欄、列</vt:lpstr>
      <vt:lpstr>插入欄、列</vt:lpstr>
      <vt:lpstr>刪除儲存格</vt:lpstr>
      <vt:lpstr>刪除儲存格</vt:lpstr>
      <vt:lpstr>使用自動填滿</vt:lpstr>
      <vt:lpstr>使用自動填滿</vt:lpstr>
      <vt:lpstr>使用自動填滿</vt:lpstr>
      <vt:lpstr>利用快速鍵加入系統日期與時間</vt:lpstr>
      <vt:lpstr>利用快速鍵加入系統日期與時間</vt:lpstr>
      <vt:lpstr>利用快速鍵加入系統日期與時間</vt:lpstr>
      <vt:lpstr>利用快速鍵加入系統日期與時間</vt:lpstr>
      <vt:lpstr>3.5公式</vt:lpstr>
      <vt:lpstr>公式運算</vt:lpstr>
      <vt:lpstr>認識公式</vt:lpstr>
      <vt:lpstr>認識公式</vt:lpstr>
      <vt:lpstr>認識公式</vt:lpstr>
      <vt:lpstr>輸入公式</vt:lpstr>
      <vt:lpstr>輸入公式</vt:lpstr>
      <vt:lpstr>複製公式</vt:lpstr>
      <vt:lpstr>複製公式</vt:lpstr>
      <vt:lpstr>謝謝您的聆聽！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課程簡介</dc:title>
  <dc:creator>dyhung_iilab</dc:creator>
  <cp:lastModifiedBy>ASUS</cp:lastModifiedBy>
  <cp:revision>294</cp:revision>
  <cp:lastPrinted>2018-09-11T15:03:51Z</cp:lastPrinted>
  <dcterms:created xsi:type="dcterms:W3CDTF">2018-08-29T08:41:07Z</dcterms:created>
  <dcterms:modified xsi:type="dcterms:W3CDTF">2021-05-19T05:25:59Z</dcterms:modified>
</cp:coreProperties>
</file>