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256" r:id="rId2"/>
    <p:sldId id="379" r:id="rId3"/>
    <p:sldId id="347" r:id="rId4"/>
    <p:sldId id="348" r:id="rId5"/>
    <p:sldId id="349" r:id="rId6"/>
    <p:sldId id="350" r:id="rId7"/>
    <p:sldId id="351" r:id="rId8"/>
    <p:sldId id="352" r:id="rId9"/>
    <p:sldId id="353" r:id="rId10"/>
    <p:sldId id="354" r:id="rId11"/>
    <p:sldId id="355" r:id="rId12"/>
    <p:sldId id="399" r:id="rId13"/>
    <p:sldId id="356" r:id="rId14"/>
    <p:sldId id="357" r:id="rId15"/>
    <p:sldId id="358" r:id="rId16"/>
    <p:sldId id="359" r:id="rId17"/>
    <p:sldId id="360" r:id="rId18"/>
    <p:sldId id="361" r:id="rId19"/>
    <p:sldId id="362" r:id="rId20"/>
    <p:sldId id="363" r:id="rId21"/>
    <p:sldId id="381" r:id="rId22"/>
    <p:sldId id="364" r:id="rId23"/>
    <p:sldId id="365" r:id="rId24"/>
    <p:sldId id="366" r:id="rId25"/>
    <p:sldId id="368" r:id="rId26"/>
    <p:sldId id="367" r:id="rId27"/>
    <p:sldId id="369" r:id="rId28"/>
    <p:sldId id="370" r:id="rId29"/>
    <p:sldId id="371" r:id="rId30"/>
    <p:sldId id="374" r:id="rId31"/>
    <p:sldId id="373" r:id="rId32"/>
    <p:sldId id="400" r:id="rId33"/>
    <p:sldId id="372" r:id="rId34"/>
    <p:sldId id="375" r:id="rId35"/>
    <p:sldId id="376" r:id="rId36"/>
    <p:sldId id="377" r:id="rId37"/>
    <p:sldId id="378" r:id="rId38"/>
    <p:sldId id="398" r:id="rId39"/>
    <p:sldId id="382" r:id="rId40"/>
    <p:sldId id="383" r:id="rId41"/>
    <p:sldId id="384" r:id="rId42"/>
    <p:sldId id="385" r:id="rId43"/>
    <p:sldId id="386" r:id="rId44"/>
    <p:sldId id="387" r:id="rId45"/>
    <p:sldId id="401" r:id="rId46"/>
    <p:sldId id="388" r:id="rId47"/>
    <p:sldId id="389" r:id="rId48"/>
    <p:sldId id="390" r:id="rId49"/>
    <p:sldId id="391" r:id="rId50"/>
    <p:sldId id="392" r:id="rId51"/>
    <p:sldId id="393" r:id="rId52"/>
    <p:sldId id="394" r:id="rId53"/>
    <p:sldId id="395" r:id="rId54"/>
    <p:sldId id="396" r:id="rId55"/>
    <p:sldId id="397" r:id="rId56"/>
    <p:sldId id="402" r:id="rId57"/>
  </p:sldIdLst>
  <p:sldSz cx="9144000" cy="6858000" type="screen4x3"/>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AF96"/>
    <a:srgbClr val="65C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4" autoAdjust="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82978A27-CA03-4992-A1F1-855F0A8D4751}" type="datetimeFigureOut">
              <a:rPr lang="zh-TW" altLang="en-US" smtClean="0"/>
              <a:t>2021/6/2</a:t>
            </a:fld>
            <a:endParaRPr lang="zh-TW" altLang="en-US"/>
          </a:p>
        </p:txBody>
      </p:sp>
      <p:sp>
        <p:nvSpPr>
          <p:cNvPr id="4" name="頁尾版面配置區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37193C96-F206-4C65-A45F-8312C8211D00}" type="slidenum">
              <a:rPr lang="zh-TW" altLang="en-US" smtClean="0"/>
              <a:t>‹#›</a:t>
            </a:fld>
            <a:endParaRPr lang="zh-TW" altLang="en-US"/>
          </a:p>
        </p:txBody>
      </p:sp>
    </p:spTree>
    <p:extLst>
      <p:ext uri="{BB962C8B-B14F-4D97-AF65-F5344CB8AC3E}">
        <p14:creationId xmlns:p14="http://schemas.microsoft.com/office/powerpoint/2010/main" val="2602733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3CC2CE36-F9C7-4F11-8F8B-41861C797384}" type="datetimeFigureOut">
              <a:rPr lang="zh-TW" altLang="en-US" smtClean="0"/>
              <a:t>2021/6/2</a:t>
            </a:fld>
            <a:endParaRPr lang="zh-TW" altLang="en-US"/>
          </a:p>
        </p:txBody>
      </p:sp>
      <p:sp>
        <p:nvSpPr>
          <p:cNvPr id="4" name="投影片圖像版面配置區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72EE8029-96C1-4D6C-95E6-7D90F93D9EC6}" type="slidenum">
              <a:rPr lang="zh-TW" altLang="en-US" smtClean="0"/>
              <a:t>‹#›</a:t>
            </a:fld>
            <a:endParaRPr lang="zh-TW" altLang="en-US"/>
          </a:p>
        </p:txBody>
      </p:sp>
    </p:spTree>
    <p:extLst>
      <p:ext uri="{BB962C8B-B14F-4D97-AF65-F5344CB8AC3E}">
        <p14:creationId xmlns:p14="http://schemas.microsoft.com/office/powerpoint/2010/main" val="126211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72EE8029-96C1-4D6C-95E6-7D90F93D9EC6}" type="slidenum">
              <a:rPr lang="zh-TW" altLang="en-US" smtClean="0"/>
              <a:t>1</a:t>
            </a:fld>
            <a:endParaRPr lang="zh-TW" altLang="en-US"/>
          </a:p>
        </p:txBody>
      </p:sp>
    </p:spTree>
    <p:extLst>
      <p:ext uri="{BB962C8B-B14F-4D97-AF65-F5344CB8AC3E}">
        <p14:creationId xmlns:p14="http://schemas.microsoft.com/office/powerpoint/2010/main" val="234119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72EE8029-96C1-4D6C-95E6-7D90F93D9EC6}" type="slidenum">
              <a:rPr lang="zh-TW" altLang="en-US" smtClean="0"/>
              <a:t>56</a:t>
            </a:fld>
            <a:endParaRPr lang="zh-TW" altLang="en-US"/>
          </a:p>
        </p:txBody>
      </p:sp>
    </p:spTree>
    <p:extLst>
      <p:ext uri="{BB962C8B-B14F-4D97-AF65-F5344CB8AC3E}">
        <p14:creationId xmlns:p14="http://schemas.microsoft.com/office/powerpoint/2010/main" val="1464393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11188" y="1125538"/>
            <a:ext cx="7772400" cy="1470025"/>
          </a:xfrm>
        </p:spPr>
        <p:txBody>
          <a:bodyPr/>
          <a:lstStyle>
            <a:lvl1pPr>
              <a:defRPr/>
            </a:lvl1pPr>
          </a:lstStyle>
          <a:p>
            <a:r>
              <a:rPr lang="zh-TW" altLang="en-US"/>
              <a:t>按一下以編輯母片標題樣式</a:t>
            </a:r>
          </a:p>
        </p:txBody>
      </p:sp>
      <p:sp>
        <p:nvSpPr>
          <p:cNvPr id="4099" name="Rectangle 3"/>
          <p:cNvSpPr>
            <a:spLocks noGrp="1" noChangeArrowheads="1"/>
          </p:cNvSpPr>
          <p:nvPr>
            <p:ph type="subTitle" idx="1"/>
          </p:nvPr>
        </p:nvSpPr>
        <p:spPr>
          <a:xfrm>
            <a:off x="107950" y="2852738"/>
            <a:ext cx="6400800" cy="1752600"/>
          </a:xfrm>
        </p:spPr>
        <p:txBody>
          <a:bodyPr/>
          <a:lstStyle>
            <a:lvl1pPr marL="0" indent="0" algn="ctr">
              <a:buFontTx/>
              <a:buNone/>
              <a:defRPr/>
            </a:lvl1pPr>
          </a:lstStyle>
          <a:p>
            <a:r>
              <a:rPr lang="zh-TW" altLang="en-US"/>
              <a:t>按一下以編輯母片副標題樣式</a:t>
            </a:r>
          </a:p>
        </p:txBody>
      </p:sp>
      <p:sp>
        <p:nvSpPr>
          <p:cNvPr id="5" name="Rectangle 5"/>
          <p:cNvSpPr>
            <a:spLocks noGrp="1" noChangeArrowheads="1"/>
          </p:cNvSpPr>
          <p:nvPr>
            <p:ph type="ftr" sz="quarter" idx="11"/>
          </p:nvPr>
        </p:nvSpPr>
        <p:spPr/>
        <p:txBody>
          <a:bodyPr/>
          <a:lstStyle>
            <a:lvl1pPr>
              <a:defRPr smtClean="0"/>
            </a:lvl1pPr>
          </a:lstStyle>
          <a:p>
            <a:pPr>
              <a:defRPr/>
            </a:pPr>
            <a:endParaRPr lang="en-US" altLang="zh-TW"/>
          </a:p>
        </p:txBody>
      </p:sp>
      <p:sp>
        <p:nvSpPr>
          <p:cNvPr id="6" name="Rectangle 6"/>
          <p:cNvSpPr>
            <a:spLocks noGrp="1" noChangeArrowheads="1"/>
          </p:cNvSpPr>
          <p:nvPr>
            <p:ph type="sldNum" sz="quarter" idx="12"/>
          </p:nvPr>
        </p:nvSpPr>
        <p:spPr/>
        <p:txBody>
          <a:bodyPr/>
          <a:lstStyle>
            <a:lvl1pPr>
              <a:defRPr/>
            </a:lvl1pPr>
          </a:lstStyle>
          <a:p>
            <a:fld id="{7E17A74C-CD80-4FA0-8713-A2C4E11C5AEB}" type="slidenum">
              <a:rPr lang="en-US" altLang="zh-TW"/>
              <a:pPr/>
              <a:t>‹#›</a:t>
            </a:fld>
            <a:endParaRPr lang="en-US" altLang="zh-TW"/>
          </a:p>
        </p:txBody>
      </p:sp>
    </p:spTree>
    <p:extLst>
      <p:ext uri="{BB962C8B-B14F-4D97-AF65-F5344CB8AC3E}">
        <p14:creationId xmlns:p14="http://schemas.microsoft.com/office/powerpoint/2010/main" val="22867667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94FA140B-391D-4BF7-9633-CC00A7D9714D}" type="slidenum">
              <a:rPr lang="en-US" altLang="zh-TW"/>
              <a:pPr/>
              <a:t>‹#›</a:t>
            </a:fld>
            <a:endParaRPr lang="en-US" altLang="zh-TW"/>
          </a:p>
        </p:txBody>
      </p:sp>
    </p:spTree>
    <p:extLst>
      <p:ext uri="{BB962C8B-B14F-4D97-AF65-F5344CB8AC3E}">
        <p14:creationId xmlns:p14="http://schemas.microsoft.com/office/powerpoint/2010/main" val="324066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475413" y="630238"/>
            <a:ext cx="2057400" cy="5102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03213" y="630238"/>
            <a:ext cx="6019800" cy="5102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9E3DFC2D-6E4D-4AA8-9685-F551073451E5}" type="slidenum">
              <a:rPr lang="en-US" altLang="zh-TW"/>
              <a:pPr/>
              <a:t>‹#›</a:t>
            </a:fld>
            <a:endParaRPr lang="en-US" altLang="zh-TW"/>
          </a:p>
        </p:txBody>
      </p:sp>
    </p:spTree>
    <p:extLst>
      <p:ext uri="{BB962C8B-B14F-4D97-AF65-F5344CB8AC3E}">
        <p14:creationId xmlns:p14="http://schemas.microsoft.com/office/powerpoint/2010/main" val="36238211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0B284666-1BAE-44B1-A9DE-FD0E462DBD20}" type="slidenum">
              <a:rPr lang="en-US" altLang="zh-TW"/>
              <a:pPr/>
              <a:t>‹#›</a:t>
            </a:fld>
            <a:endParaRPr lang="en-US" altLang="zh-TW"/>
          </a:p>
        </p:txBody>
      </p:sp>
    </p:spTree>
    <p:extLst>
      <p:ext uri="{BB962C8B-B14F-4D97-AF65-F5344CB8AC3E}">
        <p14:creationId xmlns:p14="http://schemas.microsoft.com/office/powerpoint/2010/main" val="3721970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4204A45-E7C4-485C-A069-443DCF049502}" type="slidenum">
              <a:rPr lang="en-US" altLang="zh-TW"/>
              <a:pPr/>
              <a:t>‹#›</a:t>
            </a:fld>
            <a:endParaRPr lang="en-US" altLang="zh-TW"/>
          </a:p>
        </p:txBody>
      </p:sp>
    </p:spTree>
    <p:extLst>
      <p:ext uri="{BB962C8B-B14F-4D97-AF65-F5344CB8AC3E}">
        <p14:creationId xmlns:p14="http://schemas.microsoft.com/office/powerpoint/2010/main" val="4776888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916113"/>
            <a:ext cx="3492500"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102100" y="1916113"/>
            <a:ext cx="3494088"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DA84D893-B995-4CB1-A7E2-EF30FA351940}" type="slidenum">
              <a:rPr lang="en-US" altLang="zh-TW"/>
              <a:pPr/>
              <a:t>‹#›</a:t>
            </a:fld>
            <a:endParaRPr lang="en-US" altLang="zh-TW"/>
          </a:p>
        </p:txBody>
      </p:sp>
    </p:spTree>
    <p:extLst>
      <p:ext uri="{BB962C8B-B14F-4D97-AF65-F5344CB8AC3E}">
        <p14:creationId xmlns:p14="http://schemas.microsoft.com/office/powerpoint/2010/main" val="3679114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4645B29E-40A0-418F-9F2E-10CA20616F8B}" type="slidenum">
              <a:rPr lang="en-US" altLang="zh-TW"/>
              <a:pPr/>
              <a:t>‹#›</a:t>
            </a:fld>
            <a:endParaRPr lang="en-US" altLang="zh-TW"/>
          </a:p>
        </p:txBody>
      </p:sp>
    </p:spTree>
    <p:extLst>
      <p:ext uri="{BB962C8B-B14F-4D97-AF65-F5344CB8AC3E}">
        <p14:creationId xmlns:p14="http://schemas.microsoft.com/office/powerpoint/2010/main" val="247746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ED65FB0A-F369-475C-9D1C-5CE55D398F00}" type="slidenum">
              <a:rPr lang="en-US" altLang="zh-TW"/>
              <a:pPr/>
              <a:t>‹#›</a:t>
            </a:fld>
            <a:endParaRPr lang="en-US" altLang="zh-TW"/>
          </a:p>
        </p:txBody>
      </p:sp>
    </p:spTree>
    <p:extLst>
      <p:ext uri="{BB962C8B-B14F-4D97-AF65-F5344CB8AC3E}">
        <p14:creationId xmlns:p14="http://schemas.microsoft.com/office/powerpoint/2010/main" val="376885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6BBC3C40-6761-4EBD-8E20-5DBBA9D6FD41}" type="slidenum">
              <a:rPr lang="en-US" altLang="zh-TW"/>
              <a:pPr/>
              <a:t>‹#›</a:t>
            </a:fld>
            <a:endParaRPr lang="en-US" altLang="zh-TW"/>
          </a:p>
        </p:txBody>
      </p:sp>
    </p:spTree>
    <p:extLst>
      <p:ext uri="{BB962C8B-B14F-4D97-AF65-F5344CB8AC3E}">
        <p14:creationId xmlns:p14="http://schemas.microsoft.com/office/powerpoint/2010/main" val="413823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D8AE5EA5-1DBE-4D8E-BF31-F59A81AEE4C7}" type="slidenum">
              <a:rPr lang="en-US" altLang="zh-TW"/>
              <a:pPr/>
              <a:t>‹#›</a:t>
            </a:fld>
            <a:endParaRPr lang="en-US" altLang="zh-TW"/>
          </a:p>
        </p:txBody>
      </p:sp>
    </p:spTree>
    <p:extLst>
      <p:ext uri="{BB962C8B-B14F-4D97-AF65-F5344CB8AC3E}">
        <p14:creationId xmlns:p14="http://schemas.microsoft.com/office/powerpoint/2010/main" val="342667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B821C523-3055-44F8-9B7E-16477D8AD841}" type="slidenum">
              <a:rPr lang="en-US" altLang="zh-TW"/>
              <a:pPr/>
              <a:t>‹#›</a:t>
            </a:fld>
            <a:endParaRPr lang="en-US" altLang="zh-TW"/>
          </a:p>
        </p:txBody>
      </p:sp>
    </p:spTree>
    <p:extLst>
      <p:ext uri="{BB962C8B-B14F-4D97-AF65-F5344CB8AC3E}">
        <p14:creationId xmlns:p14="http://schemas.microsoft.com/office/powerpoint/2010/main" val="140369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6302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916113"/>
            <a:ext cx="713898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微軟正黑體" panose="020B0604030504040204" pitchFamily="34" charset="-120"/>
                <a:ea typeface="微軟正黑體" panose="020B0604030504040204" pitchFamily="34"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微軟正黑體" panose="020B0604030504040204" pitchFamily="34" charset="-120"/>
                <a:ea typeface="微軟正黑體" panose="020B0604030504040204" pitchFamily="34" charset="-120"/>
              </a:defRPr>
            </a:lvl1pPr>
          </a:lstStyle>
          <a:p>
            <a:fld id="{8A348822-9EA0-46C1-9B30-2136839FE166}" type="slidenum">
              <a:rPr lang="en-US" altLang="zh-TW" smtClean="0"/>
              <a:pPr/>
              <a:t>‹#›</a:t>
            </a:fld>
            <a:endParaRPr lang="en-US" altLang="zh-TW"/>
          </a:p>
        </p:txBody>
      </p:sp>
      <p:pic>
        <p:nvPicPr>
          <p:cNvPr id="8" name="Picture 2" descr="é¦é "/>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68775" y="6111057"/>
            <a:ext cx="457200" cy="744584"/>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userDrawn="1"/>
        </p:nvSpPr>
        <p:spPr>
          <a:xfrm>
            <a:off x="755576" y="6329460"/>
            <a:ext cx="1665841" cy="307777"/>
          </a:xfrm>
          <a:prstGeom prst="rect">
            <a:avLst/>
          </a:prstGeom>
          <a:noFill/>
        </p:spPr>
        <p:txBody>
          <a:bodyPr wrap="none" rtlCol="0">
            <a:spAutoFit/>
          </a:bodyPr>
          <a:lstStyle/>
          <a:p>
            <a:r>
              <a:rPr lang="zh-TW" altLang="en-US" sz="1400" dirty="0" smtClean="0">
                <a:solidFill>
                  <a:schemeClr val="bg1">
                    <a:lumMod val="65000"/>
                  </a:schemeClr>
                </a:solidFill>
                <a:latin typeface="微軟正黑體" panose="020B0604030504040204" pitchFamily="34" charset="-120"/>
                <a:ea typeface="微軟正黑體" panose="020B0604030504040204" pitchFamily="34" charset="-120"/>
              </a:rPr>
              <a:t>前瞻學士學位學程</a:t>
            </a:r>
            <a:endParaRPr lang="zh-TW" altLang="en-US" sz="1400" dirty="0">
              <a:solidFill>
                <a:schemeClr val="bg1">
                  <a:lumMod val="6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79858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kumimoji="1" sz="4400">
          <a:solidFill>
            <a:schemeClr val="tx2"/>
          </a:solidFill>
          <a:latin typeface="Arial" charset="0"/>
          <a:ea typeface="華康中黑體" pitchFamily="49" charset="-120"/>
        </a:defRPr>
      </a:lvl2pPr>
      <a:lvl3pPr algn="ctr" rtl="0" eaLnBrk="0" fontAlgn="base" hangingPunct="0">
        <a:spcBef>
          <a:spcPct val="0"/>
        </a:spcBef>
        <a:spcAft>
          <a:spcPct val="0"/>
        </a:spcAft>
        <a:defRPr kumimoji="1" sz="4400">
          <a:solidFill>
            <a:schemeClr val="tx2"/>
          </a:solidFill>
          <a:latin typeface="Arial" charset="0"/>
          <a:ea typeface="華康中黑體" pitchFamily="49" charset="-120"/>
        </a:defRPr>
      </a:lvl3pPr>
      <a:lvl4pPr algn="ctr" rtl="0" eaLnBrk="0" fontAlgn="base" hangingPunct="0">
        <a:spcBef>
          <a:spcPct val="0"/>
        </a:spcBef>
        <a:spcAft>
          <a:spcPct val="0"/>
        </a:spcAft>
        <a:defRPr kumimoji="1" sz="4400">
          <a:solidFill>
            <a:schemeClr val="tx2"/>
          </a:solidFill>
          <a:latin typeface="Arial" charset="0"/>
          <a:ea typeface="華康中黑體" pitchFamily="49" charset="-120"/>
        </a:defRPr>
      </a:lvl4pPr>
      <a:lvl5pPr algn="ctr" rtl="0" eaLnBrk="0" fontAlgn="base" hangingPunct="0">
        <a:spcBef>
          <a:spcPct val="0"/>
        </a:spcBef>
        <a:spcAft>
          <a:spcPct val="0"/>
        </a:spcAft>
        <a:defRPr kumimoji="1" sz="4400">
          <a:solidFill>
            <a:schemeClr val="tx2"/>
          </a:solidFill>
          <a:latin typeface="Arial" charset="0"/>
          <a:ea typeface="華康中黑體" pitchFamily="49" charset="-120"/>
        </a:defRPr>
      </a:lvl5pPr>
      <a:lvl6pPr marL="457200" algn="ctr" rtl="0" fontAlgn="base">
        <a:spcBef>
          <a:spcPct val="0"/>
        </a:spcBef>
        <a:spcAft>
          <a:spcPct val="0"/>
        </a:spcAft>
        <a:defRPr kumimoji="1" sz="4400">
          <a:solidFill>
            <a:schemeClr val="tx2"/>
          </a:solidFill>
          <a:latin typeface="Arial" charset="0"/>
          <a:ea typeface="華康中黑體" pitchFamily="49" charset="-120"/>
        </a:defRPr>
      </a:lvl6pPr>
      <a:lvl7pPr marL="914400" algn="ctr" rtl="0" fontAlgn="base">
        <a:spcBef>
          <a:spcPct val="0"/>
        </a:spcBef>
        <a:spcAft>
          <a:spcPct val="0"/>
        </a:spcAft>
        <a:defRPr kumimoji="1" sz="4400">
          <a:solidFill>
            <a:schemeClr val="tx2"/>
          </a:solidFill>
          <a:latin typeface="Arial" charset="0"/>
          <a:ea typeface="華康中黑體" pitchFamily="49" charset="-120"/>
        </a:defRPr>
      </a:lvl7pPr>
      <a:lvl8pPr marL="1371600" algn="ctr" rtl="0" fontAlgn="base">
        <a:spcBef>
          <a:spcPct val="0"/>
        </a:spcBef>
        <a:spcAft>
          <a:spcPct val="0"/>
        </a:spcAft>
        <a:defRPr kumimoji="1" sz="4400">
          <a:solidFill>
            <a:schemeClr val="tx2"/>
          </a:solidFill>
          <a:latin typeface="Arial" charset="0"/>
          <a:ea typeface="華康中黑體" pitchFamily="49" charset="-120"/>
        </a:defRPr>
      </a:lvl8pPr>
      <a:lvl9pPr marL="1828800" algn="ctr" rtl="0" fontAlgn="base">
        <a:spcBef>
          <a:spcPct val="0"/>
        </a:spcBef>
        <a:spcAft>
          <a:spcPct val="0"/>
        </a:spcAft>
        <a:defRPr kumimoji="1" sz="4400">
          <a:solidFill>
            <a:schemeClr val="tx2"/>
          </a:solidFill>
          <a:latin typeface="Arial" charset="0"/>
          <a:ea typeface="華康中黑體" pitchFamily="49"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lgn="l" rtl="0" eaLnBrk="0" fontAlgn="base" hangingPunct="0">
        <a:spcBef>
          <a:spcPct val="20000"/>
        </a:spcBef>
        <a:spcAft>
          <a:spcPct val="0"/>
        </a:spcAft>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lgn="l" rtl="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lgn="l" rtl="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5536" y="1124744"/>
            <a:ext cx="8209284" cy="1470025"/>
          </a:xfrm>
        </p:spPr>
        <p:txBody>
          <a:bodyPr>
            <a:noAutofit/>
          </a:bodyPr>
          <a:lstStyle/>
          <a:p>
            <a:r>
              <a:rPr lang="en-US" altLang="zh-TW" dirty="0"/>
              <a:t>4</a:t>
            </a:r>
            <a:r>
              <a:rPr lang="en-US" altLang="zh-TW" dirty="0" smtClean="0"/>
              <a:t>. </a:t>
            </a:r>
            <a:r>
              <a:rPr lang="zh-TW" altLang="en-US" dirty="0" smtClean="0"/>
              <a:t>基礎</a:t>
            </a:r>
            <a:r>
              <a:rPr lang="zh-TW" altLang="en-US" dirty="0"/>
              <a:t>函數操作</a:t>
            </a: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7921194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SUM</a:t>
            </a:r>
            <a:r>
              <a:rPr lang="zh-TW" altLang="en-US" dirty="0"/>
              <a:t>函數計算加總</a:t>
            </a:r>
          </a:p>
        </p:txBody>
      </p:sp>
      <p:sp>
        <p:nvSpPr>
          <p:cNvPr id="3" name="內容版面配置區 2"/>
          <p:cNvSpPr>
            <a:spLocks noGrp="1"/>
          </p:cNvSpPr>
          <p:nvPr>
            <p:ph idx="1"/>
          </p:nvPr>
        </p:nvSpPr>
        <p:spPr/>
        <p:txBody>
          <a:bodyPr/>
          <a:lstStyle/>
          <a:p>
            <a:pPr algn="just"/>
            <a:r>
              <a:rPr lang="zh-TW" altLang="en-US" dirty="0"/>
              <a:t>將滑鼠指標移至 </a:t>
            </a:r>
            <a:r>
              <a:rPr lang="en-US" altLang="zh-TW" dirty="0"/>
              <a:t>I5 </a:t>
            </a:r>
            <a:r>
              <a:rPr lang="zh-TW" altLang="en-US" dirty="0"/>
              <a:t>儲存格右下角的填滿控點上，待呈 </a:t>
            </a:r>
            <a:r>
              <a:rPr lang="en-US" altLang="zh-TW" b="1" dirty="0" smtClean="0">
                <a:solidFill>
                  <a:srgbClr val="0AAF96"/>
                </a:solidFill>
              </a:rPr>
              <a:t>+</a:t>
            </a:r>
            <a:r>
              <a:rPr lang="zh-TW" altLang="en-US" dirty="0" smtClean="0"/>
              <a:t> </a:t>
            </a:r>
            <a:r>
              <a:rPr lang="zh-TW" altLang="en-US" dirty="0"/>
              <a:t>狀，按滑鼠左鍵不放往下拖曳到 </a:t>
            </a:r>
            <a:r>
              <a:rPr lang="en-US" altLang="zh-TW" dirty="0"/>
              <a:t>I14 </a:t>
            </a:r>
            <a:r>
              <a:rPr lang="zh-TW" altLang="en-US" dirty="0"/>
              <a:t>儲存格，放開滑鼠左鍵後即可完成複製的動作，所有 </a:t>
            </a:r>
            <a:r>
              <a:rPr lang="en-US" altLang="zh-TW" dirty="0"/>
              <a:t>"</a:t>
            </a:r>
            <a:r>
              <a:rPr lang="zh-TW" altLang="en-US" dirty="0"/>
              <a:t>小計</a:t>
            </a:r>
            <a:r>
              <a:rPr lang="en-US" altLang="zh-TW" dirty="0"/>
              <a:t>"</a:t>
            </a:r>
            <a:r>
              <a:rPr lang="zh-TW" altLang="en-US" dirty="0"/>
              <a:t>的計算也就完成</a:t>
            </a:r>
          </a:p>
        </p:txBody>
      </p:sp>
    </p:spTree>
    <p:extLst>
      <p:ext uri="{BB962C8B-B14F-4D97-AF65-F5344CB8AC3E}">
        <p14:creationId xmlns:p14="http://schemas.microsoft.com/office/powerpoint/2010/main" val="14207456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SUM</a:t>
            </a:r>
            <a:r>
              <a:rPr lang="zh-TW" altLang="en-US" dirty="0"/>
              <a:t>函數計算加總</a:t>
            </a:r>
          </a:p>
        </p:txBody>
      </p:sp>
      <p:sp>
        <p:nvSpPr>
          <p:cNvPr id="3" name="內容版面配置區 2"/>
          <p:cNvSpPr>
            <a:spLocks noGrp="1"/>
          </p:cNvSpPr>
          <p:nvPr>
            <p:ph idx="1"/>
          </p:nvPr>
        </p:nvSpPr>
        <p:spPr/>
        <p:txBody>
          <a:bodyPr/>
          <a:lstStyle/>
          <a:p>
            <a:endParaRPr lang="zh-TW"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7299"/>
            <a:ext cx="9144000" cy="3733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7072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4.2</a:t>
            </a:r>
            <a:r>
              <a:rPr lang="zh-TW" altLang="en-US" dirty="0" smtClean="0"/>
              <a:t>函數練習</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33155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加入</a:t>
            </a:r>
            <a:r>
              <a:rPr lang="en-US" altLang="zh-TW" dirty="0" smtClean="0"/>
              <a:t>AVERAGE</a:t>
            </a:r>
            <a:r>
              <a:rPr lang="zh-TW" altLang="en-US" dirty="0" smtClean="0"/>
              <a:t>函數</a:t>
            </a:r>
            <a:r>
              <a:rPr lang="zh-TW" altLang="en-US" dirty="0"/>
              <a:t>計算平均</a:t>
            </a:r>
          </a:p>
        </p:txBody>
      </p:sp>
      <p:sp>
        <p:nvSpPr>
          <p:cNvPr id="3" name="內容版面配置區 2"/>
          <p:cNvSpPr>
            <a:spLocks noGrp="1"/>
          </p:cNvSpPr>
          <p:nvPr>
            <p:ph idx="1"/>
          </p:nvPr>
        </p:nvSpPr>
        <p:spPr/>
        <p:txBody>
          <a:bodyPr/>
          <a:lstStyle/>
          <a:p>
            <a:pPr algn="just"/>
            <a:r>
              <a:rPr lang="zh-TW" altLang="en-US" dirty="0"/>
              <a:t>利用 </a:t>
            </a:r>
            <a:r>
              <a:rPr lang="en-US" altLang="zh-TW" dirty="0"/>
              <a:t>AVERAGE </a:t>
            </a:r>
            <a:r>
              <a:rPr lang="zh-TW" altLang="en-US" dirty="0"/>
              <a:t>函數輕鬆就能算出一整排數字的平均數，不用一筆筆加總再除以個數</a:t>
            </a:r>
            <a:r>
              <a:rPr lang="zh-TW" altLang="en-US" dirty="0" smtClean="0"/>
              <a:t>了</a:t>
            </a:r>
            <a:endParaRPr lang="en-US" altLang="zh-TW"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87274"/>
            <a:ext cx="9180000" cy="2045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9905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AVERAGE</a:t>
            </a:r>
            <a:r>
              <a:rPr lang="zh-TW" altLang="en-US" dirty="0"/>
              <a:t>函數計算平均</a:t>
            </a:r>
          </a:p>
        </p:txBody>
      </p:sp>
      <p:sp>
        <p:nvSpPr>
          <p:cNvPr id="3" name="內容版面配置區 2"/>
          <p:cNvSpPr>
            <a:spLocks noGrp="1"/>
          </p:cNvSpPr>
          <p:nvPr>
            <p:ph idx="1"/>
          </p:nvPr>
        </p:nvSpPr>
        <p:spPr/>
        <p:txBody>
          <a:bodyPr/>
          <a:lstStyle/>
          <a:p>
            <a:pPr algn="just"/>
            <a:r>
              <a:rPr lang="zh-TW" altLang="en-US" dirty="0"/>
              <a:t>延續上一個範例，選取 </a:t>
            </a:r>
            <a:r>
              <a:rPr lang="en-US" altLang="zh-TW" dirty="0"/>
              <a:t>J5 </a:t>
            </a:r>
            <a:r>
              <a:rPr lang="zh-TW" altLang="en-US" dirty="0"/>
              <a:t>儲存格，於資料編輯列按 </a:t>
            </a:r>
            <a:r>
              <a:rPr lang="zh-TW" altLang="en-US" b="1" dirty="0">
                <a:solidFill>
                  <a:srgbClr val="0AAF96"/>
                </a:solidFill>
              </a:rPr>
              <a:t>插入函數 </a:t>
            </a:r>
            <a:r>
              <a:rPr lang="zh-TW" altLang="en-US" dirty="0"/>
              <a:t>鈕開啟對話方塊，設定 </a:t>
            </a:r>
            <a:r>
              <a:rPr lang="zh-TW" altLang="en-US" b="1" dirty="0">
                <a:solidFill>
                  <a:srgbClr val="0AAF96"/>
                </a:solidFill>
              </a:rPr>
              <a:t>或選取類別：全部</a:t>
            </a:r>
            <a:r>
              <a:rPr lang="zh-TW" altLang="en-US" dirty="0"/>
              <a:t>，</a:t>
            </a:r>
            <a:r>
              <a:rPr lang="zh-TW" altLang="en-US" b="1" dirty="0">
                <a:solidFill>
                  <a:srgbClr val="0AAF96"/>
                </a:solidFill>
              </a:rPr>
              <a:t>選取函數：</a:t>
            </a:r>
            <a:r>
              <a:rPr lang="en-US" altLang="zh-TW" b="1" dirty="0">
                <a:solidFill>
                  <a:srgbClr val="0AAF96"/>
                </a:solidFill>
              </a:rPr>
              <a:t>AVERAGE</a:t>
            </a:r>
            <a:r>
              <a:rPr lang="en-US" altLang="zh-TW" dirty="0"/>
              <a:t> </a:t>
            </a:r>
            <a:r>
              <a:rPr lang="zh-TW" altLang="en-US" dirty="0"/>
              <a:t>後按 </a:t>
            </a:r>
            <a:r>
              <a:rPr lang="zh-TW" altLang="en-US" b="1" dirty="0">
                <a:solidFill>
                  <a:srgbClr val="0AAF96"/>
                </a:solidFill>
              </a:rPr>
              <a:t>確定</a:t>
            </a:r>
            <a:r>
              <a:rPr lang="zh-TW" altLang="en-US" dirty="0"/>
              <a:t> </a:t>
            </a:r>
            <a:r>
              <a:rPr lang="zh-TW" altLang="en-US" dirty="0" smtClean="0"/>
              <a:t>鈕</a:t>
            </a:r>
            <a:endParaRPr lang="zh-TW" altLang="en-US" dirty="0"/>
          </a:p>
        </p:txBody>
      </p:sp>
    </p:spTree>
    <p:extLst>
      <p:ext uri="{BB962C8B-B14F-4D97-AF65-F5344CB8AC3E}">
        <p14:creationId xmlns:p14="http://schemas.microsoft.com/office/powerpoint/2010/main" val="9395771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AVERAGE</a:t>
            </a:r>
            <a:r>
              <a:rPr lang="zh-TW" altLang="en-US" dirty="0"/>
              <a:t>函數計算平均</a:t>
            </a:r>
          </a:p>
        </p:txBody>
      </p:sp>
      <p:sp>
        <p:nvSpPr>
          <p:cNvPr id="3" name="內容版面配置區 2"/>
          <p:cNvSpPr>
            <a:spLocks noGrp="1"/>
          </p:cNvSpPr>
          <p:nvPr>
            <p:ph idx="1"/>
          </p:nvPr>
        </p:nvSpPr>
        <p:spPr/>
        <p:txBody>
          <a:bodyPr/>
          <a:lstStyle/>
          <a:p>
            <a:pPr algn="just"/>
            <a:r>
              <a:rPr lang="zh-TW" altLang="en-US" dirty="0" smtClean="0"/>
              <a:t>在 </a:t>
            </a:r>
            <a:r>
              <a:rPr lang="zh-TW" altLang="en-US" b="1" dirty="0">
                <a:solidFill>
                  <a:srgbClr val="0AAF96"/>
                </a:solidFill>
              </a:rPr>
              <a:t>函數引數 </a:t>
            </a:r>
            <a:r>
              <a:rPr lang="zh-TW" altLang="en-US" dirty="0"/>
              <a:t>對話方塊中自動判斷的運算儲存格範圍有誤時，可手動輸入或按選取範圍鈕回到工作表重新選取要計算平均值的儲存格範圍 </a:t>
            </a:r>
            <a:r>
              <a:rPr lang="en-US" altLang="zh-TW" dirty="0"/>
              <a:t>(</a:t>
            </a:r>
            <a:r>
              <a:rPr lang="zh-TW" altLang="en-US" dirty="0"/>
              <a:t>此範例選取 </a:t>
            </a:r>
            <a:r>
              <a:rPr lang="en-US" altLang="zh-TW" dirty="0"/>
              <a:t>E5:G5)</a:t>
            </a:r>
            <a:r>
              <a:rPr lang="zh-TW" altLang="en-US" dirty="0"/>
              <a:t>，再按選取範圍鈕回到對話</a:t>
            </a:r>
            <a:r>
              <a:rPr lang="zh-TW" altLang="en-US" dirty="0" smtClean="0"/>
              <a:t>方塊</a:t>
            </a:r>
            <a:endParaRPr lang="en-US" altLang="zh-TW" dirty="0" smtClean="0"/>
          </a:p>
        </p:txBody>
      </p:sp>
    </p:spTree>
    <p:extLst>
      <p:ext uri="{BB962C8B-B14F-4D97-AF65-F5344CB8AC3E}">
        <p14:creationId xmlns:p14="http://schemas.microsoft.com/office/powerpoint/2010/main" val="29017308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AVERAGE</a:t>
            </a:r>
            <a:r>
              <a:rPr lang="zh-TW" altLang="en-US" dirty="0"/>
              <a:t>函數計算平均</a:t>
            </a:r>
          </a:p>
        </p:txBody>
      </p:sp>
      <p:sp>
        <p:nvSpPr>
          <p:cNvPr id="3" name="內容版面配置區 2"/>
          <p:cNvSpPr>
            <a:spLocks noGrp="1"/>
          </p:cNvSpPr>
          <p:nvPr>
            <p:ph idx="1"/>
          </p:nvPr>
        </p:nvSpPr>
        <p:spPr/>
        <p:txBody>
          <a:bodyPr/>
          <a:lstStyle/>
          <a:p>
            <a:pPr algn="just"/>
            <a:r>
              <a:rPr lang="zh-TW" altLang="en-US" dirty="0" smtClean="0"/>
              <a:t>設定 </a:t>
            </a:r>
            <a:r>
              <a:rPr lang="en-US" altLang="zh-TW" b="1" dirty="0">
                <a:solidFill>
                  <a:srgbClr val="0AAF96"/>
                </a:solidFill>
              </a:rPr>
              <a:t>AVERAGE</a:t>
            </a:r>
            <a:r>
              <a:rPr lang="en-US" altLang="zh-TW" dirty="0"/>
              <a:t> </a:t>
            </a:r>
            <a:r>
              <a:rPr lang="zh-TW" altLang="en-US" dirty="0"/>
              <a:t>函數的引數後，按 </a:t>
            </a:r>
            <a:r>
              <a:rPr lang="zh-TW" altLang="en-US" b="1" dirty="0">
                <a:solidFill>
                  <a:srgbClr val="0AAF96"/>
                </a:solidFill>
              </a:rPr>
              <a:t>確定</a:t>
            </a:r>
            <a:r>
              <a:rPr lang="zh-TW" altLang="en-US" dirty="0"/>
              <a:t> 鈕回到工作表，資料編輯列會顯示函數內容，儲存格中則會顯示計算結果</a:t>
            </a:r>
          </a:p>
        </p:txBody>
      </p:sp>
    </p:spTree>
    <p:extLst>
      <p:ext uri="{BB962C8B-B14F-4D97-AF65-F5344CB8AC3E}">
        <p14:creationId xmlns:p14="http://schemas.microsoft.com/office/powerpoint/2010/main" val="40027219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AVERAGE</a:t>
            </a:r>
            <a:r>
              <a:rPr lang="zh-TW" altLang="en-US" dirty="0"/>
              <a:t>函數計算平均</a:t>
            </a:r>
          </a:p>
        </p:txBody>
      </p:sp>
      <p:sp>
        <p:nvSpPr>
          <p:cNvPr id="3" name="內容版面配置區 2"/>
          <p:cNvSpPr>
            <a:spLocks noGrp="1"/>
          </p:cNvSpPr>
          <p:nvPr>
            <p:ph idx="1"/>
          </p:nvPr>
        </p:nvSpPr>
        <p:spPr/>
        <p:txBody>
          <a:bodyPr/>
          <a:lstStyle/>
          <a:p>
            <a:pPr algn="just"/>
            <a:r>
              <a:rPr lang="zh-TW" altLang="en-US" dirty="0"/>
              <a:t>將滑鼠指標至 </a:t>
            </a:r>
            <a:r>
              <a:rPr lang="en-US" altLang="zh-TW" dirty="0"/>
              <a:t>J5 </a:t>
            </a:r>
            <a:r>
              <a:rPr lang="zh-TW" altLang="en-US" dirty="0"/>
              <a:t>儲存格右下角的填滿控點上，待呈 </a:t>
            </a:r>
            <a:r>
              <a:rPr lang="en-US" altLang="zh-TW" b="1" dirty="0" smtClean="0">
                <a:solidFill>
                  <a:srgbClr val="0AAF96"/>
                </a:solidFill>
              </a:rPr>
              <a:t>+</a:t>
            </a:r>
            <a:r>
              <a:rPr lang="zh-TW" altLang="en-US" dirty="0" smtClean="0"/>
              <a:t> </a:t>
            </a:r>
            <a:r>
              <a:rPr lang="zh-TW" altLang="en-US" dirty="0"/>
              <a:t>狀，按滑鼠左鍵不放往下拖曳到 </a:t>
            </a:r>
            <a:r>
              <a:rPr lang="en-US" altLang="zh-TW" dirty="0"/>
              <a:t>J14 </a:t>
            </a:r>
            <a:r>
              <a:rPr lang="zh-TW" altLang="en-US" dirty="0"/>
              <a:t>儲存格，放開滑鼠左鍵後即可完成複製的動作，所有 </a:t>
            </a:r>
            <a:r>
              <a:rPr lang="en-US" altLang="zh-TW" dirty="0"/>
              <a:t>"</a:t>
            </a:r>
            <a:r>
              <a:rPr lang="zh-TW" altLang="en-US" dirty="0"/>
              <a:t>平均支出</a:t>
            </a:r>
            <a:r>
              <a:rPr lang="en-US" altLang="zh-TW" dirty="0"/>
              <a:t>"</a:t>
            </a:r>
            <a:r>
              <a:rPr lang="zh-TW" altLang="en-US" dirty="0"/>
              <a:t>的計算也就完成</a:t>
            </a:r>
          </a:p>
        </p:txBody>
      </p:sp>
    </p:spTree>
    <p:extLst>
      <p:ext uri="{BB962C8B-B14F-4D97-AF65-F5344CB8AC3E}">
        <p14:creationId xmlns:p14="http://schemas.microsoft.com/office/powerpoint/2010/main" val="34616103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AVERAGE</a:t>
            </a:r>
            <a:r>
              <a:rPr lang="zh-TW" altLang="en-US" dirty="0"/>
              <a:t>函數計算平均</a:t>
            </a:r>
          </a:p>
        </p:txBody>
      </p:sp>
      <p:sp>
        <p:nvSpPr>
          <p:cNvPr id="3" name="內容版面配置區 2"/>
          <p:cNvSpPr>
            <a:spLocks noGrp="1"/>
          </p:cNvSpPr>
          <p:nvPr>
            <p:ph idx="1"/>
          </p:nvPr>
        </p:nvSpPr>
        <p:spPr/>
        <p:txBody>
          <a:bodyPr/>
          <a:lstStyle/>
          <a:p>
            <a:endParaRPr lang="zh-TW" alt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236" y="2348124"/>
            <a:ext cx="6931554"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34956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AVERAGE</a:t>
            </a:r>
            <a:r>
              <a:rPr lang="zh-TW" altLang="en-US" dirty="0"/>
              <a:t>函數計算平均</a:t>
            </a:r>
          </a:p>
        </p:txBody>
      </p:sp>
      <p:sp>
        <p:nvSpPr>
          <p:cNvPr id="3" name="內容版面配置區 2"/>
          <p:cNvSpPr>
            <a:spLocks noGrp="1"/>
          </p:cNvSpPr>
          <p:nvPr>
            <p:ph idx="1"/>
          </p:nvPr>
        </p:nvSpPr>
        <p:spPr/>
        <p:txBody>
          <a:bodyPr/>
          <a:lstStyle/>
          <a:p>
            <a:pPr algn="just"/>
            <a:r>
              <a:rPr lang="zh-TW" altLang="en-US" dirty="0"/>
              <a:t>運算完成後，會發現小數位數太多，在此要將 </a:t>
            </a:r>
            <a:r>
              <a:rPr lang="en-US" altLang="zh-TW" dirty="0"/>
              <a:t>J </a:t>
            </a:r>
            <a:r>
              <a:rPr lang="zh-TW" altLang="en-US" dirty="0"/>
              <a:t>欄 </a:t>
            </a:r>
            <a:r>
              <a:rPr lang="en-US" altLang="zh-TW" dirty="0"/>
              <a:t>"</a:t>
            </a:r>
            <a:r>
              <a:rPr lang="zh-TW" altLang="en-US" dirty="0"/>
              <a:t>平均支出</a:t>
            </a:r>
            <a:r>
              <a:rPr lang="en-US" altLang="zh-TW" dirty="0"/>
              <a:t>" </a:t>
            </a:r>
            <a:r>
              <a:rPr lang="zh-TW" altLang="en-US" dirty="0"/>
              <a:t>平均值取到個位正整數，選取 </a:t>
            </a:r>
            <a:r>
              <a:rPr lang="en-US" altLang="zh-TW" dirty="0"/>
              <a:t>J5</a:t>
            </a:r>
            <a:r>
              <a:rPr lang="zh-TW" altLang="en-US" dirty="0"/>
              <a:t>：</a:t>
            </a:r>
            <a:r>
              <a:rPr lang="en-US" altLang="zh-TW" dirty="0"/>
              <a:t>J14 </a:t>
            </a:r>
            <a:r>
              <a:rPr lang="zh-TW" altLang="en-US" dirty="0"/>
              <a:t>儲存格，於 </a:t>
            </a:r>
            <a:r>
              <a:rPr lang="zh-TW" altLang="en-US" b="1" dirty="0">
                <a:solidFill>
                  <a:srgbClr val="0AAF96"/>
                </a:solidFill>
              </a:rPr>
              <a:t>常用</a:t>
            </a:r>
            <a:r>
              <a:rPr lang="zh-TW" altLang="en-US" dirty="0"/>
              <a:t> 索引標籤選按五次 </a:t>
            </a:r>
            <a:r>
              <a:rPr lang="zh-TW" altLang="en-US" b="1" dirty="0">
                <a:solidFill>
                  <a:srgbClr val="0AAF96"/>
                </a:solidFill>
              </a:rPr>
              <a:t>減少小數位數</a:t>
            </a:r>
            <a:r>
              <a:rPr lang="zh-TW" altLang="en-US" dirty="0"/>
              <a:t>，讓數值以正整數的方式呈現 </a:t>
            </a:r>
            <a:r>
              <a:rPr lang="en-US" altLang="zh-TW" dirty="0"/>
              <a:t>(</a:t>
            </a:r>
            <a:r>
              <a:rPr lang="zh-TW" altLang="en-US" dirty="0"/>
              <a:t>小數點會以四捨五入的方式減少，呈現正整數</a:t>
            </a:r>
            <a:r>
              <a:rPr lang="en-US" altLang="zh-TW" dirty="0"/>
              <a:t>)</a:t>
            </a:r>
            <a:endParaRPr lang="zh-TW" altLang="en-US" dirty="0"/>
          </a:p>
        </p:txBody>
      </p:sp>
    </p:spTree>
    <p:extLst>
      <p:ext uri="{BB962C8B-B14F-4D97-AF65-F5344CB8AC3E}">
        <p14:creationId xmlns:p14="http://schemas.microsoft.com/office/powerpoint/2010/main" val="41812912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4.1</a:t>
            </a:r>
            <a:r>
              <a:rPr lang="zh-TW" altLang="en-US" dirty="0" smtClean="0"/>
              <a:t>函數</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3565156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AVERAGE</a:t>
            </a:r>
            <a:r>
              <a:rPr lang="zh-TW" altLang="en-US" dirty="0"/>
              <a:t>函數計算平均</a:t>
            </a:r>
          </a:p>
        </p:txBody>
      </p:sp>
      <p:sp>
        <p:nvSpPr>
          <p:cNvPr id="3" name="內容版面配置區 2"/>
          <p:cNvSpPr>
            <a:spLocks noGrp="1"/>
          </p:cNvSpPr>
          <p:nvPr>
            <p:ph idx="1"/>
          </p:nvPr>
        </p:nvSpPr>
        <p:spPr/>
        <p:txBody>
          <a:bodyPr/>
          <a:lstStyle/>
          <a:p>
            <a:endParaRPr lang="zh-TW"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49" y="1916113"/>
            <a:ext cx="7234127" cy="4188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36813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4.3</a:t>
            </a:r>
            <a:r>
              <a:rPr lang="zh-TW" altLang="en-US" dirty="0" smtClean="0"/>
              <a:t>函數</a:t>
            </a:r>
            <a:r>
              <a:rPr lang="zh-TW" altLang="en-US" dirty="0" smtClean="0"/>
              <a:t>應用</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0945153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自動加總</a:t>
            </a:r>
          </a:p>
        </p:txBody>
      </p:sp>
      <p:sp>
        <p:nvSpPr>
          <p:cNvPr id="3" name="內容版面配置區 2"/>
          <p:cNvSpPr>
            <a:spLocks noGrp="1"/>
          </p:cNvSpPr>
          <p:nvPr>
            <p:ph idx="1"/>
          </p:nvPr>
        </p:nvSpPr>
        <p:spPr/>
        <p:txBody>
          <a:bodyPr/>
          <a:lstStyle/>
          <a:p>
            <a:pPr algn="just"/>
            <a:r>
              <a:rPr lang="zh-TW" altLang="en-US" dirty="0"/>
              <a:t>接著就透過自動加總的功能計算差旅費用，於下方 </a:t>
            </a:r>
            <a:r>
              <a:rPr lang="en-US" altLang="zh-TW" dirty="0"/>
              <a:t>"</a:t>
            </a:r>
            <a:r>
              <a:rPr lang="zh-TW" altLang="en-US" dirty="0"/>
              <a:t>總計</a:t>
            </a:r>
            <a:r>
              <a:rPr lang="en-US" altLang="zh-TW" dirty="0"/>
              <a:t>" </a:t>
            </a:r>
            <a:r>
              <a:rPr lang="zh-TW" altLang="en-US" dirty="0"/>
              <a:t>一列，選取 </a:t>
            </a:r>
            <a:r>
              <a:rPr lang="en-US" altLang="zh-TW" dirty="0"/>
              <a:t>D16 </a:t>
            </a:r>
            <a:r>
              <a:rPr lang="zh-TW" altLang="en-US" dirty="0"/>
              <a:t>儲存格，輸入「總計</a:t>
            </a:r>
            <a:r>
              <a:rPr lang="zh-TW" altLang="en-US" dirty="0" smtClean="0"/>
              <a:t>」</a:t>
            </a:r>
            <a:endParaRPr lang="en-US" altLang="zh-TW" dirty="0" smtClean="0"/>
          </a:p>
          <a:p>
            <a:pPr algn="just"/>
            <a:r>
              <a:rPr lang="zh-TW" altLang="en-US" dirty="0"/>
              <a:t>選取 </a:t>
            </a:r>
            <a:r>
              <a:rPr lang="en-US" altLang="zh-TW" dirty="0"/>
              <a:t>E5:K16 </a:t>
            </a:r>
            <a:r>
              <a:rPr lang="zh-TW" altLang="en-US" dirty="0"/>
              <a:t>儲存格，於 </a:t>
            </a:r>
            <a:r>
              <a:rPr lang="zh-TW" altLang="en-US" b="1" dirty="0">
                <a:solidFill>
                  <a:srgbClr val="0AAF96"/>
                </a:solidFill>
              </a:rPr>
              <a:t>常用</a:t>
            </a:r>
            <a:r>
              <a:rPr lang="zh-TW" altLang="en-US" dirty="0"/>
              <a:t> 索引標籤選按 </a:t>
            </a:r>
            <a:r>
              <a:rPr lang="zh-TW" altLang="en-US" b="1" dirty="0">
                <a:solidFill>
                  <a:srgbClr val="0AAF96"/>
                </a:solidFill>
              </a:rPr>
              <a:t>自動加總</a:t>
            </a:r>
            <a:r>
              <a:rPr lang="zh-TW" altLang="en-US" dirty="0"/>
              <a:t> 清單鈕 </a:t>
            </a:r>
            <a:r>
              <a:rPr lang="en-US" altLang="zh-TW" dirty="0"/>
              <a:t>\ </a:t>
            </a:r>
            <a:r>
              <a:rPr lang="zh-TW" altLang="en-US" b="1" dirty="0">
                <a:solidFill>
                  <a:srgbClr val="0AAF96"/>
                </a:solidFill>
              </a:rPr>
              <a:t>加總</a:t>
            </a:r>
            <a:r>
              <a:rPr lang="zh-TW" altLang="en-US" dirty="0"/>
              <a:t>，將自動累加該欄裡的數值至 </a:t>
            </a:r>
            <a:r>
              <a:rPr lang="en-US" altLang="zh-TW" dirty="0"/>
              <a:t>E16:K16 </a:t>
            </a:r>
            <a:r>
              <a:rPr lang="zh-TW" altLang="en-US" dirty="0"/>
              <a:t>儲存格</a:t>
            </a:r>
          </a:p>
        </p:txBody>
      </p:sp>
    </p:spTree>
    <p:extLst>
      <p:ext uri="{BB962C8B-B14F-4D97-AF65-F5344CB8AC3E}">
        <p14:creationId xmlns:p14="http://schemas.microsoft.com/office/powerpoint/2010/main" val="12932300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自動加總</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70203"/>
            <a:ext cx="5512703" cy="3653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910163"/>
            <a:ext cx="1216436" cy="170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028" y="5582571"/>
            <a:ext cx="4366617" cy="496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19620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儲存格參照的應用</a:t>
            </a:r>
          </a:p>
        </p:txBody>
      </p:sp>
      <p:sp>
        <p:nvSpPr>
          <p:cNvPr id="3" name="內容版面配置區 2"/>
          <p:cNvSpPr>
            <a:spLocks noGrp="1"/>
          </p:cNvSpPr>
          <p:nvPr>
            <p:ph idx="1"/>
          </p:nvPr>
        </p:nvSpPr>
        <p:spPr/>
        <p:txBody>
          <a:bodyPr/>
          <a:lstStyle/>
          <a:p>
            <a:pPr algn="just"/>
            <a:r>
              <a:rPr lang="zh-TW" altLang="en-US" dirty="0" smtClean="0"/>
              <a:t>相對參照</a:t>
            </a:r>
            <a:endParaRPr lang="en-US" altLang="zh-TW" dirty="0" smtClean="0"/>
          </a:p>
          <a:p>
            <a:pPr lvl="1" algn="just"/>
            <a:r>
              <a:rPr lang="zh-TW" altLang="en-US" dirty="0" smtClean="0"/>
              <a:t>前面</a:t>
            </a:r>
            <a:r>
              <a:rPr lang="zh-TW" altLang="en-US" dirty="0"/>
              <a:t>公式與函數的練習都是應用相對參照的儲存格，所謂相對參照即是欄名、列號前不加 </a:t>
            </a:r>
            <a:r>
              <a:rPr lang="en-US" altLang="zh-TW" dirty="0"/>
              <a:t>"$" </a:t>
            </a:r>
            <a:r>
              <a:rPr lang="zh-TW" altLang="en-US" dirty="0"/>
              <a:t>符號 </a:t>
            </a:r>
            <a:r>
              <a:rPr lang="en-US" altLang="zh-TW" dirty="0"/>
              <a:t>(</a:t>
            </a:r>
            <a:r>
              <a:rPr lang="zh-TW" altLang="en-US" dirty="0"/>
              <a:t>如：</a:t>
            </a:r>
            <a:r>
              <a:rPr lang="en-US" altLang="zh-TW" dirty="0"/>
              <a:t>B1)</a:t>
            </a:r>
            <a:r>
              <a:rPr lang="zh-TW" altLang="en-US" dirty="0"/>
              <a:t>，相對參照的情況下，其參照會隨著相對的儲存格而自動改變，複製公式時不需要一一變更參照位址</a:t>
            </a:r>
          </a:p>
        </p:txBody>
      </p:sp>
    </p:spTree>
    <p:extLst>
      <p:ext uri="{BB962C8B-B14F-4D97-AF65-F5344CB8AC3E}">
        <p14:creationId xmlns:p14="http://schemas.microsoft.com/office/powerpoint/2010/main" val="21163091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儲存格參照的應用</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0152"/>
            <a:ext cx="9116477"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2170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儲存格參照的應用</a:t>
            </a:r>
          </a:p>
        </p:txBody>
      </p:sp>
      <p:sp>
        <p:nvSpPr>
          <p:cNvPr id="3" name="內容版面配置區 2"/>
          <p:cNvSpPr>
            <a:spLocks noGrp="1"/>
          </p:cNvSpPr>
          <p:nvPr>
            <p:ph idx="1"/>
          </p:nvPr>
        </p:nvSpPr>
        <p:spPr/>
        <p:txBody>
          <a:bodyPr/>
          <a:lstStyle/>
          <a:p>
            <a:pPr algn="just"/>
            <a:r>
              <a:rPr lang="zh-TW" altLang="en-US" dirty="0"/>
              <a:t>絕對</a:t>
            </a:r>
            <a:r>
              <a:rPr lang="zh-TW" altLang="en-US" dirty="0" smtClean="0"/>
              <a:t>參照</a:t>
            </a:r>
            <a:endParaRPr lang="en-US" altLang="zh-TW" dirty="0" smtClean="0"/>
          </a:p>
          <a:p>
            <a:pPr lvl="1" algn="just"/>
            <a:r>
              <a:rPr lang="zh-TW" altLang="en-US" dirty="0"/>
              <a:t>當公式複製到其他儲存格時，希望參照固定的的儲存格位址，就需要用絕對參照，只要在欄名或列號前加上 </a:t>
            </a:r>
            <a:r>
              <a:rPr lang="en-US" altLang="zh-TW" dirty="0"/>
              <a:t>"$" </a:t>
            </a:r>
            <a:r>
              <a:rPr lang="zh-TW" altLang="en-US" dirty="0"/>
              <a:t>符號 </a:t>
            </a:r>
            <a:r>
              <a:rPr lang="en-US" altLang="zh-TW" dirty="0"/>
              <a:t>(</a:t>
            </a:r>
            <a:r>
              <a:rPr lang="zh-TW" altLang="en-US" dirty="0"/>
              <a:t>如：</a:t>
            </a:r>
            <a:r>
              <a:rPr lang="en-US" altLang="zh-TW" dirty="0"/>
              <a:t>$B$1) </a:t>
            </a:r>
            <a:r>
              <a:rPr lang="zh-TW" altLang="en-US" dirty="0"/>
              <a:t>，位址就不會隨著</a:t>
            </a:r>
            <a:r>
              <a:rPr lang="zh-TW" altLang="en-US" dirty="0" smtClean="0"/>
              <a:t>改變</a:t>
            </a:r>
            <a:endParaRPr lang="en-US" altLang="zh-TW" dirty="0" smtClean="0"/>
          </a:p>
          <a:p>
            <a:pPr lvl="1" algn="just"/>
            <a:endParaRPr lang="zh-TW" altLang="en-US" dirty="0"/>
          </a:p>
        </p:txBody>
      </p:sp>
    </p:spTree>
    <p:extLst>
      <p:ext uri="{BB962C8B-B14F-4D97-AF65-F5344CB8AC3E}">
        <p14:creationId xmlns:p14="http://schemas.microsoft.com/office/powerpoint/2010/main" val="35132913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儲存格參照的應用</a:t>
            </a:r>
          </a:p>
        </p:txBody>
      </p:sp>
      <p:sp>
        <p:nvSpPr>
          <p:cNvPr id="3" name="內容版面配置區 2"/>
          <p:cNvSpPr>
            <a:spLocks noGrp="1"/>
          </p:cNvSpPr>
          <p:nvPr>
            <p:ph idx="1"/>
          </p:nvPr>
        </p:nvSpPr>
        <p:spPr/>
        <p:txBody>
          <a:bodyPr/>
          <a:lstStyle/>
          <a:p>
            <a:r>
              <a:rPr lang="zh-TW" altLang="en-US" dirty="0"/>
              <a:t>絕對參照</a:t>
            </a:r>
            <a:endParaRPr lang="en-US" altLang="zh-TW" dirty="0"/>
          </a:p>
          <a:p>
            <a:pPr lvl="1" algn="just"/>
            <a:r>
              <a:rPr lang="zh-TW" altLang="en-US" dirty="0"/>
              <a:t>選取 </a:t>
            </a:r>
            <a:r>
              <a:rPr lang="en-US" altLang="zh-TW" dirty="0"/>
              <a:t>K5 </a:t>
            </a:r>
            <a:r>
              <a:rPr lang="zh-TW" altLang="en-US" dirty="0"/>
              <a:t>儲存格先輸入公式 「</a:t>
            </a:r>
            <a:r>
              <a:rPr lang="en-US" altLang="zh-TW" dirty="0"/>
              <a:t>=I5/I16</a:t>
            </a:r>
            <a:r>
              <a:rPr lang="zh-TW" altLang="en-US" dirty="0"/>
              <a:t>」，接著按 </a:t>
            </a:r>
            <a:r>
              <a:rPr lang="en-US" altLang="zh-TW" b="1" dirty="0" smtClean="0">
                <a:solidFill>
                  <a:srgbClr val="0AAF96"/>
                </a:solidFill>
              </a:rPr>
              <a:t>F4</a:t>
            </a:r>
            <a:r>
              <a:rPr lang="zh-TW" altLang="en-US" dirty="0" smtClean="0"/>
              <a:t> </a:t>
            </a:r>
            <a:r>
              <a:rPr lang="zh-TW" altLang="en-US" dirty="0"/>
              <a:t>鍵將一般位址 「</a:t>
            </a:r>
            <a:r>
              <a:rPr lang="en-US" altLang="zh-TW" dirty="0"/>
              <a:t>I16</a:t>
            </a:r>
            <a:r>
              <a:rPr lang="zh-TW" altLang="en-US" dirty="0"/>
              <a:t>」轉成絕對位置 「</a:t>
            </a:r>
            <a:r>
              <a:rPr lang="en-US" altLang="zh-TW" dirty="0"/>
              <a:t>$I$16</a:t>
            </a:r>
            <a:r>
              <a:rPr lang="zh-TW" altLang="en-US" dirty="0"/>
              <a:t>」，完整公式為「</a:t>
            </a:r>
            <a:r>
              <a:rPr lang="en-US" altLang="zh-TW" dirty="0"/>
              <a:t>=I5/$I$16</a:t>
            </a:r>
            <a:r>
              <a:rPr lang="zh-TW" altLang="en-US" dirty="0"/>
              <a:t>」，按 </a:t>
            </a:r>
            <a:r>
              <a:rPr lang="en-US" altLang="zh-TW" b="1" dirty="0" smtClean="0">
                <a:solidFill>
                  <a:srgbClr val="0AAF96"/>
                </a:solidFill>
              </a:rPr>
              <a:t>Enter</a:t>
            </a:r>
            <a:r>
              <a:rPr lang="zh-TW" altLang="en-US" dirty="0" smtClean="0"/>
              <a:t> </a:t>
            </a:r>
            <a:r>
              <a:rPr lang="zh-TW" altLang="en-US" dirty="0"/>
              <a:t>鍵</a:t>
            </a:r>
            <a:r>
              <a:rPr lang="zh-TW" altLang="en-US" dirty="0" smtClean="0"/>
              <a:t>或</a:t>
            </a:r>
            <a:r>
              <a:rPr lang="zh-TW" altLang="en-US" dirty="0"/>
              <a:t>完成</a:t>
            </a:r>
            <a:r>
              <a:rPr lang="zh-TW" altLang="en-US" dirty="0" smtClean="0"/>
              <a:t>鈕進行計算</a:t>
            </a:r>
            <a:endParaRPr lang="zh-TW" altLang="en-US" dirty="0"/>
          </a:p>
        </p:txBody>
      </p:sp>
    </p:spTree>
    <p:extLst>
      <p:ext uri="{BB962C8B-B14F-4D97-AF65-F5344CB8AC3E}">
        <p14:creationId xmlns:p14="http://schemas.microsoft.com/office/powerpoint/2010/main" val="4983155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儲存格參照的應用</a:t>
            </a:r>
          </a:p>
        </p:txBody>
      </p:sp>
      <p:sp>
        <p:nvSpPr>
          <p:cNvPr id="3" name="內容版面配置區 2"/>
          <p:cNvSpPr>
            <a:spLocks noGrp="1"/>
          </p:cNvSpPr>
          <p:nvPr>
            <p:ph idx="1"/>
          </p:nvPr>
        </p:nvSpPr>
        <p:spPr/>
        <p:txBody>
          <a:bodyPr/>
          <a:lstStyle/>
          <a:p>
            <a:r>
              <a:rPr lang="zh-TW" altLang="en-US" dirty="0"/>
              <a:t>絕對參照</a:t>
            </a:r>
            <a:endParaRPr lang="en-US" altLang="zh-TW" dirty="0"/>
          </a:p>
          <a:p>
            <a:pPr lvl="1" algn="just"/>
            <a:r>
              <a:rPr lang="zh-TW" altLang="en-US" dirty="0"/>
              <a:t>將滑鼠指標移至 </a:t>
            </a:r>
            <a:r>
              <a:rPr lang="en-US" altLang="zh-TW" dirty="0"/>
              <a:t>K5 </a:t>
            </a:r>
            <a:r>
              <a:rPr lang="zh-TW" altLang="en-US" dirty="0"/>
              <a:t>儲存格右下角的填滿控點上，待呈 </a:t>
            </a:r>
            <a:r>
              <a:rPr lang="en-US" altLang="zh-TW" b="1" dirty="0">
                <a:solidFill>
                  <a:srgbClr val="0AAF96"/>
                </a:solidFill>
              </a:rPr>
              <a:t>+</a:t>
            </a:r>
            <a:r>
              <a:rPr lang="en-US" altLang="zh-TW" dirty="0"/>
              <a:t> </a:t>
            </a:r>
            <a:r>
              <a:rPr lang="zh-TW" altLang="en-US" dirty="0"/>
              <a:t>狀，按滑鼠左鍵不放往下拖曳到 </a:t>
            </a:r>
            <a:r>
              <a:rPr lang="en-US" altLang="zh-TW" dirty="0"/>
              <a:t>K14 </a:t>
            </a:r>
            <a:r>
              <a:rPr lang="zh-TW" altLang="en-US" dirty="0"/>
              <a:t>儲存格，放開滑鼠左鍵後即可完成複製的動作，所有 </a:t>
            </a:r>
            <a:r>
              <a:rPr lang="en-US" altLang="zh-TW" dirty="0"/>
              <a:t>"</a:t>
            </a:r>
            <a:r>
              <a:rPr lang="zh-TW" altLang="en-US" dirty="0"/>
              <a:t>費用佔比</a:t>
            </a:r>
            <a:r>
              <a:rPr lang="en-US" altLang="zh-TW" dirty="0"/>
              <a:t>" </a:t>
            </a:r>
            <a:r>
              <a:rPr lang="zh-TW" altLang="en-US" dirty="0"/>
              <a:t>的計算也就</a:t>
            </a:r>
            <a:r>
              <a:rPr lang="zh-TW" altLang="en-US" dirty="0" smtClean="0"/>
              <a:t>完成</a:t>
            </a:r>
            <a:endParaRPr lang="zh-TW" altLang="en-US" dirty="0"/>
          </a:p>
        </p:txBody>
      </p:sp>
    </p:spTree>
    <p:extLst>
      <p:ext uri="{BB962C8B-B14F-4D97-AF65-F5344CB8AC3E}">
        <p14:creationId xmlns:p14="http://schemas.microsoft.com/office/powerpoint/2010/main" val="41738816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儲存格參照的應用</a:t>
            </a:r>
          </a:p>
        </p:txBody>
      </p:sp>
      <p:sp>
        <p:nvSpPr>
          <p:cNvPr id="3" name="內容版面配置區 2"/>
          <p:cNvSpPr>
            <a:spLocks noGrp="1"/>
          </p:cNvSpPr>
          <p:nvPr>
            <p:ph idx="1"/>
          </p:nvPr>
        </p:nvSpPr>
        <p:spPr/>
        <p:txBody>
          <a:bodyPr/>
          <a:lstStyle/>
          <a:p>
            <a:r>
              <a:rPr lang="zh-TW" altLang="en-US" dirty="0"/>
              <a:t>絕對參照</a:t>
            </a:r>
            <a:endParaRPr lang="en-US" altLang="zh-TW" dirty="0"/>
          </a:p>
          <a:p>
            <a:pPr lvl="1" algn="just"/>
            <a:r>
              <a:rPr lang="zh-TW" altLang="en-US" dirty="0"/>
              <a:t>因為在前面應用 </a:t>
            </a:r>
            <a:r>
              <a:rPr lang="zh-TW" altLang="en-US" b="1" dirty="0">
                <a:solidFill>
                  <a:srgbClr val="0AAF96"/>
                </a:solidFill>
              </a:rPr>
              <a:t>自動加總</a:t>
            </a:r>
            <a:r>
              <a:rPr lang="zh-TW" altLang="en-US" dirty="0"/>
              <a:t> 功能運算時，</a:t>
            </a:r>
            <a:r>
              <a:rPr lang="en-US" altLang="zh-TW" dirty="0"/>
              <a:t>K </a:t>
            </a:r>
            <a:r>
              <a:rPr lang="zh-TW" altLang="en-US" dirty="0"/>
              <a:t>欄 </a:t>
            </a:r>
            <a:r>
              <a:rPr lang="en-US" altLang="zh-TW" dirty="0"/>
              <a:t>"</a:t>
            </a:r>
            <a:r>
              <a:rPr lang="zh-TW" altLang="en-US" dirty="0"/>
              <a:t>費用佔比</a:t>
            </a:r>
            <a:r>
              <a:rPr lang="en-US" altLang="zh-TW" dirty="0"/>
              <a:t>" </a:t>
            </a:r>
            <a:r>
              <a:rPr lang="zh-TW" altLang="en-US" dirty="0"/>
              <a:t>套用了 </a:t>
            </a:r>
            <a:r>
              <a:rPr lang="en-US" altLang="zh-TW" dirty="0"/>
              <a:t>J </a:t>
            </a:r>
            <a:r>
              <a:rPr lang="zh-TW" altLang="en-US" dirty="0"/>
              <a:t>欄 </a:t>
            </a:r>
            <a:r>
              <a:rPr lang="en-US" altLang="zh-TW" dirty="0"/>
              <a:t>"</a:t>
            </a:r>
            <a:r>
              <a:rPr lang="zh-TW" altLang="en-US" dirty="0"/>
              <a:t>平均支出</a:t>
            </a:r>
            <a:r>
              <a:rPr lang="en-US" altLang="zh-TW" dirty="0"/>
              <a:t>" </a:t>
            </a:r>
            <a:r>
              <a:rPr lang="zh-TW" altLang="en-US" dirty="0"/>
              <a:t>設定的只顯示整數位數的格式，所以原本要呈現的運算結果都只顯示出整數位數的 </a:t>
            </a:r>
            <a:r>
              <a:rPr lang="en-US" altLang="zh-TW" dirty="0"/>
              <a:t>"0"</a:t>
            </a:r>
            <a:endParaRPr lang="zh-TW" altLang="en-US" dirty="0"/>
          </a:p>
        </p:txBody>
      </p:sp>
    </p:spTree>
    <p:extLst>
      <p:ext uri="{BB962C8B-B14F-4D97-AF65-F5344CB8AC3E}">
        <p14:creationId xmlns:p14="http://schemas.microsoft.com/office/powerpoint/2010/main" val="20785026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認識函數</a:t>
            </a:r>
          </a:p>
        </p:txBody>
      </p:sp>
      <p:sp>
        <p:nvSpPr>
          <p:cNvPr id="3" name="內容版面配置區 2"/>
          <p:cNvSpPr>
            <a:spLocks noGrp="1"/>
          </p:cNvSpPr>
          <p:nvPr>
            <p:ph idx="1"/>
          </p:nvPr>
        </p:nvSpPr>
        <p:spPr/>
        <p:txBody>
          <a:bodyPr/>
          <a:lstStyle/>
          <a:p>
            <a:pPr algn="just"/>
            <a:r>
              <a:rPr lang="en-US" altLang="zh-TW" dirty="0"/>
              <a:t>Excel </a:t>
            </a:r>
            <a:r>
              <a:rPr lang="zh-TW" altLang="en-US" dirty="0"/>
              <a:t>已將數百個常用的數學運算公式，化為函數置放於 插入函數 對話</a:t>
            </a:r>
            <a:r>
              <a:rPr lang="zh-TW" altLang="en-US" dirty="0" smtClean="0"/>
              <a:t>方塊中</a:t>
            </a:r>
            <a:r>
              <a:rPr lang="zh-TW" altLang="en-US" dirty="0"/>
              <a:t>，只要依指定的語法輸入</a:t>
            </a:r>
            <a:r>
              <a:rPr lang="zh-TW" altLang="en-US" dirty="0" smtClean="0"/>
              <a:t>即可</a:t>
            </a:r>
            <a:endParaRPr lang="en-US" altLang="zh-TW" dirty="0" smtClean="0"/>
          </a:p>
          <a:p>
            <a:pPr algn="just"/>
            <a:r>
              <a:rPr lang="zh-TW" altLang="en-US" dirty="0"/>
              <a:t>先於儲存格輸入要進行運算的值，然後選取要存放運算結果的儲存格，於資料編輯列</a:t>
            </a:r>
            <a:r>
              <a:rPr lang="zh-TW" altLang="en-US" dirty="0" smtClean="0"/>
              <a:t>按 </a:t>
            </a:r>
            <a:r>
              <a:rPr lang="zh-TW" altLang="en-US" b="1" dirty="0">
                <a:solidFill>
                  <a:srgbClr val="0AAF96"/>
                </a:solidFill>
              </a:rPr>
              <a:t>插入函數</a:t>
            </a:r>
            <a:r>
              <a:rPr lang="zh-TW" altLang="en-US" dirty="0"/>
              <a:t> 鈕開啟對話方塊，選取所需的函數後按 </a:t>
            </a:r>
            <a:r>
              <a:rPr lang="zh-TW" altLang="en-US" b="1" dirty="0">
                <a:solidFill>
                  <a:srgbClr val="0AAF96"/>
                </a:solidFill>
              </a:rPr>
              <a:t>確定</a:t>
            </a:r>
            <a:r>
              <a:rPr lang="zh-TW" altLang="en-US" dirty="0"/>
              <a:t> 鈕</a:t>
            </a:r>
          </a:p>
        </p:txBody>
      </p:sp>
    </p:spTree>
    <p:extLst>
      <p:ext uri="{BB962C8B-B14F-4D97-AF65-F5344CB8AC3E}">
        <p14:creationId xmlns:p14="http://schemas.microsoft.com/office/powerpoint/2010/main" val="30297844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儲存格參照的應用</a:t>
            </a:r>
          </a:p>
        </p:txBody>
      </p:sp>
      <p:sp>
        <p:nvSpPr>
          <p:cNvPr id="3" name="內容版面配置區 2"/>
          <p:cNvSpPr>
            <a:spLocks noGrp="1"/>
          </p:cNvSpPr>
          <p:nvPr>
            <p:ph idx="1"/>
          </p:nvPr>
        </p:nvSpPr>
        <p:spPr/>
        <p:txBody>
          <a:bodyPr/>
          <a:lstStyle/>
          <a:p>
            <a:endParaRPr lang="zh-TW"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929184"/>
            <a:ext cx="6259859" cy="3946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0150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儲存格參照的應用</a:t>
            </a:r>
          </a:p>
        </p:txBody>
      </p:sp>
      <p:sp>
        <p:nvSpPr>
          <p:cNvPr id="3" name="內容版面配置區 2"/>
          <p:cNvSpPr>
            <a:spLocks noGrp="1"/>
          </p:cNvSpPr>
          <p:nvPr>
            <p:ph idx="1"/>
          </p:nvPr>
        </p:nvSpPr>
        <p:spPr/>
        <p:txBody>
          <a:bodyPr/>
          <a:lstStyle/>
          <a:p>
            <a:r>
              <a:rPr lang="zh-TW" altLang="en-US" dirty="0"/>
              <a:t>絕對參照</a:t>
            </a:r>
            <a:endParaRPr lang="en-US" altLang="zh-TW" dirty="0"/>
          </a:p>
          <a:p>
            <a:pPr lvl="1" algn="just"/>
            <a:r>
              <a:rPr lang="zh-TW" altLang="en-US" dirty="0"/>
              <a:t>最後選取 </a:t>
            </a:r>
            <a:r>
              <a:rPr lang="en-US" altLang="zh-TW" dirty="0"/>
              <a:t>K5</a:t>
            </a:r>
            <a:r>
              <a:rPr lang="zh-TW" altLang="en-US" dirty="0"/>
              <a:t>：</a:t>
            </a:r>
            <a:r>
              <a:rPr lang="en-US" altLang="zh-TW" dirty="0"/>
              <a:t>K16 </a:t>
            </a:r>
            <a:r>
              <a:rPr lang="zh-TW" altLang="en-US" dirty="0"/>
              <a:t>儲存格，於 </a:t>
            </a:r>
            <a:r>
              <a:rPr lang="zh-TW" altLang="en-US" b="1" dirty="0">
                <a:solidFill>
                  <a:srgbClr val="0AAF96"/>
                </a:solidFill>
              </a:rPr>
              <a:t>常用</a:t>
            </a:r>
            <a:r>
              <a:rPr lang="zh-TW" altLang="en-US" dirty="0"/>
              <a:t> 索引標籤選按 </a:t>
            </a:r>
            <a:r>
              <a:rPr lang="zh-TW" altLang="en-US" b="1" dirty="0">
                <a:solidFill>
                  <a:srgbClr val="0AAF96"/>
                </a:solidFill>
              </a:rPr>
              <a:t>百分比樣式</a:t>
            </a:r>
            <a:r>
              <a:rPr lang="zh-TW" altLang="en-US" dirty="0"/>
              <a:t>，所有 </a:t>
            </a:r>
            <a:r>
              <a:rPr lang="en-US" altLang="zh-TW" dirty="0"/>
              <a:t>"</a:t>
            </a:r>
            <a:r>
              <a:rPr lang="zh-TW" altLang="en-US" dirty="0"/>
              <a:t>費用佔比</a:t>
            </a:r>
            <a:r>
              <a:rPr lang="en-US" altLang="zh-TW" dirty="0"/>
              <a:t>" </a:t>
            </a:r>
            <a:r>
              <a:rPr lang="zh-TW" altLang="en-US" dirty="0"/>
              <a:t>的數值完成樣式套用後，即以百分比呈現運算結果</a:t>
            </a:r>
          </a:p>
        </p:txBody>
      </p:sp>
    </p:spTree>
    <p:extLst>
      <p:ext uri="{BB962C8B-B14F-4D97-AF65-F5344CB8AC3E}">
        <p14:creationId xmlns:p14="http://schemas.microsoft.com/office/powerpoint/2010/main" val="21140515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4.4</a:t>
            </a:r>
            <a:r>
              <a:rPr lang="zh-TW" altLang="en-US" dirty="0" smtClean="0"/>
              <a:t>不同資料型態的應用</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915051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結合文字及運算</a:t>
            </a:r>
            <a:r>
              <a:rPr lang="zh-TW" altLang="en-US" dirty="0" smtClean="0"/>
              <a:t>式</a:t>
            </a:r>
            <a:endParaRPr lang="zh-TW" altLang="en-US" dirty="0"/>
          </a:p>
        </p:txBody>
      </p:sp>
      <p:sp>
        <p:nvSpPr>
          <p:cNvPr id="3" name="內容版面配置區 2"/>
          <p:cNvSpPr>
            <a:spLocks noGrp="1"/>
          </p:cNvSpPr>
          <p:nvPr>
            <p:ph idx="1"/>
          </p:nvPr>
        </p:nvSpPr>
        <p:spPr/>
        <p:txBody>
          <a:bodyPr/>
          <a:lstStyle/>
          <a:p>
            <a:pPr algn="just"/>
            <a:r>
              <a:rPr lang="zh-TW" altLang="en-US" dirty="0"/>
              <a:t>選取 </a:t>
            </a:r>
            <a:r>
              <a:rPr lang="en-US" altLang="zh-TW" dirty="0"/>
              <a:t>A19 </a:t>
            </a:r>
            <a:r>
              <a:rPr lang="zh-TW" altLang="en-US" dirty="0"/>
              <a:t>儲存格，於資料編輯列輸入「</a:t>
            </a:r>
            <a:r>
              <a:rPr lang="en-US" altLang="zh-TW" dirty="0"/>
              <a:t>= “9</a:t>
            </a:r>
            <a:r>
              <a:rPr lang="zh-TW" altLang="en-US" dirty="0"/>
              <a:t>月差旅費用小計總額：” </a:t>
            </a:r>
            <a:r>
              <a:rPr lang="en-US" altLang="zh-TW" dirty="0"/>
              <a:t>&amp;ROUND(I16,0)</a:t>
            </a:r>
            <a:r>
              <a:rPr lang="zh-TW" altLang="en-US" dirty="0"/>
              <a:t>」，按 </a:t>
            </a:r>
            <a:r>
              <a:rPr lang="en-US" altLang="zh-TW" b="1" dirty="0">
                <a:solidFill>
                  <a:srgbClr val="0AAF96"/>
                </a:solidFill>
              </a:rPr>
              <a:t>Enter</a:t>
            </a:r>
            <a:r>
              <a:rPr lang="en-US" altLang="zh-TW" dirty="0"/>
              <a:t> </a:t>
            </a:r>
            <a:r>
              <a:rPr lang="zh-TW" altLang="en-US" dirty="0"/>
              <a:t>鍵或完成鈕進行計算，這樣一來儲存格中就可同時擁有文字與運算式的內容了</a:t>
            </a:r>
          </a:p>
        </p:txBody>
      </p:sp>
    </p:spTree>
    <p:extLst>
      <p:ext uri="{BB962C8B-B14F-4D97-AF65-F5344CB8AC3E}">
        <p14:creationId xmlns:p14="http://schemas.microsoft.com/office/powerpoint/2010/main" val="24863525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結合文字及運算式</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083" y="2513844"/>
            <a:ext cx="6995860" cy="262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8763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讀取不同檔案內的儲存格資料</a:t>
            </a:r>
          </a:p>
        </p:txBody>
      </p:sp>
      <p:sp>
        <p:nvSpPr>
          <p:cNvPr id="3" name="內容版面配置區 2"/>
          <p:cNvSpPr>
            <a:spLocks noGrp="1"/>
          </p:cNvSpPr>
          <p:nvPr>
            <p:ph idx="1"/>
          </p:nvPr>
        </p:nvSpPr>
        <p:spPr/>
        <p:txBody>
          <a:bodyPr/>
          <a:lstStyle/>
          <a:p>
            <a:r>
              <a:rPr lang="zh-TW" altLang="en-US" dirty="0"/>
              <a:t>單純的文字、數值資料可以透過複製的動作搬移至其他工作表與試算表檔案，然而若與運算式相關的資料就沒辦法這樣處理</a:t>
            </a:r>
            <a:r>
              <a:rPr lang="zh-TW" altLang="en-US" dirty="0" smtClean="0"/>
              <a:t>了</a:t>
            </a:r>
            <a:endParaRPr lang="en-US" altLang="zh-TW" dirty="0" smtClean="0"/>
          </a:p>
          <a:p>
            <a:r>
              <a:rPr lang="zh-TW" altLang="en-US" dirty="0"/>
              <a:t>請選取 </a:t>
            </a:r>
            <a:r>
              <a:rPr lang="en-US" altLang="zh-TW" dirty="0"/>
              <a:t>A18 </a:t>
            </a:r>
            <a:r>
              <a:rPr lang="zh-TW" altLang="en-US" dirty="0"/>
              <a:t>儲存格，並輸入「</a:t>
            </a:r>
            <a:r>
              <a:rPr lang="en-US" altLang="zh-TW" dirty="0"/>
              <a:t>=</a:t>
            </a:r>
            <a:r>
              <a:rPr lang="zh-TW" altLang="en-US" dirty="0"/>
              <a:t>」</a:t>
            </a:r>
          </a:p>
          <a:p>
            <a:r>
              <a:rPr lang="zh-TW" altLang="en-US" dirty="0"/>
              <a:t>切換到 </a:t>
            </a:r>
            <a:r>
              <a:rPr lang="en-US" altLang="zh-TW" dirty="0"/>
              <a:t>&lt;</a:t>
            </a:r>
            <a:r>
              <a:rPr lang="zh-TW" altLang="en-US" dirty="0"/>
              <a:t>差旅費用記錄表</a:t>
            </a:r>
            <a:r>
              <a:rPr lang="en-US" altLang="zh-TW" dirty="0"/>
              <a:t>-8</a:t>
            </a:r>
            <a:r>
              <a:rPr lang="zh-TW" altLang="en-US" dirty="0"/>
              <a:t>月</a:t>
            </a:r>
            <a:r>
              <a:rPr lang="en-US" altLang="zh-TW" dirty="0"/>
              <a:t>.</a:t>
            </a:r>
            <a:r>
              <a:rPr lang="en-US" altLang="zh-TW" dirty="0" err="1"/>
              <a:t>xlsx</a:t>
            </a:r>
            <a:r>
              <a:rPr lang="en-US" altLang="zh-TW" dirty="0"/>
              <a:t>&gt; </a:t>
            </a:r>
            <a:r>
              <a:rPr lang="zh-TW" altLang="en-US" dirty="0"/>
              <a:t>檔案，選取 </a:t>
            </a:r>
            <a:r>
              <a:rPr lang="en-US" altLang="zh-TW" dirty="0"/>
              <a:t>A16 </a:t>
            </a:r>
            <a:r>
              <a:rPr lang="zh-TW" altLang="en-US" dirty="0"/>
              <a:t>儲存格，然後按 </a:t>
            </a:r>
            <a:r>
              <a:rPr lang="en-US" altLang="zh-TW" b="1" dirty="0">
                <a:solidFill>
                  <a:srgbClr val="0AAF96"/>
                </a:solidFill>
              </a:rPr>
              <a:t>Enter</a:t>
            </a:r>
            <a:r>
              <a:rPr lang="en-US" altLang="zh-TW" dirty="0"/>
              <a:t> </a:t>
            </a:r>
            <a:r>
              <a:rPr lang="zh-TW" altLang="en-US" dirty="0"/>
              <a:t>鍵</a:t>
            </a:r>
          </a:p>
          <a:p>
            <a:endParaRPr lang="en-US" altLang="zh-TW" dirty="0" smtClean="0"/>
          </a:p>
          <a:p>
            <a:endParaRPr lang="zh-TW" altLang="en-US" dirty="0"/>
          </a:p>
        </p:txBody>
      </p:sp>
    </p:spTree>
    <p:extLst>
      <p:ext uri="{BB962C8B-B14F-4D97-AF65-F5344CB8AC3E}">
        <p14:creationId xmlns:p14="http://schemas.microsoft.com/office/powerpoint/2010/main" val="660406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讀取不同檔案內的儲存格資料</a:t>
            </a:r>
          </a:p>
        </p:txBody>
      </p:sp>
      <p:sp>
        <p:nvSpPr>
          <p:cNvPr id="3" name="內容版面配置區 2"/>
          <p:cNvSpPr>
            <a:spLocks noGrp="1"/>
          </p:cNvSpPr>
          <p:nvPr>
            <p:ph idx="1"/>
          </p:nvPr>
        </p:nvSpPr>
        <p:spPr/>
        <p:txBody>
          <a:bodyPr/>
          <a:lstStyle/>
          <a:p>
            <a:pPr algn="just"/>
            <a:r>
              <a:rPr lang="zh-TW" altLang="en-US" dirty="0" smtClean="0"/>
              <a:t>會</a:t>
            </a:r>
            <a:r>
              <a:rPr lang="zh-TW" altLang="en-US" dirty="0"/>
              <a:t>自動切換回 </a:t>
            </a:r>
            <a:r>
              <a:rPr lang="zh-TW" altLang="en-US" b="1" dirty="0">
                <a:solidFill>
                  <a:srgbClr val="0AAF96"/>
                </a:solidFill>
              </a:rPr>
              <a:t>活頁簿</a:t>
            </a:r>
            <a:r>
              <a:rPr lang="en-US" altLang="zh-TW" b="1" dirty="0">
                <a:solidFill>
                  <a:srgbClr val="0AAF96"/>
                </a:solidFill>
              </a:rPr>
              <a:t>1</a:t>
            </a:r>
            <a:r>
              <a:rPr lang="en-US" altLang="zh-TW" dirty="0"/>
              <a:t> </a:t>
            </a:r>
            <a:r>
              <a:rPr lang="zh-TW" altLang="en-US" dirty="0"/>
              <a:t>的 </a:t>
            </a:r>
            <a:r>
              <a:rPr lang="zh-TW" altLang="en-US" b="1" dirty="0">
                <a:solidFill>
                  <a:srgbClr val="0AAF96"/>
                </a:solidFill>
              </a:rPr>
              <a:t>工作表</a:t>
            </a:r>
            <a:r>
              <a:rPr lang="en-US" altLang="zh-TW" b="1" dirty="0">
                <a:solidFill>
                  <a:srgbClr val="0AAF96"/>
                </a:solidFill>
              </a:rPr>
              <a:t>1</a:t>
            </a:r>
            <a:r>
              <a:rPr lang="en-US" altLang="zh-TW" dirty="0"/>
              <a:t> </a:t>
            </a:r>
            <a:r>
              <a:rPr lang="zh-TW" altLang="en-US" dirty="0"/>
              <a:t>工作表，並於 </a:t>
            </a:r>
            <a:r>
              <a:rPr lang="en-US" altLang="zh-TW" dirty="0"/>
              <a:t>A18 </a:t>
            </a:r>
            <a:r>
              <a:rPr lang="zh-TW" altLang="en-US" dirty="0"/>
              <a:t>儲存格顯示 </a:t>
            </a:r>
            <a:r>
              <a:rPr lang="en-US" altLang="zh-TW" dirty="0"/>
              <a:t>&lt;</a:t>
            </a:r>
            <a:r>
              <a:rPr lang="zh-TW" altLang="en-US" dirty="0"/>
              <a:t>差旅費用記錄表</a:t>
            </a:r>
            <a:r>
              <a:rPr lang="en-US" altLang="zh-TW" dirty="0"/>
              <a:t>-8</a:t>
            </a:r>
            <a:r>
              <a:rPr lang="zh-TW" altLang="en-US" dirty="0"/>
              <a:t>月</a:t>
            </a:r>
            <a:r>
              <a:rPr lang="en-US" altLang="zh-TW" dirty="0"/>
              <a:t>.</a:t>
            </a:r>
            <a:r>
              <a:rPr lang="en-US" altLang="zh-TW" dirty="0" err="1"/>
              <a:t>xlsx</a:t>
            </a:r>
            <a:r>
              <a:rPr lang="en-US" altLang="zh-TW" dirty="0"/>
              <a:t>&gt; </a:t>
            </a:r>
            <a:r>
              <a:rPr lang="zh-TW" altLang="en-US" dirty="0"/>
              <a:t>檔案中 </a:t>
            </a:r>
            <a:r>
              <a:rPr lang="en-US" altLang="zh-TW" dirty="0"/>
              <a:t>A16 </a:t>
            </a:r>
            <a:r>
              <a:rPr lang="zh-TW" altLang="en-US" dirty="0"/>
              <a:t>儲存格資料，如此一來即完成讀取不同檔案儲存格資料的操作，請記得儲存檔案</a:t>
            </a:r>
          </a:p>
        </p:txBody>
      </p:sp>
    </p:spTree>
    <p:extLst>
      <p:ext uri="{BB962C8B-B14F-4D97-AF65-F5344CB8AC3E}">
        <p14:creationId xmlns:p14="http://schemas.microsoft.com/office/powerpoint/2010/main" val="32598706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讀取不同檔案內的儲存格資料</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850" y="2141252"/>
            <a:ext cx="5584325" cy="336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8087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4.5</a:t>
            </a:r>
            <a:r>
              <a:rPr lang="zh-TW" altLang="en-US" dirty="0" smtClean="0"/>
              <a:t>函數</a:t>
            </a:r>
            <a:r>
              <a:rPr lang="zh-TW" altLang="en-US" dirty="0" smtClean="0"/>
              <a:t>與外部資料</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589289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目標搜尋</a:t>
            </a:r>
          </a:p>
        </p:txBody>
      </p:sp>
      <p:sp>
        <p:nvSpPr>
          <p:cNvPr id="3" name="內容版面配置區 2"/>
          <p:cNvSpPr>
            <a:spLocks noGrp="1"/>
          </p:cNvSpPr>
          <p:nvPr>
            <p:ph idx="1"/>
          </p:nvPr>
        </p:nvSpPr>
        <p:spPr/>
        <p:txBody>
          <a:bodyPr/>
          <a:lstStyle/>
          <a:p>
            <a:pPr algn="just"/>
            <a:r>
              <a:rPr lang="zh-TW" altLang="en-US" dirty="0"/>
              <a:t>報價的金額會被殺價是很常發生的，如果能利用 </a:t>
            </a:r>
            <a:r>
              <a:rPr lang="zh-TW" altLang="en-US" b="1" dirty="0">
                <a:solidFill>
                  <a:srgbClr val="0AAF96"/>
                </a:solidFill>
              </a:rPr>
              <a:t>目標搜尋 </a:t>
            </a:r>
            <a:r>
              <a:rPr lang="zh-TW" altLang="en-US" dirty="0"/>
              <a:t>功能可以更快算出正確的金額，你就能比對手搶先一步，贏得商機</a:t>
            </a:r>
          </a:p>
        </p:txBody>
      </p:sp>
    </p:spTree>
    <p:extLst>
      <p:ext uri="{BB962C8B-B14F-4D97-AF65-F5344CB8AC3E}">
        <p14:creationId xmlns:p14="http://schemas.microsoft.com/office/powerpoint/2010/main" val="4491120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認識函數</a:t>
            </a:r>
          </a:p>
        </p:txBody>
      </p:sp>
      <p:sp>
        <p:nvSpPr>
          <p:cNvPr id="3" name="內容版面配置區 2"/>
          <p:cNvSpPr>
            <a:spLocks noGrp="1"/>
          </p:cNvSpPr>
          <p:nvPr>
            <p:ph idx="1"/>
          </p:nvPr>
        </p:nvSpPr>
        <p:spPr/>
        <p:txBody>
          <a:bodyPr/>
          <a:lstStyle/>
          <a:p>
            <a:pPr algn="just"/>
            <a:r>
              <a:rPr lang="zh-TW" altLang="en-US" dirty="0"/>
              <a:t>於 </a:t>
            </a:r>
            <a:r>
              <a:rPr lang="zh-TW" altLang="en-US" b="1" dirty="0">
                <a:solidFill>
                  <a:srgbClr val="0AAF96"/>
                </a:solidFill>
              </a:rPr>
              <a:t>函數引數 </a:t>
            </a:r>
            <a:r>
              <a:rPr lang="zh-TW" altLang="en-US" dirty="0"/>
              <a:t>對話方塊中依照欄位說明指定要作用的儲存格後，</a:t>
            </a:r>
            <a:r>
              <a:rPr lang="zh-TW" altLang="en-US" dirty="0" smtClean="0"/>
              <a:t>按 </a:t>
            </a:r>
            <a:r>
              <a:rPr lang="zh-TW" altLang="en-US" b="1" dirty="0">
                <a:solidFill>
                  <a:srgbClr val="0AAF96"/>
                </a:solidFill>
              </a:rPr>
              <a:t>確定</a:t>
            </a:r>
            <a:r>
              <a:rPr lang="zh-TW" altLang="en-US" dirty="0"/>
              <a:t> </a:t>
            </a:r>
            <a:r>
              <a:rPr lang="zh-TW" altLang="en-US" dirty="0" smtClean="0"/>
              <a:t> 鈕</a:t>
            </a:r>
            <a:r>
              <a:rPr lang="zh-TW" altLang="en-US" dirty="0"/>
              <a:t>，儲存格中即會顯示計算結果</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30" y="3919893"/>
            <a:ext cx="7366765" cy="2938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73785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將外部文字資料匯入 </a:t>
            </a:r>
            <a:r>
              <a:rPr lang="en-US" altLang="zh-TW" dirty="0"/>
              <a:t>Excel</a:t>
            </a:r>
            <a:endParaRPr lang="zh-TW" altLang="en-US" dirty="0"/>
          </a:p>
        </p:txBody>
      </p:sp>
      <p:sp>
        <p:nvSpPr>
          <p:cNvPr id="3" name="內容版面配置區 2"/>
          <p:cNvSpPr>
            <a:spLocks noGrp="1"/>
          </p:cNvSpPr>
          <p:nvPr>
            <p:ph idx="1"/>
          </p:nvPr>
        </p:nvSpPr>
        <p:spPr/>
        <p:txBody>
          <a:bodyPr/>
          <a:lstStyle/>
          <a:p>
            <a:pPr algn="just"/>
            <a:r>
              <a:rPr lang="zh-TW" altLang="en-US" dirty="0"/>
              <a:t>先利用空白活頁簿匯入文字資料，開啟範例原始檔 </a:t>
            </a:r>
            <a:r>
              <a:rPr lang="en-US" altLang="zh-TW" dirty="0"/>
              <a:t>&lt;</a:t>
            </a:r>
            <a:r>
              <a:rPr lang="zh-TW" altLang="en-US" dirty="0"/>
              <a:t>報價與貸款運算分析</a:t>
            </a:r>
            <a:r>
              <a:rPr lang="en-US" altLang="zh-TW" dirty="0"/>
              <a:t>.</a:t>
            </a:r>
            <a:r>
              <a:rPr lang="en-US" altLang="zh-TW" dirty="0" err="1"/>
              <a:t>xlsx</a:t>
            </a:r>
            <a:r>
              <a:rPr lang="en-US" altLang="zh-TW" dirty="0"/>
              <a:t>&gt;</a:t>
            </a:r>
            <a:r>
              <a:rPr lang="zh-TW" altLang="en-US" dirty="0" smtClean="0"/>
              <a:t>練習</a:t>
            </a:r>
            <a:endParaRPr lang="en-US" altLang="zh-TW" dirty="0" smtClean="0"/>
          </a:p>
          <a:p>
            <a:pPr algn="just"/>
            <a:r>
              <a:rPr lang="zh-TW" altLang="en-US" dirty="0"/>
              <a:t>選按 </a:t>
            </a:r>
            <a:r>
              <a:rPr lang="zh-TW" altLang="en-US" b="1" dirty="0">
                <a:solidFill>
                  <a:srgbClr val="0AAF96"/>
                </a:solidFill>
              </a:rPr>
              <a:t>採購明細</a:t>
            </a:r>
            <a:r>
              <a:rPr lang="zh-TW" altLang="en-US" dirty="0"/>
              <a:t> 工作表，於 </a:t>
            </a:r>
            <a:r>
              <a:rPr lang="zh-TW" altLang="en-US" b="1" dirty="0">
                <a:solidFill>
                  <a:srgbClr val="0AAF96"/>
                </a:solidFill>
              </a:rPr>
              <a:t>資料</a:t>
            </a:r>
            <a:r>
              <a:rPr lang="zh-TW" altLang="en-US" dirty="0"/>
              <a:t> 索引標籤選按 </a:t>
            </a:r>
            <a:r>
              <a:rPr lang="zh-TW" altLang="en-US" b="1" dirty="0">
                <a:solidFill>
                  <a:srgbClr val="0AAF96"/>
                </a:solidFill>
              </a:rPr>
              <a:t>從文字檔 </a:t>
            </a:r>
            <a:r>
              <a:rPr lang="zh-TW" altLang="en-US" dirty="0"/>
              <a:t>開啟對話方塊，選取範例原始檔 </a:t>
            </a:r>
            <a:r>
              <a:rPr lang="en-US" altLang="zh-TW" dirty="0"/>
              <a:t>&lt;</a:t>
            </a:r>
            <a:r>
              <a:rPr lang="zh-TW" altLang="en-US" dirty="0"/>
              <a:t>採購明細</a:t>
            </a:r>
            <a:r>
              <a:rPr lang="en-US" altLang="zh-TW" dirty="0"/>
              <a:t>.txt&gt;</a:t>
            </a:r>
            <a:r>
              <a:rPr lang="zh-TW" altLang="en-US" dirty="0"/>
              <a:t>，按 </a:t>
            </a:r>
            <a:r>
              <a:rPr lang="zh-TW" altLang="en-US" b="1" dirty="0">
                <a:solidFill>
                  <a:srgbClr val="0AAF96"/>
                </a:solidFill>
              </a:rPr>
              <a:t>匯入</a:t>
            </a:r>
            <a:r>
              <a:rPr lang="zh-TW" altLang="en-US" dirty="0"/>
              <a:t> 鈕</a:t>
            </a:r>
          </a:p>
        </p:txBody>
      </p:sp>
    </p:spTree>
    <p:extLst>
      <p:ext uri="{BB962C8B-B14F-4D97-AF65-F5344CB8AC3E}">
        <p14:creationId xmlns:p14="http://schemas.microsoft.com/office/powerpoint/2010/main" val="4245454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將外部文字資料匯入 </a:t>
            </a:r>
            <a:r>
              <a:rPr lang="en-US" altLang="zh-TW" dirty="0"/>
              <a:t>Excel</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504" y="2240112"/>
            <a:ext cx="6861017"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3394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將外部文字資料匯入 </a:t>
            </a:r>
            <a:r>
              <a:rPr lang="en-US" altLang="zh-TW" dirty="0"/>
              <a:t>Excel</a:t>
            </a:r>
            <a:endParaRPr lang="zh-TW" altLang="en-US" dirty="0"/>
          </a:p>
        </p:txBody>
      </p:sp>
      <p:sp>
        <p:nvSpPr>
          <p:cNvPr id="3" name="內容版面配置區 2"/>
          <p:cNvSpPr>
            <a:spLocks noGrp="1"/>
          </p:cNvSpPr>
          <p:nvPr>
            <p:ph idx="1"/>
          </p:nvPr>
        </p:nvSpPr>
        <p:spPr/>
        <p:txBody>
          <a:bodyPr/>
          <a:lstStyle/>
          <a:p>
            <a:pPr algn="just"/>
            <a:r>
              <a:rPr lang="zh-TW" altLang="en-US" dirty="0"/>
              <a:t>繼續依照 </a:t>
            </a:r>
            <a:r>
              <a:rPr lang="zh-TW" altLang="en-US" b="1" dirty="0">
                <a:solidFill>
                  <a:srgbClr val="0AAF96"/>
                </a:solidFill>
              </a:rPr>
              <a:t>匯入字串精靈</a:t>
            </a:r>
            <a:r>
              <a:rPr lang="zh-TW" altLang="en-US" dirty="0"/>
              <a:t> 執行步驟進行設定，因為來源文字檔是以定位點做分隔，所以核選 </a:t>
            </a:r>
            <a:r>
              <a:rPr lang="zh-TW" altLang="en-US" b="1" dirty="0">
                <a:solidFill>
                  <a:srgbClr val="0AAF96"/>
                </a:solidFill>
              </a:rPr>
              <a:t>原始資料類型：分隔符號</a:t>
            </a:r>
            <a:r>
              <a:rPr lang="zh-TW" altLang="en-US" dirty="0"/>
              <a:t>，再按 </a:t>
            </a:r>
            <a:r>
              <a:rPr lang="zh-TW" altLang="en-US" b="1" dirty="0" smtClean="0">
                <a:solidFill>
                  <a:srgbClr val="0AAF96"/>
                </a:solidFill>
              </a:rPr>
              <a:t>下一步</a:t>
            </a:r>
            <a:r>
              <a:rPr lang="zh-TW" altLang="en-US" dirty="0" smtClean="0"/>
              <a:t> 鈕</a:t>
            </a:r>
            <a:endParaRPr lang="en-US" altLang="zh-TW" dirty="0" smtClean="0"/>
          </a:p>
          <a:p>
            <a:pPr algn="just"/>
            <a:r>
              <a:rPr lang="zh-TW" altLang="en-US" dirty="0"/>
              <a:t>核選 </a:t>
            </a:r>
            <a:r>
              <a:rPr lang="zh-TW" altLang="en-US" b="1" dirty="0">
                <a:solidFill>
                  <a:srgbClr val="0AAF96"/>
                </a:solidFill>
              </a:rPr>
              <a:t>分隔符號：</a:t>
            </a:r>
            <a:r>
              <a:rPr lang="en-US" altLang="zh-TW" b="1" dirty="0">
                <a:solidFill>
                  <a:srgbClr val="0AAF96"/>
                </a:solidFill>
              </a:rPr>
              <a:t>Tab </a:t>
            </a:r>
            <a:r>
              <a:rPr lang="zh-TW" altLang="en-US" dirty="0"/>
              <a:t>鍵，再按 </a:t>
            </a:r>
            <a:r>
              <a:rPr lang="zh-TW" altLang="en-US" b="1" dirty="0">
                <a:solidFill>
                  <a:srgbClr val="0AAF96"/>
                </a:solidFill>
              </a:rPr>
              <a:t>下一步</a:t>
            </a:r>
            <a:r>
              <a:rPr lang="zh-TW" altLang="en-US" dirty="0"/>
              <a:t> 鈕</a:t>
            </a:r>
          </a:p>
        </p:txBody>
      </p:sp>
    </p:spTree>
    <p:extLst>
      <p:ext uri="{BB962C8B-B14F-4D97-AF65-F5344CB8AC3E}">
        <p14:creationId xmlns:p14="http://schemas.microsoft.com/office/powerpoint/2010/main" val="10498855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將外部文字資料匯入 </a:t>
            </a:r>
            <a:r>
              <a:rPr lang="en-US" altLang="zh-TW" dirty="0"/>
              <a:t>Excel</a:t>
            </a:r>
            <a:endParaRPr lang="zh-TW" altLang="en-US" dirty="0"/>
          </a:p>
        </p:txBody>
      </p:sp>
      <p:sp>
        <p:nvSpPr>
          <p:cNvPr id="3" name="內容版面配置區 2"/>
          <p:cNvSpPr>
            <a:spLocks noGrp="1"/>
          </p:cNvSpPr>
          <p:nvPr>
            <p:ph idx="1"/>
          </p:nvPr>
        </p:nvSpPr>
        <p:spPr/>
        <p:txBody>
          <a:bodyPr/>
          <a:lstStyle/>
          <a:p>
            <a:pPr algn="just"/>
            <a:r>
              <a:rPr lang="zh-TW" altLang="en-US" dirty="0"/>
              <a:t>若不想匯入 </a:t>
            </a:r>
            <a:r>
              <a:rPr lang="en-US" altLang="zh-TW" dirty="0"/>
              <a:t>"</a:t>
            </a:r>
            <a:r>
              <a:rPr lang="zh-TW" altLang="en-US" dirty="0"/>
              <a:t>備註</a:t>
            </a:r>
            <a:r>
              <a:rPr lang="en-US" altLang="zh-TW" dirty="0"/>
              <a:t>" </a:t>
            </a:r>
            <a:r>
              <a:rPr lang="zh-TW" altLang="en-US" dirty="0"/>
              <a:t>欄位時，可直接在 </a:t>
            </a:r>
            <a:r>
              <a:rPr lang="zh-TW" altLang="en-US" b="1" dirty="0">
                <a:solidFill>
                  <a:srgbClr val="0AAF96"/>
                </a:solidFill>
              </a:rPr>
              <a:t>預覽分欄結果</a:t>
            </a:r>
            <a:r>
              <a:rPr lang="zh-TW" altLang="en-US" dirty="0"/>
              <a:t> 選取該欄位，再核選 </a:t>
            </a:r>
            <a:r>
              <a:rPr lang="zh-TW" altLang="en-US" b="1" dirty="0">
                <a:solidFill>
                  <a:srgbClr val="0AAF96"/>
                </a:solidFill>
              </a:rPr>
              <a:t>欄位的資料格式：不匯入此欄</a:t>
            </a:r>
            <a:r>
              <a:rPr lang="zh-TW" altLang="en-US" dirty="0"/>
              <a:t>，最後按 </a:t>
            </a:r>
            <a:r>
              <a:rPr lang="zh-TW" altLang="en-US" b="1" dirty="0">
                <a:solidFill>
                  <a:srgbClr val="0AAF96"/>
                </a:solidFill>
              </a:rPr>
              <a:t>完成</a:t>
            </a:r>
            <a:r>
              <a:rPr lang="zh-TW" altLang="en-US" dirty="0"/>
              <a:t> </a:t>
            </a:r>
            <a:r>
              <a:rPr lang="zh-TW" altLang="en-US" dirty="0" smtClean="0"/>
              <a:t>鈕</a:t>
            </a:r>
            <a:endParaRPr lang="en-US" altLang="zh-TW" dirty="0" smtClean="0"/>
          </a:p>
          <a:p>
            <a:pPr algn="just"/>
            <a:r>
              <a:rPr lang="zh-TW" altLang="en-US" dirty="0"/>
              <a:t>核選 </a:t>
            </a:r>
            <a:r>
              <a:rPr lang="zh-TW" altLang="en-US" b="1" dirty="0">
                <a:solidFill>
                  <a:srgbClr val="0AAF96"/>
                </a:solidFill>
              </a:rPr>
              <a:t>將資料放在：目前工作表的儲存格</a:t>
            </a:r>
            <a:r>
              <a:rPr lang="zh-TW" altLang="en-US" dirty="0"/>
              <a:t>，選取 </a:t>
            </a:r>
            <a:r>
              <a:rPr lang="en-US" altLang="zh-TW" b="1" dirty="0">
                <a:solidFill>
                  <a:srgbClr val="0AAF96"/>
                </a:solidFill>
              </a:rPr>
              <a:t>$A$1 </a:t>
            </a:r>
            <a:r>
              <a:rPr lang="zh-TW" altLang="en-US" dirty="0"/>
              <a:t>絕對儲存格，再按 </a:t>
            </a:r>
            <a:r>
              <a:rPr lang="zh-TW" altLang="en-US" b="1" dirty="0">
                <a:solidFill>
                  <a:srgbClr val="0AAF96"/>
                </a:solidFill>
              </a:rPr>
              <a:t>確定</a:t>
            </a:r>
            <a:r>
              <a:rPr lang="zh-TW" altLang="en-US" dirty="0"/>
              <a:t> 鈕，完成匯入動作</a:t>
            </a:r>
          </a:p>
        </p:txBody>
      </p:sp>
    </p:spTree>
    <p:extLst>
      <p:ext uri="{BB962C8B-B14F-4D97-AF65-F5344CB8AC3E}">
        <p14:creationId xmlns:p14="http://schemas.microsoft.com/office/powerpoint/2010/main" val="2949014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將外部文字資料匯入 </a:t>
            </a:r>
            <a:r>
              <a:rPr lang="en-US" altLang="zh-TW" dirty="0"/>
              <a:t>Excel</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988" y="2131740"/>
            <a:ext cx="5430049" cy="3385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0529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4.6</a:t>
            </a:r>
            <a:r>
              <a:rPr lang="zh-TW" altLang="en-US" dirty="0" smtClean="0"/>
              <a:t>結合公式</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9234329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設定運算公式</a:t>
            </a:r>
          </a:p>
        </p:txBody>
      </p:sp>
      <p:sp>
        <p:nvSpPr>
          <p:cNvPr id="3" name="內容版面配置區 2"/>
          <p:cNvSpPr>
            <a:spLocks noGrp="1"/>
          </p:cNvSpPr>
          <p:nvPr>
            <p:ph idx="1"/>
          </p:nvPr>
        </p:nvSpPr>
        <p:spPr/>
        <p:txBody>
          <a:bodyPr/>
          <a:lstStyle/>
          <a:p>
            <a:pPr algn="just"/>
            <a:r>
              <a:rPr lang="zh-TW" altLang="en-US" dirty="0"/>
              <a:t>在推算 </a:t>
            </a:r>
            <a:r>
              <a:rPr lang="en-US" altLang="zh-TW" dirty="0"/>
              <a:t>"</a:t>
            </a:r>
            <a:r>
              <a:rPr lang="zh-TW" altLang="en-US" dirty="0"/>
              <a:t>採購報價</a:t>
            </a:r>
            <a:r>
              <a:rPr lang="en-US" altLang="zh-TW" dirty="0"/>
              <a:t>" </a:t>
            </a:r>
            <a:r>
              <a:rPr lang="zh-TW" altLang="en-US" dirty="0"/>
              <a:t>前，需要先將 </a:t>
            </a:r>
            <a:r>
              <a:rPr lang="en-US" altLang="zh-TW" dirty="0"/>
              <a:t>"</a:t>
            </a:r>
            <a:r>
              <a:rPr lang="zh-TW" altLang="en-US" dirty="0"/>
              <a:t>廠商報價</a:t>
            </a:r>
            <a:r>
              <a:rPr lang="en-US" altLang="zh-TW" dirty="0"/>
              <a:t>" </a:t>
            </a:r>
            <a:r>
              <a:rPr lang="zh-TW" altLang="en-US" dirty="0"/>
              <a:t>及 </a:t>
            </a:r>
            <a:r>
              <a:rPr lang="en-US" altLang="zh-TW" dirty="0"/>
              <a:t>"</a:t>
            </a:r>
            <a:r>
              <a:rPr lang="zh-TW" altLang="en-US" dirty="0"/>
              <a:t>總計</a:t>
            </a:r>
            <a:r>
              <a:rPr lang="en-US" altLang="zh-TW" dirty="0"/>
              <a:t>" </a:t>
            </a:r>
            <a:r>
              <a:rPr lang="zh-TW" altLang="en-US" dirty="0"/>
              <a:t>欄位套用公式運算，最後再利用 </a:t>
            </a:r>
            <a:r>
              <a:rPr lang="zh-TW" altLang="en-US" b="1" dirty="0">
                <a:solidFill>
                  <a:srgbClr val="0AAF96"/>
                </a:solidFill>
              </a:rPr>
              <a:t>目標搜尋</a:t>
            </a:r>
            <a:r>
              <a:rPr lang="zh-TW" altLang="en-US" dirty="0"/>
              <a:t> 功能反推算回去即可得到正確的報價</a:t>
            </a:r>
            <a:r>
              <a:rPr lang="zh-TW" altLang="en-US" dirty="0" smtClean="0"/>
              <a:t>金額</a:t>
            </a:r>
            <a:endParaRPr lang="en-US" altLang="zh-TW" dirty="0" smtClean="0"/>
          </a:p>
          <a:p>
            <a:pPr algn="just"/>
            <a:r>
              <a:rPr lang="zh-TW" altLang="en-US" dirty="0"/>
              <a:t>分別於 </a:t>
            </a:r>
            <a:r>
              <a:rPr lang="en-US" altLang="zh-TW" dirty="0"/>
              <a:t>A12</a:t>
            </a:r>
            <a:r>
              <a:rPr lang="zh-TW" altLang="en-US" dirty="0"/>
              <a:t>、</a:t>
            </a:r>
            <a:r>
              <a:rPr lang="en-US" altLang="zh-TW" dirty="0"/>
              <a:t>A13</a:t>
            </a:r>
            <a:r>
              <a:rPr lang="zh-TW" altLang="en-US" dirty="0"/>
              <a:t>、</a:t>
            </a:r>
            <a:r>
              <a:rPr lang="en-US" altLang="zh-TW" dirty="0"/>
              <a:t>A14 </a:t>
            </a:r>
            <a:r>
              <a:rPr lang="zh-TW" altLang="en-US" dirty="0"/>
              <a:t>儲存格輸入「廠商報價」、「營業稅 </a:t>
            </a:r>
            <a:r>
              <a:rPr lang="en-US" altLang="zh-TW" dirty="0"/>
              <a:t>(5%)</a:t>
            </a:r>
            <a:r>
              <a:rPr lang="zh-TW" altLang="en-US" dirty="0"/>
              <a:t>」、「總計」</a:t>
            </a:r>
          </a:p>
        </p:txBody>
      </p:sp>
    </p:spTree>
    <p:extLst>
      <p:ext uri="{BB962C8B-B14F-4D97-AF65-F5344CB8AC3E}">
        <p14:creationId xmlns:p14="http://schemas.microsoft.com/office/powerpoint/2010/main" val="26486574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設定運算公式</a:t>
            </a:r>
          </a:p>
        </p:txBody>
      </p:sp>
      <p:sp>
        <p:nvSpPr>
          <p:cNvPr id="3" name="內容版面配置區 2"/>
          <p:cNvSpPr>
            <a:spLocks noGrp="1"/>
          </p:cNvSpPr>
          <p:nvPr>
            <p:ph idx="1"/>
          </p:nvPr>
        </p:nvSpPr>
        <p:spPr/>
        <p:txBody>
          <a:bodyPr/>
          <a:lstStyle/>
          <a:p>
            <a:pPr algn="just"/>
            <a:r>
              <a:rPr lang="en-US" altLang="zh-TW" dirty="0"/>
              <a:t>"</a:t>
            </a:r>
            <a:r>
              <a:rPr lang="zh-TW" altLang="en-US" dirty="0"/>
              <a:t>營業稅</a:t>
            </a:r>
            <a:r>
              <a:rPr lang="en-US" altLang="zh-TW" dirty="0"/>
              <a:t>" </a:t>
            </a:r>
            <a:r>
              <a:rPr lang="zh-TW" altLang="en-US" dirty="0"/>
              <a:t>為 </a:t>
            </a:r>
            <a:r>
              <a:rPr lang="en-US" altLang="zh-TW" dirty="0"/>
              <a:t>"</a:t>
            </a:r>
            <a:r>
              <a:rPr lang="zh-TW" altLang="en-US" dirty="0"/>
              <a:t>廠商報價</a:t>
            </a:r>
            <a:r>
              <a:rPr lang="en-US" altLang="zh-TW" dirty="0"/>
              <a:t>" </a:t>
            </a:r>
            <a:r>
              <a:rPr lang="zh-TW" altLang="en-US" dirty="0"/>
              <a:t>的 </a:t>
            </a:r>
            <a:r>
              <a:rPr lang="en-US" altLang="zh-TW" dirty="0"/>
              <a:t>5%</a:t>
            </a:r>
            <a:r>
              <a:rPr lang="zh-TW" altLang="en-US" dirty="0"/>
              <a:t>，所以於 </a:t>
            </a:r>
            <a:r>
              <a:rPr lang="en-US" altLang="zh-TW" dirty="0"/>
              <a:t>B13 </a:t>
            </a:r>
            <a:r>
              <a:rPr lang="zh-TW" altLang="en-US" dirty="0"/>
              <a:t>儲存格中輸入「</a:t>
            </a:r>
            <a:r>
              <a:rPr lang="en-US" altLang="zh-TW" dirty="0"/>
              <a:t>=B12*0.05</a:t>
            </a:r>
            <a:r>
              <a:rPr lang="zh-TW" altLang="en-US" dirty="0" smtClean="0"/>
              <a:t>」</a:t>
            </a:r>
            <a:endParaRPr lang="en-US" altLang="zh-TW" dirty="0" smtClean="0"/>
          </a:p>
          <a:p>
            <a:pPr algn="just"/>
            <a:r>
              <a:rPr lang="zh-TW" altLang="en-US" dirty="0" smtClean="0"/>
              <a:t>最後</a:t>
            </a:r>
            <a:r>
              <a:rPr lang="zh-TW" altLang="en-US" dirty="0"/>
              <a:t>議價完後的金額會等於廠商報價加上營業稅，所以於 </a:t>
            </a:r>
            <a:r>
              <a:rPr lang="en-US" altLang="zh-TW" dirty="0"/>
              <a:t>B14 </a:t>
            </a:r>
            <a:r>
              <a:rPr lang="zh-TW" altLang="en-US" dirty="0"/>
              <a:t>儲存格輸入「</a:t>
            </a:r>
            <a:r>
              <a:rPr lang="en-US" altLang="zh-TW" dirty="0"/>
              <a:t>=B12+B13</a:t>
            </a:r>
            <a:r>
              <a:rPr lang="zh-TW" altLang="en-US" dirty="0"/>
              <a:t>」</a:t>
            </a:r>
          </a:p>
        </p:txBody>
      </p:sp>
    </p:spTree>
    <p:extLst>
      <p:ext uri="{BB962C8B-B14F-4D97-AF65-F5344CB8AC3E}">
        <p14:creationId xmlns:p14="http://schemas.microsoft.com/office/powerpoint/2010/main" val="25018978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設定運算公式</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413" y="1978292"/>
            <a:ext cx="5477199" cy="3691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42058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套用目標搜尋功能</a:t>
            </a:r>
          </a:p>
        </p:txBody>
      </p:sp>
      <p:sp>
        <p:nvSpPr>
          <p:cNvPr id="3" name="內容版面配置區 2"/>
          <p:cNvSpPr>
            <a:spLocks noGrp="1"/>
          </p:cNvSpPr>
          <p:nvPr>
            <p:ph idx="1"/>
          </p:nvPr>
        </p:nvSpPr>
        <p:spPr/>
        <p:txBody>
          <a:bodyPr/>
          <a:lstStyle/>
          <a:p>
            <a:pPr algn="just"/>
            <a:r>
              <a:rPr lang="en-US" altLang="zh-TW" dirty="0"/>
              <a:t>"</a:t>
            </a:r>
            <a:r>
              <a:rPr lang="zh-TW" altLang="en-US" dirty="0"/>
              <a:t>總計</a:t>
            </a:r>
            <a:r>
              <a:rPr lang="en-US" altLang="zh-TW" dirty="0"/>
              <a:t>" </a:t>
            </a:r>
            <a:r>
              <a:rPr lang="zh-TW" altLang="en-US" dirty="0"/>
              <a:t>是此份採購單支出預算的金額，在 </a:t>
            </a:r>
            <a:r>
              <a:rPr lang="en-US" altLang="zh-TW" dirty="0"/>
              <a:t>"</a:t>
            </a:r>
            <a:r>
              <a:rPr lang="zh-TW" altLang="en-US" dirty="0"/>
              <a:t>營業稅</a:t>
            </a:r>
            <a:r>
              <a:rPr lang="en-US" altLang="zh-TW" dirty="0"/>
              <a:t>" </a:t>
            </a:r>
            <a:r>
              <a:rPr lang="zh-TW" altLang="en-US" dirty="0"/>
              <a:t>不變的情況下，要將廠商報價壓低到多少金額，利用 </a:t>
            </a:r>
            <a:r>
              <a:rPr lang="zh-TW" altLang="en-US" b="1" dirty="0">
                <a:solidFill>
                  <a:srgbClr val="0AAF96"/>
                </a:solidFill>
              </a:rPr>
              <a:t>目標搜尋</a:t>
            </a:r>
            <a:r>
              <a:rPr lang="zh-TW" altLang="en-US" dirty="0"/>
              <a:t> 功能依循指定的公式儲存格，將推算</a:t>
            </a:r>
            <a:r>
              <a:rPr lang="zh-TW" altLang="en-US" dirty="0" smtClean="0"/>
              <a:t>的結果</a:t>
            </a:r>
            <a:r>
              <a:rPr lang="zh-TW" altLang="en-US" dirty="0"/>
              <a:t>傳回，得到最正確的</a:t>
            </a:r>
            <a:r>
              <a:rPr lang="zh-TW" altLang="en-US" dirty="0" smtClean="0"/>
              <a:t>數值</a:t>
            </a:r>
            <a:endParaRPr lang="en-US" altLang="zh-TW" dirty="0" smtClean="0"/>
          </a:p>
          <a:p>
            <a:pPr algn="just"/>
            <a:endParaRPr lang="zh-TW" altLang="en-US" dirty="0"/>
          </a:p>
        </p:txBody>
      </p:sp>
    </p:spTree>
    <p:extLst>
      <p:ext uri="{BB962C8B-B14F-4D97-AF65-F5344CB8AC3E}">
        <p14:creationId xmlns:p14="http://schemas.microsoft.com/office/powerpoint/2010/main" val="13232733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加入</a:t>
            </a:r>
            <a:r>
              <a:rPr lang="en-US" altLang="zh-TW" dirty="0" smtClean="0"/>
              <a:t>SUM</a:t>
            </a:r>
            <a:r>
              <a:rPr lang="zh-TW" altLang="en-US" dirty="0" smtClean="0"/>
              <a:t>函數</a:t>
            </a:r>
            <a:r>
              <a:rPr lang="zh-TW" altLang="en-US" dirty="0"/>
              <a:t>計算加總</a:t>
            </a:r>
          </a:p>
        </p:txBody>
      </p:sp>
      <p:sp>
        <p:nvSpPr>
          <p:cNvPr id="3" name="內容版面配置區 2"/>
          <p:cNvSpPr>
            <a:spLocks noGrp="1"/>
          </p:cNvSpPr>
          <p:nvPr>
            <p:ph idx="1"/>
          </p:nvPr>
        </p:nvSpPr>
        <p:spPr/>
        <p:txBody>
          <a:bodyPr/>
          <a:lstStyle/>
          <a:p>
            <a:pPr algn="just"/>
            <a:r>
              <a:rPr lang="zh-TW" altLang="en-US" dirty="0"/>
              <a:t>在指定加總的儲存格利用 </a:t>
            </a:r>
            <a:r>
              <a:rPr lang="en-US" altLang="zh-TW" dirty="0"/>
              <a:t>SUM </a:t>
            </a:r>
            <a:r>
              <a:rPr lang="zh-TW" altLang="en-US" dirty="0"/>
              <a:t>函數，可以快速得到所有數字的總和，不需要一一加總計算</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01571"/>
            <a:ext cx="9180000" cy="2030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8885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套用目標搜尋功能</a:t>
            </a:r>
          </a:p>
        </p:txBody>
      </p:sp>
      <p:sp>
        <p:nvSpPr>
          <p:cNvPr id="3" name="內容版面配置區 2"/>
          <p:cNvSpPr>
            <a:spLocks noGrp="1"/>
          </p:cNvSpPr>
          <p:nvPr>
            <p:ph idx="1"/>
          </p:nvPr>
        </p:nvSpPr>
        <p:spPr/>
        <p:txBody>
          <a:bodyPr/>
          <a:lstStyle/>
          <a:p>
            <a:pPr algn="just"/>
            <a:r>
              <a:rPr lang="zh-TW" altLang="en-US" dirty="0"/>
              <a:t>於 </a:t>
            </a:r>
            <a:r>
              <a:rPr lang="zh-TW" altLang="en-US" b="1" dirty="0">
                <a:solidFill>
                  <a:srgbClr val="0AAF96"/>
                </a:solidFill>
              </a:rPr>
              <a:t>資料</a:t>
            </a:r>
            <a:r>
              <a:rPr lang="zh-TW" altLang="en-US" dirty="0"/>
              <a:t> 索引標籤選按 </a:t>
            </a:r>
            <a:r>
              <a:rPr lang="zh-TW" altLang="en-US" b="1" dirty="0">
                <a:solidFill>
                  <a:srgbClr val="0AAF96"/>
                </a:solidFill>
              </a:rPr>
              <a:t>模擬分析 </a:t>
            </a:r>
            <a:r>
              <a:rPr lang="en-US" altLang="zh-TW" b="1" dirty="0">
                <a:solidFill>
                  <a:srgbClr val="0AAF96"/>
                </a:solidFill>
              </a:rPr>
              <a:t>\ </a:t>
            </a:r>
            <a:r>
              <a:rPr lang="zh-TW" altLang="en-US" b="1" dirty="0">
                <a:solidFill>
                  <a:srgbClr val="0AAF96"/>
                </a:solidFill>
              </a:rPr>
              <a:t>目標搜尋</a:t>
            </a:r>
            <a:r>
              <a:rPr lang="zh-TW" altLang="en-US" dirty="0"/>
              <a:t> 開啟對話方塊，輸入 </a:t>
            </a:r>
            <a:r>
              <a:rPr lang="zh-TW" altLang="en-US" b="1" dirty="0">
                <a:solidFill>
                  <a:srgbClr val="0AAF96"/>
                </a:solidFill>
              </a:rPr>
              <a:t>目標儲存格：「</a:t>
            </a:r>
            <a:r>
              <a:rPr lang="en-US" altLang="zh-TW" b="1" dirty="0">
                <a:solidFill>
                  <a:srgbClr val="0AAF96"/>
                </a:solidFill>
              </a:rPr>
              <a:t>B14</a:t>
            </a:r>
            <a:r>
              <a:rPr lang="zh-TW" altLang="en-US" b="1" dirty="0">
                <a:solidFill>
                  <a:srgbClr val="0AAF96"/>
                </a:solidFill>
              </a:rPr>
              <a:t>」</a:t>
            </a:r>
            <a:r>
              <a:rPr lang="zh-TW" altLang="en-US" dirty="0"/>
              <a:t>、</a:t>
            </a:r>
            <a:r>
              <a:rPr lang="zh-TW" altLang="en-US" b="1" dirty="0">
                <a:solidFill>
                  <a:srgbClr val="0AAF96"/>
                </a:solidFill>
              </a:rPr>
              <a:t>目標值：「</a:t>
            </a:r>
            <a:r>
              <a:rPr lang="en-US" altLang="zh-TW" b="1" dirty="0" smtClean="0">
                <a:solidFill>
                  <a:srgbClr val="0AAF96"/>
                </a:solidFill>
              </a:rPr>
              <a:t>99000</a:t>
            </a:r>
            <a:r>
              <a:rPr lang="zh-TW" altLang="en-US" b="1" dirty="0">
                <a:solidFill>
                  <a:srgbClr val="0AAF96"/>
                </a:solidFill>
              </a:rPr>
              <a:t>」</a:t>
            </a:r>
            <a:r>
              <a:rPr lang="zh-TW" altLang="en-US" dirty="0"/>
              <a:t> </a:t>
            </a:r>
            <a:r>
              <a:rPr lang="en-US" altLang="zh-TW" dirty="0"/>
              <a:t>(</a:t>
            </a:r>
            <a:r>
              <a:rPr lang="zh-TW" altLang="en-US" dirty="0"/>
              <a:t>年度支出預算金額</a:t>
            </a:r>
            <a:r>
              <a:rPr lang="en-US" altLang="zh-TW" dirty="0"/>
              <a:t>)</a:t>
            </a:r>
            <a:r>
              <a:rPr lang="zh-TW" altLang="en-US" dirty="0"/>
              <a:t>，輸入 </a:t>
            </a:r>
            <a:r>
              <a:rPr lang="zh-TW" altLang="en-US" b="1" dirty="0">
                <a:solidFill>
                  <a:srgbClr val="0AAF96"/>
                </a:solidFill>
              </a:rPr>
              <a:t>變數儲存格：「</a:t>
            </a:r>
            <a:r>
              <a:rPr lang="en-US" altLang="zh-TW" b="1" dirty="0">
                <a:solidFill>
                  <a:srgbClr val="0AAF96"/>
                </a:solidFill>
              </a:rPr>
              <a:t>B12</a:t>
            </a:r>
            <a:r>
              <a:rPr lang="zh-TW" altLang="en-US" b="1" dirty="0">
                <a:solidFill>
                  <a:srgbClr val="0AAF96"/>
                </a:solidFill>
              </a:rPr>
              <a:t>」</a:t>
            </a:r>
            <a:r>
              <a:rPr lang="zh-TW" altLang="en-US" dirty="0"/>
              <a:t>，按 </a:t>
            </a:r>
            <a:r>
              <a:rPr lang="zh-TW" altLang="en-US" b="1" dirty="0">
                <a:solidFill>
                  <a:srgbClr val="0AAF96"/>
                </a:solidFill>
              </a:rPr>
              <a:t>確定</a:t>
            </a:r>
            <a:r>
              <a:rPr lang="zh-TW" altLang="en-US" dirty="0"/>
              <a:t> 鈕</a:t>
            </a:r>
          </a:p>
        </p:txBody>
      </p:sp>
    </p:spTree>
    <p:extLst>
      <p:ext uri="{BB962C8B-B14F-4D97-AF65-F5344CB8AC3E}">
        <p14:creationId xmlns:p14="http://schemas.microsoft.com/office/powerpoint/2010/main" val="29935547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套用目標搜尋功能</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941" y="2492140"/>
            <a:ext cx="5316143"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95223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套用目標搜尋功能</a:t>
            </a:r>
          </a:p>
        </p:txBody>
      </p:sp>
      <p:sp>
        <p:nvSpPr>
          <p:cNvPr id="3" name="內容版面配置區 2"/>
          <p:cNvSpPr>
            <a:spLocks noGrp="1"/>
          </p:cNvSpPr>
          <p:nvPr>
            <p:ph idx="1"/>
          </p:nvPr>
        </p:nvSpPr>
        <p:spPr/>
        <p:txBody>
          <a:bodyPr/>
          <a:lstStyle/>
          <a:p>
            <a:pPr algn="just"/>
            <a:r>
              <a:rPr lang="zh-TW" altLang="en-US" dirty="0"/>
              <a:t>求得解答為 </a:t>
            </a:r>
            <a:r>
              <a:rPr lang="en-US" altLang="zh-TW" dirty="0"/>
              <a:t>94286</a:t>
            </a:r>
            <a:r>
              <a:rPr lang="zh-TW" altLang="en-US" dirty="0"/>
              <a:t>，表示您必須壓低廠商報價到此金額， 才能符合年度支出預算，最後按 </a:t>
            </a:r>
            <a:r>
              <a:rPr lang="zh-TW" altLang="en-US" b="1" dirty="0">
                <a:solidFill>
                  <a:srgbClr val="0AAF96"/>
                </a:solidFill>
              </a:rPr>
              <a:t>確定</a:t>
            </a:r>
            <a:r>
              <a:rPr lang="zh-TW" altLang="en-US" dirty="0"/>
              <a:t> 鈕即</a:t>
            </a:r>
            <a:r>
              <a:rPr lang="zh-TW" altLang="en-US" dirty="0" smtClean="0"/>
              <a:t>完成</a:t>
            </a:r>
            <a:endParaRPr lang="en-US" altLang="zh-TW" dirty="0" smtClean="0"/>
          </a:p>
          <a:p>
            <a:pPr algn="just"/>
            <a:r>
              <a:rPr lang="zh-TW" altLang="en-US" dirty="0"/>
              <a:t>將報價明細工作</a:t>
            </a:r>
            <a:r>
              <a:rPr lang="zh-TW" altLang="en-US" dirty="0" smtClean="0"/>
              <a:t>表格式化</a:t>
            </a:r>
            <a:r>
              <a:rPr lang="zh-TW" altLang="en-US" dirty="0"/>
              <a:t>完成儲存格樣式即可傳送給單位主管做最後確認</a:t>
            </a:r>
          </a:p>
        </p:txBody>
      </p:sp>
    </p:spTree>
    <p:extLst>
      <p:ext uri="{BB962C8B-B14F-4D97-AF65-F5344CB8AC3E}">
        <p14:creationId xmlns:p14="http://schemas.microsoft.com/office/powerpoint/2010/main" val="15887329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將 </a:t>
            </a:r>
            <a:r>
              <a:rPr lang="en-US" altLang="zh-TW" dirty="0"/>
              <a:t>Excel </a:t>
            </a:r>
            <a:r>
              <a:rPr lang="zh-TW" altLang="en-US" dirty="0"/>
              <a:t>文字資料</a:t>
            </a:r>
            <a:r>
              <a:rPr lang="zh-TW" altLang="en-US" dirty="0" smtClean="0"/>
              <a:t>匯出其他格式</a:t>
            </a:r>
            <a:endParaRPr lang="zh-TW" altLang="en-US" dirty="0"/>
          </a:p>
        </p:txBody>
      </p:sp>
      <p:sp>
        <p:nvSpPr>
          <p:cNvPr id="3" name="內容版面配置區 2"/>
          <p:cNvSpPr>
            <a:spLocks noGrp="1"/>
          </p:cNvSpPr>
          <p:nvPr>
            <p:ph idx="1"/>
          </p:nvPr>
        </p:nvSpPr>
        <p:spPr/>
        <p:txBody>
          <a:bodyPr/>
          <a:lstStyle/>
          <a:p>
            <a:pPr algn="just"/>
            <a:r>
              <a:rPr lang="zh-TW" altLang="en-US" dirty="0"/>
              <a:t>當 </a:t>
            </a:r>
            <a:r>
              <a:rPr lang="en-US" altLang="zh-TW" dirty="0"/>
              <a:t>Excel </a:t>
            </a:r>
            <a:r>
              <a:rPr lang="zh-TW" altLang="en-US" dirty="0"/>
              <a:t>內的文字資料欲應用在其他地方時，若能直接匯出是最好不過了，以下以最被廣泛應用的 </a:t>
            </a:r>
            <a:r>
              <a:rPr lang="en-US" altLang="zh-TW" dirty="0"/>
              <a:t>"</a:t>
            </a:r>
            <a:r>
              <a:rPr lang="zh-TW" altLang="en-US" dirty="0"/>
              <a:t>記事本</a:t>
            </a:r>
            <a:r>
              <a:rPr lang="en-US" altLang="zh-TW" dirty="0"/>
              <a:t>" </a:t>
            </a:r>
            <a:r>
              <a:rPr lang="zh-TW" altLang="en-US" dirty="0"/>
              <a:t>為</a:t>
            </a:r>
            <a:r>
              <a:rPr lang="zh-TW" altLang="en-US" dirty="0" smtClean="0"/>
              <a:t>例</a:t>
            </a:r>
            <a:endParaRPr lang="en-US" altLang="zh-TW" dirty="0" smtClean="0"/>
          </a:p>
        </p:txBody>
      </p:sp>
    </p:spTree>
    <p:extLst>
      <p:ext uri="{BB962C8B-B14F-4D97-AF65-F5344CB8AC3E}">
        <p14:creationId xmlns:p14="http://schemas.microsoft.com/office/powerpoint/2010/main" val="25216349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將 </a:t>
            </a:r>
            <a:r>
              <a:rPr lang="en-US" altLang="zh-TW" dirty="0"/>
              <a:t>Excel </a:t>
            </a:r>
            <a:r>
              <a:rPr lang="zh-TW" altLang="en-US" dirty="0"/>
              <a:t>文字資料</a:t>
            </a:r>
            <a:r>
              <a:rPr lang="zh-TW" altLang="en-US" dirty="0" smtClean="0"/>
              <a:t>匯出其他格式</a:t>
            </a:r>
            <a:endParaRPr lang="zh-TW" altLang="en-US" dirty="0"/>
          </a:p>
        </p:txBody>
      </p:sp>
      <p:sp>
        <p:nvSpPr>
          <p:cNvPr id="3" name="內容版面配置區 2"/>
          <p:cNvSpPr>
            <a:spLocks noGrp="1"/>
          </p:cNvSpPr>
          <p:nvPr>
            <p:ph idx="1"/>
          </p:nvPr>
        </p:nvSpPr>
        <p:spPr/>
        <p:txBody>
          <a:bodyPr/>
          <a:lstStyle/>
          <a:p>
            <a:pPr algn="just"/>
            <a:r>
              <a:rPr lang="zh-TW" altLang="en-US" dirty="0" smtClean="0"/>
              <a:t>於 </a:t>
            </a:r>
            <a:r>
              <a:rPr lang="zh-TW" altLang="en-US" b="1" dirty="0">
                <a:solidFill>
                  <a:srgbClr val="0AAF96"/>
                </a:solidFill>
              </a:rPr>
              <a:t>檔案</a:t>
            </a:r>
            <a:r>
              <a:rPr lang="zh-TW" altLang="en-US" dirty="0"/>
              <a:t> 索引標籤選按 </a:t>
            </a:r>
            <a:r>
              <a:rPr lang="zh-TW" altLang="en-US" b="1" dirty="0">
                <a:solidFill>
                  <a:srgbClr val="0AAF96"/>
                </a:solidFill>
              </a:rPr>
              <a:t>另存新檔</a:t>
            </a:r>
            <a:r>
              <a:rPr lang="zh-TW" altLang="en-US" dirty="0"/>
              <a:t>，選按 </a:t>
            </a:r>
            <a:r>
              <a:rPr lang="zh-TW" altLang="en-US" b="1" dirty="0">
                <a:solidFill>
                  <a:srgbClr val="0AAF96"/>
                </a:solidFill>
              </a:rPr>
              <a:t>瀏覽</a:t>
            </a:r>
            <a:r>
              <a:rPr lang="zh-TW" altLang="en-US" dirty="0"/>
              <a:t> 開啟對話方塊，設定存檔位置與 </a:t>
            </a:r>
            <a:r>
              <a:rPr lang="zh-TW" altLang="en-US" b="1" dirty="0">
                <a:solidFill>
                  <a:srgbClr val="0AAF96"/>
                </a:solidFill>
              </a:rPr>
              <a:t>存檔類型：</a:t>
            </a:r>
            <a:r>
              <a:rPr lang="en-US" altLang="zh-TW" b="1" dirty="0">
                <a:solidFill>
                  <a:srgbClr val="0AAF96"/>
                </a:solidFill>
              </a:rPr>
              <a:t>Unicode </a:t>
            </a:r>
            <a:r>
              <a:rPr lang="zh-TW" altLang="en-US" b="1" dirty="0">
                <a:solidFill>
                  <a:srgbClr val="0AAF96"/>
                </a:solidFill>
              </a:rPr>
              <a:t>文字</a:t>
            </a:r>
            <a:r>
              <a:rPr lang="en-US" altLang="zh-TW" b="1" dirty="0">
                <a:solidFill>
                  <a:srgbClr val="0AAF96"/>
                </a:solidFill>
              </a:rPr>
              <a:t>(*.txt) </a:t>
            </a:r>
            <a:r>
              <a:rPr lang="zh-TW" altLang="en-US" dirty="0"/>
              <a:t>或 </a:t>
            </a:r>
            <a:r>
              <a:rPr lang="zh-TW" altLang="en-US" b="1" dirty="0">
                <a:solidFill>
                  <a:srgbClr val="0AAF96"/>
                </a:solidFill>
              </a:rPr>
              <a:t>文字檔 </a:t>
            </a:r>
            <a:r>
              <a:rPr lang="en-US" altLang="zh-TW" b="1" dirty="0">
                <a:solidFill>
                  <a:srgbClr val="0AAF96"/>
                </a:solidFill>
              </a:rPr>
              <a:t>(Tab </a:t>
            </a:r>
            <a:r>
              <a:rPr lang="zh-TW" altLang="en-US" b="1" dirty="0">
                <a:solidFill>
                  <a:srgbClr val="0AAF96"/>
                </a:solidFill>
              </a:rPr>
              <a:t>字元分隔</a:t>
            </a:r>
            <a:r>
              <a:rPr lang="en-US" altLang="zh-TW" b="1" dirty="0">
                <a:solidFill>
                  <a:srgbClr val="0AAF96"/>
                </a:solidFill>
              </a:rPr>
              <a:t>)(*.txt) </a:t>
            </a:r>
            <a:r>
              <a:rPr lang="zh-TW" altLang="en-US" dirty="0"/>
              <a:t>後，按 </a:t>
            </a:r>
            <a:r>
              <a:rPr lang="zh-TW" altLang="en-US" b="1" dirty="0">
                <a:solidFill>
                  <a:srgbClr val="0AAF96"/>
                </a:solidFill>
              </a:rPr>
              <a:t>儲存</a:t>
            </a:r>
            <a:r>
              <a:rPr lang="zh-TW" altLang="en-US" dirty="0"/>
              <a:t> 鈕</a:t>
            </a:r>
          </a:p>
        </p:txBody>
      </p:sp>
    </p:spTree>
    <p:extLst>
      <p:ext uri="{BB962C8B-B14F-4D97-AF65-F5344CB8AC3E}">
        <p14:creationId xmlns:p14="http://schemas.microsoft.com/office/powerpoint/2010/main" val="13639373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將 </a:t>
            </a:r>
            <a:r>
              <a:rPr lang="en-US" altLang="zh-TW" dirty="0"/>
              <a:t>Excel </a:t>
            </a:r>
            <a:r>
              <a:rPr lang="zh-TW" altLang="en-US" dirty="0"/>
              <a:t>文字資料匯出其他格式</a:t>
            </a:r>
          </a:p>
        </p:txBody>
      </p:sp>
      <p:sp>
        <p:nvSpPr>
          <p:cNvPr id="3" name="內容版面配置區 2"/>
          <p:cNvSpPr>
            <a:spLocks noGrp="1"/>
          </p:cNvSpPr>
          <p:nvPr>
            <p:ph idx="1"/>
          </p:nvPr>
        </p:nvSpPr>
        <p:spPr/>
        <p:txBody>
          <a:bodyPr/>
          <a:lstStyle/>
          <a:p>
            <a:pPr algn="just"/>
            <a:r>
              <a:rPr lang="zh-TW" altLang="en-US" dirty="0"/>
              <a:t>因為匯出的檔案格式，可能出現如圖的二個對話方塊，警告工作表的匯出數量與支援格式等訊息，確認後按 </a:t>
            </a:r>
            <a:r>
              <a:rPr lang="zh-TW" altLang="en-US" b="1" dirty="0">
                <a:solidFill>
                  <a:srgbClr val="0AAF96"/>
                </a:solidFill>
              </a:rPr>
              <a:t>確定</a:t>
            </a:r>
            <a:r>
              <a:rPr lang="zh-TW" altLang="en-US" dirty="0"/>
              <a:t> 鈕與 </a:t>
            </a:r>
            <a:r>
              <a:rPr lang="zh-TW" altLang="en-US" b="1" dirty="0">
                <a:solidFill>
                  <a:srgbClr val="0AAF96"/>
                </a:solidFill>
              </a:rPr>
              <a:t>是</a:t>
            </a:r>
            <a:r>
              <a:rPr lang="zh-TW" altLang="en-US" dirty="0"/>
              <a:t> 鈕即可</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77072"/>
            <a:ext cx="8558888" cy="203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3817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謝謝您的聆聽</a:t>
            </a:r>
            <a:r>
              <a:rPr lang="zh-TW" altLang="en-US" dirty="0"/>
              <a:t>！</a:t>
            </a:r>
          </a:p>
        </p:txBody>
      </p:sp>
      <p:sp>
        <p:nvSpPr>
          <p:cNvPr id="5" name="副標題 4"/>
          <p:cNvSpPr>
            <a:spLocks noGrp="1"/>
          </p:cNvSpPr>
          <p:nvPr>
            <p:ph type="subTitle" idx="1"/>
          </p:nvPr>
        </p:nvSpPr>
        <p:spPr/>
        <p:txBody>
          <a:bodyPr/>
          <a:lstStyle/>
          <a:p>
            <a:endParaRPr lang="zh-TW" altLang="en-US" sz="2800" dirty="0">
              <a:solidFill>
                <a:schemeClr val="bg1">
                  <a:lumMod val="65000"/>
                </a:schemeClr>
              </a:solidFill>
            </a:endParaRPr>
          </a:p>
        </p:txBody>
      </p:sp>
    </p:spTree>
    <p:extLst>
      <p:ext uri="{BB962C8B-B14F-4D97-AF65-F5344CB8AC3E}">
        <p14:creationId xmlns:p14="http://schemas.microsoft.com/office/powerpoint/2010/main" val="22640502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SUM</a:t>
            </a:r>
            <a:r>
              <a:rPr lang="zh-TW" altLang="en-US" dirty="0"/>
              <a:t>函數計算加總</a:t>
            </a:r>
          </a:p>
        </p:txBody>
      </p:sp>
      <p:sp>
        <p:nvSpPr>
          <p:cNvPr id="3" name="內容版面配置區 2"/>
          <p:cNvSpPr>
            <a:spLocks noGrp="1"/>
          </p:cNvSpPr>
          <p:nvPr>
            <p:ph idx="1"/>
          </p:nvPr>
        </p:nvSpPr>
        <p:spPr/>
        <p:txBody>
          <a:bodyPr/>
          <a:lstStyle/>
          <a:p>
            <a:pPr algn="just"/>
            <a:r>
              <a:rPr lang="zh-TW" altLang="en-US" dirty="0"/>
              <a:t>目前工作表中已輸入 </a:t>
            </a:r>
            <a:r>
              <a:rPr lang="en-US" altLang="zh-TW" dirty="0"/>
              <a:t>"</a:t>
            </a:r>
            <a:r>
              <a:rPr lang="zh-TW" altLang="en-US" dirty="0"/>
              <a:t>膳雜費</a:t>
            </a:r>
            <a:r>
              <a:rPr lang="en-US" altLang="zh-TW" dirty="0"/>
              <a:t>"</a:t>
            </a:r>
            <a:r>
              <a:rPr lang="zh-TW" altLang="en-US" dirty="0"/>
              <a:t>、</a:t>
            </a:r>
            <a:r>
              <a:rPr lang="en-US" altLang="zh-TW" dirty="0"/>
              <a:t>"</a:t>
            </a:r>
            <a:r>
              <a:rPr lang="zh-TW" altLang="en-US" dirty="0"/>
              <a:t>交通費</a:t>
            </a:r>
            <a:r>
              <a:rPr lang="en-US" altLang="zh-TW" dirty="0"/>
              <a:t>"</a:t>
            </a:r>
            <a:r>
              <a:rPr lang="zh-TW" altLang="en-US" dirty="0"/>
              <a:t>、</a:t>
            </a:r>
            <a:r>
              <a:rPr lang="en-US" altLang="zh-TW" dirty="0"/>
              <a:t>"</a:t>
            </a:r>
            <a:r>
              <a:rPr lang="zh-TW" altLang="en-US" dirty="0"/>
              <a:t>住宿費</a:t>
            </a:r>
            <a:r>
              <a:rPr lang="en-US" altLang="zh-TW" dirty="0"/>
              <a:t>" </a:t>
            </a:r>
            <a:r>
              <a:rPr lang="zh-TW" altLang="en-US" dirty="0"/>
              <a:t>金額，在此先進行 </a:t>
            </a:r>
            <a:r>
              <a:rPr lang="en-US" altLang="zh-TW" dirty="0"/>
              <a:t>"</a:t>
            </a:r>
            <a:r>
              <a:rPr lang="zh-TW" altLang="en-US" dirty="0"/>
              <a:t>小計</a:t>
            </a:r>
            <a:r>
              <a:rPr lang="en-US" altLang="zh-TW" dirty="0"/>
              <a:t>" </a:t>
            </a:r>
            <a:r>
              <a:rPr lang="zh-TW" altLang="en-US" dirty="0"/>
              <a:t>欄位中值的加總運算</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81759"/>
            <a:ext cx="5400600" cy="2384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8258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SUM</a:t>
            </a:r>
            <a:r>
              <a:rPr lang="zh-TW" altLang="en-US" dirty="0"/>
              <a:t>函數計算加總</a:t>
            </a:r>
          </a:p>
        </p:txBody>
      </p:sp>
      <p:sp>
        <p:nvSpPr>
          <p:cNvPr id="3" name="內容版面配置區 2"/>
          <p:cNvSpPr>
            <a:spLocks noGrp="1"/>
          </p:cNvSpPr>
          <p:nvPr>
            <p:ph idx="1"/>
          </p:nvPr>
        </p:nvSpPr>
        <p:spPr/>
        <p:txBody>
          <a:bodyPr/>
          <a:lstStyle/>
          <a:p>
            <a:pPr algn="just"/>
            <a:r>
              <a:rPr lang="zh-TW" altLang="en-US" dirty="0"/>
              <a:t>選取 </a:t>
            </a:r>
            <a:r>
              <a:rPr lang="en-US" altLang="zh-TW" dirty="0"/>
              <a:t>I5 </a:t>
            </a:r>
            <a:r>
              <a:rPr lang="zh-TW" altLang="en-US" dirty="0"/>
              <a:t>儲存格，於資料編輯列按 </a:t>
            </a:r>
            <a:r>
              <a:rPr lang="zh-TW" altLang="en-US" b="1" dirty="0" smtClean="0">
                <a:solidFill>
                  <a:srgbClr val="0AAF96"/>
                </a:solidFill>
              </a:rPr>
              <a:t>插入</a:t>
            </a:r>
            <a:r>
              <a:rPr lang="zh-TW" altLang="en-US" b="1" dirty="0">
                <a:solidFill>
                  <a:srgbClr val="0AAF96"/>
                </a:solidFill>
              </a:rPr>
              <a:t>函數 </a:t>
            </a:r>
            <a:r>
              <a:rPr lang="zh-TW" altLang="en-US" dirty="0"/>
              <a:t>鈕開啟對話</a:t>
            </a:r>
            <a:r>
              <a:rPr lang="zh-TW" altLang="en-US" dirty="0" smtClean="0"/>
              <a:t>方塊</a:t>
            </a:r>
            <a:endParaRPr lang="en-US" altLang="zh-TW" dirty="0" smtClean="0"/>
          </a:p>
          <a:p>
            <a:pPr algn="just"/>
            <a:r>
              <a:rPr lang="zh-TW" altLang="en-US" dirty="0"/>
              <a:t>設定 </a:t>
            </a:r>
            <a:r>
              <a:rPr lang="zh-TW" altLang="en-US" b="1" dirty="0">
                <a:solidFill>
                  <a:srgbClr val="0AAF96"/>
                </a:solidFill>
              </a:rPr>
              <a:t>或選取類別：全部</a:t>
            </a:r>
            <a:r>
              <a:rPr lang="zh-TW" altLang="en-US" dirty="0"/>
              <a:t>，</a:t>
            </a:r>
            <a:r>
              <a:rPr lang="zh-TW" altLang="en-US" b="1" dirty="0">
                <a:solidFill>
                  <a:srgbClr val="0AAF96"/>
                </a:solidFill>
              </a:rPr>
              <a:t>選取函數：</a:t>
            </a:r>
            <a:r>
              <a:rPr lang="en-US" altLang="zh-TW" b="1" dirty="0">
                <a:solidFill>
                  <a:srgbClr val="0AAF96"/>
                </a:solidFill>
              </a:rPr>
              <a:t>SUM</a:t>
            </a:r>
            <a:r>
              <a:rPr lang="en-US" altLang="zh-TW" dirty="0"/>
              <a:t> </a:t>
            </a:r>
            <a:r>
              <a:rPr lang="zh-TW" altLang="en-US" dirty="0"/>
              <a:t>後按 </a:t>
            </a:r>
            <a:r>
              <a:rPr lang="zh-TW" altLang="en-US" b="1" dirty="0">
                <a:solidFill>
                  <a:srgbClr val="0AAF96"/>
                </a:solidFill>
              </a:rPr>
              <a:t>確定</a:t>
            </a:r>
            <a:r>
              <a:rPr lang="zh-TW" altLang="en-US" dirty="0"/>
              <a:t> </a:t>
            </a:r>
            <a:r>
              <a:rPr lang="zh-TW" altLang="en-US" dirty="0" smtClean="0"/>
              <a:t>鈕</a:t>
            </a:r>
            <a:endParaRPr lang="en-US" altLang="zh-TW" dirty="0" smtClean="0"/>
          </a:p>
          <a:p>
            <a:pPr algn="just"/>
            <a:endParaRPr lang="zh-TW" altLang="en-US" dirty="0"/>
          </a:p>
        </p:txBody>
      </p:sp>
    </p:spTree>
    <p:extLst>
      <p:ext uri="{BB962C8B-B14F-4D97-AF65-F5344CB8AC3E}">
        <p14:creationId xmlns:p14="http://schemas.microsoft.com/office/powerpoint/2010/main" val="24134369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SUM</a:t>
            </a:r>
            <a:r>
              <a:rPr lang="zh-TW" altLang="en-US" dirty="0"/>
              <a:t>函數計算加總</a:t>
            </a:r>
          </a:p>
        </p:txBody>
      </p:sp>
      <p:sp>
        <p:nvSpPr>
          <p:cNvPr id="3" name="內容版面配置區 2"/>
          <p:cNvSpPr>
            <a:spLocks noGrp="1"/>
          </p:cNvSpPr>
          <p:nvPr>
            <p:ph idx="1"/>
          </p:nvPr>
        </p:nvSpPr>
        <p:spPr/>
        <p:txBody>
          <a:bodyPr/>
          <a:lstStyle/>
          <a:p>
            <a:pPr algn="just"/>
            <a:r>
              <a:rPr lang="zh-TW" altLang="en-US" dirty="0"/>
              <a:t>在 </a:t>
            </a:r>
            <a:r>
              <a:rPr lang="en-US" altLang="zh-TW" b="1" dirty="0">
                <a:solidFill>
                  <a:srgbClr val="0AAF96"/>
                </a:solidFill>
              </a:rPr>
              <a:t>SUM</a:t>
            </a:r>
            <a:r>
              <a:rPr lang="en-US" altLang="zh-TW" dirty="0"/>
              <a:t> </a:t>
            </a:r>
            <a:r>
              <a:rPr lang="zh-TW" altLang="en-US" dirty="0"/>
              <a:t>的 </a:t>
            </a:r>
            <a:r>
              <a:rPr lang="zh-TW" altLang="en-US" b="1" dirty="0">
                <a:solidFill>
                  <a:srgbClr val="0AAF96"/>
                </a:solidFill>
              </a:rPr>
              <a:t>函數引數 </a:t>
            </a:r>
            <a:r>
              <a:rPr lang="zh-TW" altLang="en-US" dirty="0"/>
              <a:t>對話方塊，</a:t>
            </a:r>
            <a:r>
              <a:rPr lang="en-US" altLang="zh-TW" dirty="0"/>
              <a:t>Number1 </a:t>
            </a:r>
            <a:r>
              <a:rPr lang="zh-TW" altLang="en-US" dirty="0"/>
              <a:t>引數裡會自動偵測到需要加總的儲存格範圍，如果函數引數原來指定的儲存格範圍需更改，可手動輸入或</a:t>
            </a:r>
            <a:r>
              <a:rPr lang="zh-TW" altLang="en-US" dirty="0" smtClean="0"/>
              <a:t>按選取範圍鈕</a:t>
            </a:r>
            <a:r>
              <a:rPr lang="zh-TW" altLang="en-US" dirty="0"/>
              <a:t>回到工作表重新選取要計算小計值的儲存格範圍 </a:t>
            </a:r>
            <a:r>
              <a:rPr lang="en-US" altLang="zh-TW" dirty="0"/>
              <a:t>(</a:t>
            </a:r>
            <a:r>
              <a:rPr lang="zh-TW" altLang="en-US" dirty="0"/>
              <a:t>此範例選取 </a:t>
            </a:r>
            <a:r>
              <a:rPr lang="en-US" altLang="zh-TW" dirty="0"/>
              <a:t>E5:G5)</a:t>
            </a:r>
            <a:r>
              <a:rPr lang="zh-TW" altLang="en-US" dirty="0"/>
              <a:t>，再</a:t>
            </a:r>
            <a:r>
              <a:rPr lang="zh-TW" altLang="en-US" dirty="0" smtClean="0"/>
              <a:t>按</a:t>
            </a:r>
            <a:r>
              <a:rPr lang="zh-TW" altLang="en-US" dirty="0"/>
              <a:t>選取範圍</a:t>
            </a:r>
            <a:r>
              <a:rPr lang="zh-TW" altLang="en-US" dirty="0" smtClean="0"/>
              <a:t>鈕</a:t>
            </a:r>
            <a:r>
              <a:rPr lang="zh-TW" altLang="en-US" dirty="0"/>
              <a:t>回到對話方塊</a:t>
            </a:r>
          </a:p>
        </p:txBody>
      </p:sp>
    </p:spTree>
    <p:extLst>
      <p:ext uri="{BB962C8B-B14F-4D97-AF65-F5344CB8AC3E}">
        <p14:creationId xmlns:p14="http://schemas.microsoft.com/office/powerpoint/2010/main" val="1132914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a:t>
            </a:r>
            <a:r>
              <a:rPr lang="en-US" altLang="zh-TW" dirty="0"/>
              <a:t>SUM</a:t>
            </a:r>
            <a:r>
              <a:rPr lang="zh-TW" altLang="en-US" dirty="0"/>
              <a:t>函數計算加總</a:t>
            </a:r>
          </a:p>
        </p:txBody>
      </p:sp>
      <p:sp>
        <p:nvSpPr>
          <p:cNvPr id="3" name="內容版面配置區 2"/>
          <p:cNvSpPr>
            <a:spLocks noGrp="1"/>
          </p:cNvSpPr>
          <p:nvPr>
            <p:ph idx="1"/>
          </p:nvPr>
        </p:nvSpPr>
        <p:spPr/>
        <p:txBody>
          <a:bodyPr/>
          <a:lstStyle/>
          <a:p>
            <a:pPr algn="just"/>
            <a:r>
              <a:rPr lang="zh-TW" altLang="en-US" dirty="0"/>
              <a:t>設定 </a:t>
            </a:r>
            <a:r>
              <a:rPr lang="en-US" altLang="zh-TW" b="1" dirty="0">
                <a:solidFill>
                  <a:srgbClr val="0AAF96"/>
                </a:solidFill>
              </a:rPr>
              <a:t>SUM</a:t>
            </a:r>
            <a:r>
              <a:rPr lang="en-US" altLang="zh-TW" dirty="0"/>
              <a:t> </a:t>
            </a:r>
            <a:r>
              <a:rPr lang="zh-TW" altLang="en-US" dirty="0"/>
              <a:t>函數的引數後，按 </a:t>
            </a:r>
            <a:r>
              <a:rPr lang="zh-TW" altLang="en-US" b="1" dirty="0">
                <a:solidFill>
                  <a:srgbClr val="0AAF96"/>
                </a:solidFill>
              </a:rPr>
              <a:t>確定</a:t>
            </a:r>
            <a:r>
              <a:rPr lang="zh-TW" altLang="en-US" dirty="0"/>
              <a:t> 鈕回到工作表，資料編輯列會顯示函數內容，儲存格中則會顯示計算結果</a:t>
            </a:r>
          </a:p>
        </p:txBody>
      </p:sp>
      <p:grpSp>
        <p:nvGrpSpPr>
          <p:cNvPr id="4" name="群組 3"/>
          <p:cNvGrpSpPr/>
          <p:nvPr/>
        </p:nvGrpSpPr>
        <p:grpSpPr>
          <a:xfrm>
            <a:off x="998928" y="3501008"/>
            <a:ext cx="6838169" cy="2654492"/>
            <a:chOff x="1421991" y="2420888"/>
            <a:chExt cx="6838169" cy="2654492"/>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816" y="2420888"/>
              <a:ext cx="4214415" cy="2654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991" y="4003838"/>
              <a:ext cx="1187574" cy="773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5424" y="2800788"/>
              <a:ext cx="1344736" cy="458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2456179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華康中黑體"/>
        <a:cs typeface=""/>
      </a:majorFont>
      <a:minorFont>
        <a:latin typeface="Arial"/>
        <a:ea typeface="華康中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2555</TotalTime>
  <Words>1965</Words>
  <Application>Microsoft Office PowerPoint</Application>
  <PresentationFormat>如螢幕大小 (4:3)</PresentationFormat>
  <Paragraphs>111</Paragraphs>
  <Slides>56</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56</vt:i4>
      </vt:variant>
    </vt:vector>
  </HeadingPairs>
  <TitlesOfParts>
    <vt:vector size="62" baseType="lpstr">
      <vt:lpstr>華康中黑體</vt:lpstr>
      <vt:lpstr>微軟正黑體</vt:lpstr>
      <vt:lpstr>新細明體</vt:lpstr>
      <vt:lpstr>Arial</vt:lpstr>
      <vt:lpstr>Calibri</vt:lpstr>
      <vt:lpstr>預設簡報設計</vt:lpstr>
      <vt:lpstr>4. 基礎函數操作</vt:lpstr>
      <vt:lpstr>4.1函數</vt:lpstr>
      <vt:lpstr>認識函數</vt:lpstr>
      <vt:lpstr>認識函數</vt:lpstr>
      <vt:lpstr>加入SUM函數計算加總</vt:lpstr>
      <vt:lpstr>加入SUM函數計算加總</vt:lpstr>
      <vt:lpstr>加入SUM函數計算加總</vt:lpstr>
      <vt:lpstr>加入SUM函數計算加總</vt:lpstr>
      <vt:lpstr>加入SUM函數計算加總</vt:lpstr>
      <vt:lpstr>加入SUM函數計算加總</vt:lpstr>
      <vt:lpstr>加入SUM函數計算加總</vt:lpstr>
      <vt:lpstr>4.2函數練習</vt:lpstr>
      <vt:lpstr>加入AVERAGE函數計算平均</vt:lpstr>
      <vt:lpstr>加入AVERAGE函數計算平均</vt:lpstr>
      <vt:lpstr>加入AVERAGE函數計算平均</vt:lpstr>
      <vt:lpstr>加入AVERAGE函數計算平均</vt:lpstr>
      <vt:lpstr>加入AVERAGE函數計算平均</vt:lpstr>
      <vt:lpstr>加入AVERAGE函數計算平均</vt:lpstr>
      <vt:lpstr>加入AVERAGE函數計算平均</vt:lpstr>
      <vt:lpstr>加入AVERAGE函數計算平均</vt:lpstr>
      <vt:lpstr>4.3函數應用</vt:lpstr>
      <vt:lpstr>自動加總</vt:lpstr>
      <vt:lpstr>自動加總</vt:lpstr>
      <vt:lpstr>儲存格參照的應用</vt:lpstr>
      <vt:lpstr>儲存格參照的應用</vt:lpstr>
      <vt:lpstr>儲存格參照的應用</vt:lpstr>
      <vt:lpstr>儲存格參照的應用</vt:lpstr>
      <vt:lpstr>儲存格參照的應用</vt:lpstr>
      <vt:lpstr>儲存格參照的應用</vt:lpstr>
      <vt:lpstr>儲存格參照的應用</vt:lpstr>
      <vt:lpstr>儲存格參照的應用</vt:lpstr>
      <vt:lpstr>4.4不同資料型態的應用</vt:lpstr>
      <vt:lpstr>結合文字及運算式</vt:lpstr>
      <vt:lpstr>結合文字及運算式</vt:lpstr>
      <vt:lpstr>讀取不同檔案內的儲存格資料</vt:lpstr>
      <vt:lpstr>讀取不同檔案內的儲存格資料</vt:lpstr>
      <vt:lpstr>讀取不同檔案內的儲存格資料</vt:lpstr>
      <vt:lpstr>4.5函數與外部資料</vt:lpstr>
      <vt:lpstr>目標搜尋</vt:lpstr>
      <vt:lpstr>將外部文字資料匯入 Excel</vt:lpstr>
      <vt:lpstr>將外部文字資料匯入 Excel</vt:lpstr>
      <vt:lpstr>將外部文字資料匯入 Excel</vt:lpstr>
      <vt:lpstr>將外部文字資料匯入 Excel</vt:lpstr>
      <vt:lpstr>將外部文字資料匯入 Excel</vt:lpstr>
      <vt:lpstr>4.6結合公式</vt:lpstr>
      <vt:lpstr>設定運算公式</vt:lpstr>
      <vt:lpstr>設定運算公式</vt:lpstr>
      <vt:lpstr>設定運算公式</vt:lpstr>
      <vt:lpstr>套用目標搜尋功能</vt:lpstr>
      <vt:lpstr>套用目標搜尋功能</vt:lpstr>
      <vt:lpstr>套用目標搜尋功能</vt:lpstr>
      <vt:lpstr>套用目標搜尋功能</vt:lpstr>
      <vt:lpstr>將 Excel 文字資料匯出其他格式</vt:lpstr>
      <vt:lpstr>將 Excel 文字資料匯出其他格式</vt:lpstr>
      <vt:lpstr>將 Excel 文字資料匯出其他格式</vt:lpstr>
      <vt:lpstr>謝謝您的聆聽！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課程簡介</dc:title>
  <dc:creator>dyhung_iilab</dc:creator>
  <cp:lastModifiedBy>ASUS</cp:lastModifiedBy>
  <cp:revision>302</cp:revision>
  <cp:lastPrinted>2018-09-11T15:03:51Z</cp:lastPrinted>
  <dcterms:created xsi:type="dcterms:W3CDTF">2018-08-29T08:41:07Z</dcterms:created>
  <dcterms:modified xsi:type="dcterms:W3CDTF">2021-06-02T05:22:28Z</dcterms:modified>
</cp:coreProperties>
</file>