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322" r:id="rId5"/>
    <p:sldId id="323" r:id="rId6"/>
    <p:sldId id="311" r:id="rId7"/>
    <p:sldId id="324" r:id="rId8"/>
    <p:sldId id="325" r:id="rId9"/>
    <p:sldId id="326" r:id="rId10"/>
    <p:sldId id="327" r:id="rId11"/>
    <p:sldId id="328" r:id="rId12"/>
    <p:sldId id="329" r:id="rId13"/>
    <p:sldId id="333" r:id="rId14"/>
    <p:sldId id="330" r:id="rId15"/>
    <p:sldId id="331" r:id="rId16"/>
    <p:sldId id="332"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1" autoAdjust="0"/>
  </p:normalViewPr>
  <p:slideViewPr>
    <p:cSldViewPr showGuides="1">
      <p:cViewPr varScale="1">
        <p:scale>
          <a:sx n="97" d="100"/>
          <a:sy n="97" d="100"/>
        </p:scale>
        <p:origin x="101" y="13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vardhanreddy1207@outlook.com" userId="2479389ccf14a5a5" providerId="LiveId" clId="{9D69BA72-ACDE-46A3-BFEC-54171F8CA33A}"/>
    <pc:docChg chg="custSel modSld">
      <pc:chgData name="vivekvardhanreddy1207@outlook.com" userId="2479389ccf14a5a5" providerId="LiveId" clId="{9D69BA72-ACDE-46A3-BFEC-54171F8CA33A}" dt="2022-02-04T03:02:13.843" v="308" actId="14100"/>
      <pc:docMkLst>
        <pc:docMk/>
      </pc:docMkLst>
      <pc:sldChg chg="modTransition">
        <pc:chgData name="vivekvardhanreddy1207@outlook.com" userId="2479389ccf14a5a5" providerId="LiveId" clId="{9D69BA72-ACDE-46A3-BFEC-54171F8CA33A}" dt="2022-02-03T13:32:23.240" v="294"/>
        <pc:sldMkLst>
          <pc:docMk/>
          <pc:sldMk cId="3106206852" sldId="311"/>
        </pc:sldMkLst>
      </pc:sldChg>
      <pc:sldChg chg="modTransition">
        <pc:chgData name="vivekvardhanreddy1207@outlook.com" userId="2479389ccf14a5a5" providerId="LiveId" clId="{9D69BA72-ACDE-46A3-BFEC-54171F8CA33A}" dt="2022-02-03T13:31:45.237" v="289"/>
        <pc:sldMkLst>
          <pc:docMk/>
          <pc:sldMk cId="4214489819" sldId="322"/>
        </pc:sldMkLst>
      </pc:sldChg>
      <pc:sldChg chg="modTransition">
        <pc:chgData name="vivekvardhanreddy1207@outlook.com" userId="2479389ccf14a5a5" providerId="LiveId" clId="{9D69BA72-ACDE-46A3-BFEC-54171F8CA33A}" dt="2022-02-03T13:32:07.800" v="292"/>
        <pc:sldMkLst>
          <pc:docMk/>
          <pc:sldMk cId="1994694413" sldId="323"/>
        </pc:sldMkLst>
      </pc:sldChg>
      <pc:sldChg chg="modTransition">
        <pc:chgData name="vivekvardhanreddy1207@outlook.com" userId="2479389ccf14a5a5" providerId="LiveId" clId="{9D69BA72-ACDE-46A3-BFEC-54171F8CA33A}" dt="2022-02-03T13:32:34.531" v="295"/>
        <pc:sldMkLst>
          <pc:docMk/>
          <pc:sldMk cId="446032423" sldId="324"/>
        </pc:sldMkLst>
      </pc:sldChg>
      <pc:sldChg chg="modTransition">
        <pc:chgData name="vivekvardhanreddy1207@outlook.com" userId="2479389ccf14a5a5" providerId="LiveId" clId="{9D69BA72-ACDE-46A3-BFEC-54171F8CA33A}" dt="2022-02-03T13:32:44.331" v="296"/>
        <pc:sldMkLst>
          <pc:docMk/>
          <pc:sldMk cId="2242580502" sldId="325"/>
        </pc:sldMkLst>
      </pc:sldChg>
      <pc:sldChg chg="modTransition">
        <pc:chgData name="vivekvardhanreddy1207@outlook.com" userId="2479389ccf14a5a5" providerId="LiveId" clId="{9D69BA72-ACDE-46A3-BFEC-54171F8CA33A}" dt="2022-02-03T13:32:55.303" v="297"/>
        <pc:sldMkLst>
          <pc:docMk/>
          <pc:sldMk cId="1374408598" sldId="326"/>
        </pc:sldMkLst>
      </pc:sldChg>
      <pc:sldChg chg="modTransition">
        <pc:chgData name="vivekvardhanreddy1207@outlook.com" userId="2479389ccf14a5a5" providerId="LiveId" clId="{9D69BA72-ACDE-46A3-BFEC-54171F8CA33A}" dt="2022-02-03T13:33:02.729" v="298"/>
        <pc:sldMkLst>
          <pc:docMk/>
          <pc:sldMk cId="4162342835" sldId="327"/>
        </pc:sldMkLst>
      </pc:sldChg>
      <pc:sldChg chg="modTransition">
        <pc:chgData name="vivekvardhanreddy1207@outlook.com" userId="2479389ccf14a5a5" providerId="LiveId" clId="{9D69BA72-ACDE-46A3-BFEC-54171F8CA33A}" dt="2022-02-03T13:33:10.314" v="299"/>
        <pc:sldMkLst>
          <pc:docMk/>
          <pc:sldMk cId="471113369" sldId="328"/>
        </pc:sldMkLst>
      </pc:sldChg>
      <pc:sldChg chg="addSp delSp modSp mod modTransition">
        <pc:chgData name="vivekvardhanreddy1207@outlook.com" userId="2479389ccf14a5a5" providerId="LiveId" clId="{9D69BA72-ACDE-46A3-BFEC-54171F8CA33A}" dt="2022-02-04T03:02:13.843" v="308" actId="14100"/>
        <pc:sldMkLst>
          <pc:docMk/>
          <pc:sldMk cId="3925019372" sldId="329"/>
        </pc:sldMkLst>
        <pc:spChg chg="del">
          <ac:chgData name="vivekvardhanreddy1207@outlook.com" userId="2479389ccf14a5a5" providerId="LiveId" clId="{9D69BA72-ACDE-46A3-BFEC-54171F8CA33A}" dt="2022-02-03T13:25:15.408" v="271" actId="22"/>
          <ac:spMkLst>
            <pc:docMk/>
            <pc:sldMk cId="3925019372" sldId="329"/>
            <ac:spMk id="3" creationId="{FC9098B7-0B50-430E-B323-37CB5B2D2D4B}"/>
          </ac:spMkLst>
        </pc:spChg>
        <pc:spChg chg="add del mod">
          <ac:chgData name="vivekvardhanreddy1207@outlook.com" userId="2479389ccf14a5a5" providerId="LiveId" clId="{9D69BA72-ACDE-46A3-BFEC-54171F8CA33A}" dt="2022-02-04T03:02:07.303" v="306"/>
          <ac:spMkLst>
            <pc:docMk/>
            <pc:sldMk cId="3925019372" sldId="329"/>
            <ac:spMk id="4" creationId="{9E290FA7-3123-4AF8-B658-6EE0A6700505}"/>
          </ac:spMkLst>
        </pc:spChg>
        <pc:picChg chg="add del mod ord">
          <ac:chgData name="vivekvardhanreddy1207@outlook.com" userId="2479389ccf14a5a5" providerId="LiveId" clId="{9D69BA72-ACDE-46A3-BFEC-54171F8CA33A}" dt="2022-02-04T03:02:04.615" v="305" actId="21"/>
          <ac:picMkLst>
            <pc:docMk/>
            <pc:sldMk cId="3925019372" sldId="329"/>
            <ac:picMk id="5" creationId="{F6C14DAD-4951-469E-AC64-1FE5C5D361C6}"/>
          </ac:picMkLst>
        </pc:picChg>
        <pc:picChg chg="add mod">
          <ac:chgData name="vivekvardhanreddy1207@outlook.com" userId="2479389ccf14a5a5" providerId="LiveId" clId="{9D69BA72-ACDE-46A3-BFEC-54171F8CA33A}" dt="2022-02-04T03:02:13.843" v="308" actId="14100"/>
          <ac:picMkLst>
            <pc:docMk/>
            <pc:sldMk cId="3925019372" sldId="329"/>
            <ac:picMk id="6" creationId="{DB3F7D82-C592-41FB-854F-46913CDC989A}"/>
          </ac:picMkLst>
        </pc:picChg>
      </pc:sldChg>
      <pc:sldChg chg="modSp mod modTransition">
        <pc:chgData name="vivekvardhanreddy1207@outlook.com" userId="2479389ccf14a5a5" providerId="LiveId" clId="{9D69BA72-ACDE-46A3-BFEC-54171F8CA33A}" dt="2022-02-03T13:33:40.070" v="301"/>
        <pc:sldMkLst>
          <pc:docMk/>
          <pc:sldMk cId="2075805233" sldId="330"/>
        </pc:sldMkLst>
        <pc:spChg chg="mod">
          <ac:chgData name="vivekvardhanreddy1207@outlook.com" userId="2479389ccf14a5a5" providerId="LiveId" clId="{9D69BA72-ACDE-46A3-BFEC-54171F8CA33A}" dt="2022-02-03T10:11:40.082" v="270" actId="20577"/>
          <ac:spMkLst>
            <pc:docMk/>
            <pc:sldMk cId="2075805233" sldId="330"/>
            <ac:spMk id="3" creationId="{8CBEDF9C-F871-498A-A905-0E0795B4BBF7}"/>
          </ac:spMkLst>
        </pc:spChg>
      </pc:sldChg>
      <pc:sldChg chg="modTransition">
        <pc:chgData name="vivekvardhanreddy1207@outlook.com" userId="2479389ccf14a5a5" providerId="LiveId" clId="{9D69BA72-ACDE-46A3-BFEC-54171F8CA33A}" dt="2022-02-03T13:33:51.672" v="302"/>
        <pc:sldMkLst>
          <pc:docMk/>
          <pc:sldMk cId="619834278" sldId="331"/>
        </pc:sldMkLst>
      </pc:sldChg>
      <pc:sldChg chg="modTransition">
        <pc:chgData name="vivekvardhanreddy1207@outlook.com" userId="2479389ccf14a5a5" providerId="LiveId" clId="{9D69BA72-ACDE-46A3-BFEC-54171F8CA33A}" dt="2022-02-03T13:33:59.611" v="303"/>
        <pc:sldMkLst>
          <pc:docMk/>
          <pc:sldMk cId="3500914050" sldId="332"/>
        </pc:sldMkLst>
      </pc:sldChg>
      <pc:sldChg chg="modTransition">
        <pc:chgData name="vivekvardhanreddy1207@outlook.com" userId="2479389ccf14a5a5" providerId="LiveId" clId="{9D69BA72-ACDE-46A3-BFEC-54171F8CA33A}" dt="2022-02-04T02:58:44.962" v="304"/>
        <pc:sldMkLst>
          <pc:docMk/>
          <pc:sldMk cId="4289508007" sldId="333"/>
        </pc:sldMkLst>
      </pc:sldChg>
    </pc:docChg>
  </pc:docChgLst>
  <pc:docChgLst>
    <pc:chgData name="Abhiram abhi" userId="9bfc4b88ff494f38" providerId="LiveId" clId="{476E9C27-63A4-4C71-B071-7A11E2B9E239}"/>
    <pc:docChg chg="undo custSel modSld">
      <pc:chgData name="Abhiram abhi" userId="9bfc4b88ff494f38" providerId="LiveId" clId="{476E9C27-63A4-4C71-B071-7A11E2B9E239}" dt="2022-02-04T06:44:07.533" v="12" actId="14100"/>
      <pc:docMkLst>
        <pc:docMk/>
      </pc:docMkLst>
      <pc:sldChg chg="modSp mod">
        <pc:chgData name="Abhiram abhi" userId="9bfc4b88ff494f38" providerId="LiveId" clId="{476E9C27-63A4-4C71-B071-7A11E2B9E239}" dt="2022-02-04T06:44:07.533" v="12" actId="14100"/>
        <pc:sldMkLst>
          <pc:docMk/>
          <pc:sldMk cId="471113369" sldId="328"/>
        </pc:sldMkLst>
        <pc:picChg chg="mod">
          <ac:chgData name="Abhiram abhi" userId="9bfc4b88ff494f38" providerId="LiveId" clId="{476E9C27-63A4-4C71-B071-7A11E2B9E239}" dt="2022-02-04T06:44:07.533" v="12" actId="14100"/>
          <ac:picMkLst>
            <pc:docMk/>
            <pc:sldMk cId="471113369" sldId="328"/>
            <ac:picMk id="5" creationId="{B5FFEEDE-F244-4AD5-BA98-1095B955D3F9}"/>
          </ac:picMkLst>
        </pc:picChg>
      </pc:sldChg>
      <pc:sldChg chg="addSp delSp modSp mod">
        <pc:chgData name="Abhiram abhi" userId="9bfc4b88ff494f38" providerId="LiveId" clId="{476E9C27-63A4-4C71-B071-7A11E2B9E239}" dt="2022-02-04T06:43:47.313" v="8" actId="14100"/>
        <pc:sldMkLst>
          <pc:docMk/>
          <pc:sldMk cId="3925019372" sldId="329"/>
        </pc:sldMkLst>
        <pc:spChg chg="add del mod">
          <ac:chgData name="Abhiram abhi" userId="9bfc4b88ff494f38" providerId="LiveId" clId="{476E9C27-63A4-4C71-B071-7A11E2B9E239}" dt="2022-02-04T06:43:26.887" v="1" actId="22"/>
          <ac:spMkLst>
            <pc:docMk/>
            <pc:sldMk cId="3925019372" sldId="329"/>
            <ac:spMk id="4" creationId="{3C0EE49C-AC3B-4974-8D41-E903004F1071}"/>
          </ac:spMkLst>
        </pc:spChg>
        <pc:picChg chg="del">
          <ac:chgData name="Abhiram abhi" userId="9bfc4b88ff494f38" providerId="LiveId" clId="{476E9C27-63A4-4C71-B071-7A11E2B9E239}" dt="2022-02-04T06:43:14.465" v="0" actId="478"/>
          <ac:picMkLst>
            <pc:docMk/>
            <pc:sldMk cId="3925019372" sldId="329"/>
            <ac:picMk id="6" creationId="{DB3F7D82-C592-41FB-854F-46913CDC989A}"/>
          </ac:picMkLst>
        </pc:picChg>
        <pc:picChg chg="add mod ord">
          <ac:chgData name="Abhiram abhi" userId="9bfc4b88ff494f38" providerId="LiveId" clId="{476E9C27-63A4-4C71-B071-7A11E2B9E239}" dt="2022-02-04T06:43:47.313" v="8" actId="14100"/>
          <ac:picMkLst>
            <pc:docMk/>
            <pc:sldMk cId="3925019372" sldId="329"/>
            <ac:picMk id="7" creationId="{5551F306-CBAE-400C-B2A7-2036BC1081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2/4/2022</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2/4/2022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2/4/2022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2/4/2022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2/4/2022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2/4/2022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2/4/2022</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2/4/2022</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2/4/2022</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2/4/2022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2/4/2022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2/4/2022</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ldcil.org/a-gold-standard-telugu-raw-text-corpus" TargetMode="External"/><Relationship Id="rId2" Type="http://schemas.openxmlformats.org/officeDocument/2006/relationships/hyperlink" Target="https://www.kaggle.com/christianlillelund/donald-trumps-rallies" TargetMode="External"/><Relationship Id="rId1" Type="http://schemas.openxmlformats.org/officeDocument/2006/relationships/slideLayout" Target="../slideLayouts/slideLayout2.xml"/><Relationship Id="rId4" Type="http://schemas.openxmlformats.org/officeDocument/2006/relationships/hyperlink" Target="https://data.ldcil.org/a-gold-standard-tamil-raw-text-corpu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36" y="188640"/>
            <a:ext cx="8229600" cy="1224136"/>
          </a:xfrm>
        </p:spPr>
        <p:txBody>
          <a:bodyPr/>
          <a:lstStyle/>
          <a:p>
            <a:r>
              <a:rPr lang="en-US" dirty="0">
                <a:solidFill>
                  <a:srgbClr val="FFFF37"/>
                </a:solidFill>
              </a:rPr>
              <a:t>SPEECH SYNTHESIS</a:t>
            </a:r>
          </a:p>
        </p:txBody>
      </p:sp>
      <p:sp>
        <p:nvSpPr>
          <p:cNvPr id="3" name="Subtitle 2"/>
          <p:cNvSpPr>
            <a:spLocks noGrp="1"/>
          </p:cNvSpPr>
          <p:nvPr>
            <p:ph type="subTitle" idx="1"/>
          </p:nvPr>
        </p:nvSpPr>
        <p:spPr>
          <a:xfrm>
            <a:off x="1065213" y="2492896"/>
            <a:ext cx="8229600" cy="3526904"/>
          </a:xfrm>
        </p:spPr>
        <p:txBody>
          <a:bodyPr/>
          <a:lstStyle/>
          <a:p>
            <a:r>
              <a:rPr lang="en-US" dirty="0"/>
              <a:t>TEAM MEMBERS:</a:t>
            </a:r>
          </a:p>
          <a:p>
            <a:r>
              <a:rPr lang="en-US" dirty="0"/>
              <a:t>ABHIRAM. V                                               2010030180</a:t>
            </a:r>
          </a:p>
          <a:p>
            <a:r>
              <a:rPr lang="en-US" dirty="0"/>
              <a:t>ROKKAM VIVEK VARDHAN REDDY                2010030142</a:t>
            </a:r>
          </a:p>
          <a:p>
            <a:r>
              <a:rPr lang="en-US" dirty="0"/>
              <a:t>SIDHARTH RAO. K                                       2010030443</a:t>
            </a:r>
          </a:p>
          <a:p>
            <a:r>
              <a:rPr lang="en-US" dirty="0"/>
              <a:t>RAGHAVENDRA GOUD. A                            2010030394 </a:t>
            </a:r>
          </a:p>
          <a:p>
            <a:endParaRPr lang="en-US" dirty="0"/>
          </a:p>
          <a:p>
            <a:endParaRPr lang="en-US" dirty="0"/>
          </a:p>
          <a:p>
            <a:pPr algn="r"/>
            <a:r>
              <a:rPr lang="en-US" dirty="0"/>
              <a:t>MENTOR:- Dr. ARPITA Gupta </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E656-5180-41CF-8163-C0AA7ADF38D5}"/>
              </a:ext>
            </a:extLst>
          </p:cNvPr>
          <p:cNvSpPr>
            <a:spLocks noGrp="1"/>
          </p:cNvSpPr>
          <p:nvPr>
            <p:ph type="title"/>
          </p:nvPr>
        </p:nvSpPr>
        <p:spPr/>
        <p:txBody>
          <a:bodyPr/>
          <a:lstStyle/>
          <a:p>
            <a:r>
              <a:rPr lang="en-US" dirty="0"/>
              <a:t>GITHUB SETUP</a:t>
            </a:r>
            <a:endParaRPr lang="en-IN" dirty="0"/>
          </a:p>
        </p:txBody>
      </p:sp>
      <p:pic>
        <p:nvPicPr>
          <p:cNvPr id="5" name="Content Placeholder 4">
            <a:extLst>
              <a:ext uri="{FF2B5EF4-FFF2-40B4-BE49-F238E27FC236}">
                <a16:creationId xmlns:a16="http://schemas.microsoft.com/office/drawing/2014/main" id="{5E100BDF-41F5-44D3-9E53-1F3746784682}"/>
              </a:ext>
            </a:extLst>
          </p:cNvPr>
          <p:cNvPicPr>
            <a:picLocks noGrp="1" noChangeAspect="1"/>
          </p:cNvPicPr>
          <p:nvPr>
            <p:ph idx="1"/>
          </p:nvPr>
        </p:nvPicPr>
        <p:blipFill rotWithShape="1">
          <a:blip r:embed="rId2"/>
          <a:srcRect l="772" t="8180" r="381" b="3431"/>
          <a:stretch/>
        </p:blipFill>
        <p:spPr>
          <a:xfrm>
            <a:off x="1413892" y="2204864"/>
            <a:ext cx="9217024" cy="3672408"/>
          </a:xfrm>
        </p:spPr>
      </p:pic>
    </p:spTree>
    <p:extLst>
      <p:ext uri="{BB962C8B-B14F-4D97-AF65-F5344CB8AC3E}">
        <p14:creationId xmlns:p14="http://schemas.microsoft.com/office/powerpoint/2010/main" val="42895080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C75D-514B-4E22-9F93-C0E9E2A41F9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CBEDF9C-F871-498A-A905-0E0795B4BBF7}"/>
              </a:ext>
            </a:extLst>
          </p:cNvPr>
          <p:cNvSpPr>
            <a:spLocks noGrp="1"/>
          </p:cNvSpPr>
          <p:nvPr>
            <p:ph idx="1"/>
          </p:nvPr>
        </p:nvSpPr>
        <p:spPr/>
        <p:txBody>
          <a:bodyPr>
            <a:normAutofit/>
          </a:bodyPr>
          <a:lstStyle/>
          <a:p>
            <a:pPr marL="0" indent="0">
              <a:buNone/>
            </a:pPr>
            <a:r>
              <a:rPr lang="en-US" dirty="0"/>
              <a:t>So far we have many models on text to speech synthesis. But with this model we can choose multiple voices for giving out the </a:t>
            </a:r>
            <a:r>
              <a:rPr lang="en-US"/>
              <a:t>speech output, </a:t>
            </a:r>
            <a:r>
              <a:rPr lang="en-US" dirty="0"/>
              <a:t>and better-quality speech will be generated. This system can be improved by considering the punctuation marks while converting  text to speech.</a:t>
            </a:r>
          </a:p>
          <a:p>
            <a:pPr marL="0" indent="0">
              <a:buNone/>
            </a:pPr>
            <a:r>
              <a:rPr lang="en-US" dirty="0"/>
              <a:t>This system of Text-To-Speech can be implemented for to different languages like English, Hindi, Punjabi etc. , depending upon the user’s requirement.</a:t>
            </a:r>
            <a:endParaRPr lang="en-IN" dirty="0"/>
          </a:p>
        </p:txBody>
      </p:sp>
    </p:spTree>
    <p:extLst>
      <p:ext uri="{BB962C8B-B14F-4D97-AF65-F5344CB8AC3E}">
        <p14:creationId xmlns:p14="http://schemas.microsoft.com/office/powerpoint/2010/main" val="207580523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8D62-E42C-4625-A914-201B2B0D7795}"/>
              </a:ext>
            </a:extLst>
          </p:cNvPr>
          <p:cNvSpPr>
            <a:spLocks noGrp="1"/>
          </p:cNvSpPr>
          <p:nvPr>
            <p:ph type="title"/>
          </p:nvPr>
        </p:nvSpPr>
        <p:spPr>
          <a:xfrm>
            <a:off x="1522413" y="44624"/>
            <a:ext cx="9144001" cy="1296144"/>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B6FE94D-85C7-471D-B47F-51669102FD39}"/>
              </a:ext>
            </a:extLst>
          </p:cNvPr>
          <p:cNvSpPr>
            <a:spLocks noGrp="1"/>
          </p:cNvSpPr>
          <p:nvPr>
            <p:ph idx="1"/>
          </p:nvPr>
        </p:nvSpPr>
        <p:spPr>
          <a:xfrm>
            <a:off x="1522413" y="1340769"/>
            <a:ext cx="9134391" cy="5136232"/>
          </a:xfrm>
        </p:spPr>
        <p:txBody>
          <a:bodyPr>
            <a:normAutofit fontScale="62500" lnSpcReduction="20000"/>
          </a:bodyPr>
          <a:lstStyle/>
          <a:p>
            <a:r>
              <a:rPr lang="en-IN" sz="2500" dirty="0">
                <a:solidFill>
                  <a:schemeClr val="tx1">
                    <a:lumMod val="95000"/>
                  </a:schemeClr>
                </a:solidFill>
                <a:hlinkClick r:id="rId2">
                  <a:extLst>
                    <a:ext uri="{A12FA001-AC4F-418D-AE19-62706E023703}">
                      <ahyp:hlinkClr xmlns:ahyp="http://schemas.microsoft.com/office/drawing/2018/hyperlinkcolor" val="tx"/>
                    </a:ext>
                  </a:extLst>
                </a:hlinkClick>
              </a:rPr>
              <a:t>https://www.kaggle.com/christianlillelund/donald-trumps-rallies</a:t>
            </a:r>
            <a:endParaRPr lang="en-IN" sz="2500" dirty="0">
              <a:solidFill>
                <a:schemeClr val="tx1">
                  <a:lumMod val="95000"/>
                </a:schemeClr>
              </a:solidFill>
            </a:endParaRPr>
          </a:p>
          <a:p>
            <a:r>
              <a:rPr lang="en-IN" sz="2500" dirty="0">
                <a:solidFill>
                  <a:schemeClr val="tx1">
                    <a:lumMod val="95000"/>
                  </a:schemeClr>
                </a:solidFill>
                <a:hlinkClick r:id="rId3">
                  <a:extLst>
                    <a:ext uri="{A12FA001-AC4F-418D-AE19-62706E023703}">
                      <ahyp:hlinkClr xmlns:ahyp="http://schemas.microsoft.com/office/drawing/2018/hyperlinkcolor" val="tx"/>
                    </a:ext>
                  </a:extLst>
                </a:hlinkClick>
              </a:rPr>
              <a:t>https://data.ldcil.org/a-gold-standard-telugu-raw-text-corpus</a:t>
            </a:r>
            <a:endParaRPr lang="en-IN" sz="2500" dirty="0">
              <a:solidFill>
                <a:schemeClr val="tx1">
                  <a:lumMod val="95000"/>
                </a:schemeClr>
              </a:solidFill>
            </a:endParaRPr>
          </a:p>
          <a:p>
            <a:r>
              <a:rPr lang="en-IN" sz="2500" dirty="0">
                <a:solidFill>
                  <a:schemeClr val="tx1">
                    <a:lumMod val="95000"/>
                  </a:schemeClr>
                </a:solidFill>
                <a:hlinkClick r:id="rId4">
                  <a:extLst>
                    <a:ext uri="{A12FA001-AC4F-418D-AE19-62706E023703}">
                      <ahyp:hlinkClr xmlns:ahyp="http://schemas.microsoft.com/office/drawing/2018/hyperlinkcolor" val="tx"/>
                    </a:ext>
                  </a:extLst>
                </a:hlinkClick>
              </a:rPr>
              <a:t>https://data.ldcil.org/a-gold-standard-tamil-raw-text-corpus</a:t>
            </a:r>
            <a:endParaRPr lang="en-IN" sz="2500" dirty="0">
              <a:solidFill>
                <a:schemeClr val="tx1">
                  <a:lumMod val="95000"/>
                </a:schemeClr>
              </a:solidFill>
            </a:endParaRPr>
          </a:p>
          <a:p>
            <a:r>
              <a:rPr lang="en-IN" sz="2500" dirty="0">
                <a:solidFill>
                  <a:schemeClr val="tx1">
                    <a:lumMod val="95000"/>
                  </a:schemeClr>
                </a:solidFill>
              </a:rPr>
              <a:t>1. Futamata, Kosuke, Byeongseon Park, Ryuichi Yamamoto, and </a:t>
            </a:r>
            <a:r>
              <a:rPr lang="en-IN" sz="2500" dirty="0" err="1">
                <a:solidFill>
                  <a:schemeClr val="tx1">
                    <a:lumMod val="95000"/>
                  </a:schemeClr>
                </a:solidFill>
              </a:rPr>
              <a:t>Kentaro</a:t>
            </a:r>
            <a:r>
              <a:rPr lang="en-IN" sz="2500" dirty="0">
                <a:solidFill>
                  <a:schemeClr val="tx1">
                    <a:lumMod val="95000"/>
                  </a:schemeClr>
                </a:solidFill>
              </a:rPr>
              <a:t> Tachibana. "Phrase break prediction with bidirectional encoder representations in Japanese text-to-speech synthesis." </a:t>
            </a:r>
            <a:r>
              <a:rPr lang="en-IN" sz="2500" dirty="0" err="1">
                <a:solidFill>
                  <a:schemeClr val="tx1">
                    <a:lumMod val="95000"/>
                  </a:schemeClr>
                </a:solidFill>
              </a:rPr>
              <a:t>arXiv</a:t>
            </a:r>
            <a:r>
              <a:rPr lang="en-IN" sz="2500" dirty="0">
                <a:solidFill>
                  <a:schemeClr val="tx1">
                    <a:lumMod val="95000"/>
                  </a:schemeClr>
                </a:solidFill>
              </a:rPr>
              <a:t> preprint arXiv:2104.12395 (2021).</a:t>
            </a:r>
          </a:p>
          <a:p>
            <a:r>
              <a:rPr lang="en-IN" sz="2500" dirty="0">
                <a:solidFill>
                  <a:schemeClr val="tx1">
                    <a:lumMod val="95000"/>
                  </a:schemeClr>
                </a:solidFill>
              </a:rPr>
              <a:t>2. Ren, Yi, Yangjun Ruan, Xu Tan, Tao Qin, Sheng Zhao, Zhou Zhao, and Tie-Yan Liu. "Fastspeech: Fast, robust and controllable text to speech." </a:t>
            </a:r>
            <a:r>
              <a:rPr lang="en-IN" sz="2500" dirty="0" err="1">
                <a:solidFill>
                  <a:schemeClr val="tx1">
                    <a:lumMod val="95000"/>
                  </a:schemeClr>
                </a:solidFill>
              </a:rPr>
              <a:t>arXiv</a:t>
            </a:r>
            <a:r>
              <a:rPr lang="en-IN" sz="2500" dirty="0">
                <a:solidFill>
                  <a:schemeClr val="tx1">
                    <a:lumMod val="95000"/>
                  </a:schemeClr>
                </a:solidFill>
              </a:rPr>
              <a:t> preprint arXiv:1905.09263 (2019).</a:t>
            </a:r>
          </a:p>
          <a:p>
            <a:r>
              <a:rPr lang="en-IN" sz="2500" dirty="0">
                <a:solidFill>
                  <a:schemeClr val="tx1">
                    <a:lumMod val="95000"/>
                  </a:schemeClr>
                </a:solidFill>
              </a:rPr>
              <a:t>3. </a:t>
            </a:r>
            <a:r>
              <a:rPr lang="en-IN" sz="2500" dirty="0" err="1">
                <a:solidFill>
                  <a:schemeClr val="tx1">
                    <a:lumMod val="95000"/>
                  </a:schemeClr>
                </a:solidFill>
              </a:rPr>
              <a:t>Nanayakkara</a:t>
            </a:r>
            <a:r>
              <a:rPr lang="en-IN" sz="2500" dirty="0">
                <a:solidFill>
                  <a:schemeClr val="tx1">
                    <a:lumMod val="95000"/>
                  </a:schemeClr>
                </a:solidFill>
              </a:rPr>
              <a:t>, </a:t>
            </a:r>
            <a:r>
              <a:rPr lang="en-IN" sz="2500" dirty="0" err="1">
                <a:solidFill>
                  <a:schemeClr val="tx1">
                    <a:lumMod val="95000"/>
                  </a:schemeClr>
                </a:solidFill>
              </a:rPr>
              <a:t>Lakshika</a:t>
            </a:r>
            <a:r>
              <a:rPr lang="en-IN" sz="2500" dirty="0">
                <a:solidFill>
                  <a:schemeClr val="tx1">
                    <a:lumMod val="95000"/>
                  </a:schemeClr>
                </a:solidFill>
              </a:rPr>
              <a:t>, </a:t>
            </a:r>
            <a:r>
              <a:rPr lang="en-IN" sz="2500" dirty="0" err="1">
                <a:solidFill>
                  <a:schemeClr val="tx1">
                    <a:lumMod val="95000"/>
                  </a:schemeClr>
                </a:solidFill>
              </a:rPr>
              <a:t>Chamila</a:t>
            </a:r>
            <a:r>
              <a:rPr lang="en-IN" sz="2500" dirty="0">
                <a:solidFill>
                  <a:schemeClr val="tx1">
                    <a:lumMod val="95000"/>
                  </a:schemeClr>
                </a:solidFill>
              </a:rPr>
              <a:t> Liyanage, </a:t>
            </a:r>
            <a:r>
              <a:rPr lang="en-IN" sz="2500" dirty="0" err="1">
                <a:solidFill>
                  <a:schemeClr val="tx1">
                    <a:lumMod val="95000"/>
                  </a:schemeClr>
                </a:solidFill>
              </a:rPr>
              <a:t>Pubudu</a:t>
            </a:r>
            <a:r>
              <a:rPr lang="en-IN" sz="2500" dirty="0">
                <a:solidFill>
                  <a:schemeClr val="tx1">
                    <a:lumMod val="95000"/>
                  </a:schemeClr>
                </a:solidFill>
              </a:rPr>
              <a:t> </a:t>
            </a:r>
            <a:r>
              <a:rPr lang="en-IN" sz="2500" dirty="0" err="1">
                <a:solidFill>
                  <a:schemeClr val="tx1">
                    <a:lumMod val="95000"/>
                  </a:schemeClr>
                </a:solidFill>
              </a:rPr>
              <a:t>Tharaka</a:t>
            </a:r>
            <a:r>
              <a:rPr lang="en-IN" sz="2500" dirty="0">
                <a:solidFill>
                  <a:schemeClr val="tx1">
                    <a:lumMod val="95000"/>
                  </a:schemeClr>
                </a:solidFill>
              </a:rPr>
              <a:t> </a:t>
            </a:r>
            <a:r>
              <a:rPr lang="en-IN" sz="2500" dirty="0" err="1">
                <a:solidFill>
                  <a:schemeClr val="tx1">
                    <a:lumMod val="95000"/>
                  </a:schemeClr>
                </a:solidFill>
              </a:rPr>
              <a:t>Viswakula</a:t>
            </a:r>
            <a:r>
              <a:rPr lang="en-IN" sz="2500" dirty="0">
                <a:solidFill>
                  <a:schemeClr val="tx1">
                    <a:lumMod val="95000"/>
                  </a:schemeClr>
                </a:solidFill>
              </a:rPr>
              <a:t>, </a:t>
            </a:r>
            <a:r>
              <a:rPr lang="en-IN" sz="2500" dirty="0" err="1">
                <a:solidFill>
                  <a:schemeClr val="tx1">
                    <a:lumMod val="95000"/>
                  </a:schemeClr>
                </a:solidFill>
              </a:rPr>
              <a:t>Thilini</a:t>
            </a:r>
            <a:r>
              <a:rPr lang="en-IN" sz="2500" dirty="0">
                <a:solidFill>
                  <a:schemeClr val="tx1">
                    <a:lumMod val="95000"/>
                  </a:schemeClr>
                </a:solidFill>
              </a:rPr>
              <a:t> </a:t>
            </a:r>
            <a:r>
              <a:rPr lang="en-IN" sz="2500" dirty="0" err="1">
                <a:solidFill>
                  <a:schemeClr val="tx1">
                    <a:lumMod val="95000"/>
                  </a:schemeClr>
                </a:solidFill>
              </a:rPr>
              <a:t>Nagungodage</a:t>
            </a:r>
            <a:r>
              <a:rPr lang="en-IN" sz="2500" dirty="0">
                <a:solidFill>
                  <a:schemeClr val="tx1">
                    <a:lumMod val="95000"/>
                  </a:schemeClr>
                </a:solidFill>
              </a:rPr>
              <a:t>, </a:t>
            </a:r>
            <a:r>
              <a:rPr lang="en-IN" sz="2500" dirty="0" err="1">
                <a:solidFill>
                  <a:schemeClr val="tx1">
                    <a:lumMod val="95000"/>
                  </a:schemeClr>
                </a:solidFill>
              </a:rPr>
              <a:t>Randil</a:t>
            </a:r>
            <a:r>
              <a:rPr lang="en-IN" sz="2500" dirty="0">
                <a:solidFill>
                  <a:schemeClr val="tx1">
                    <a:lumMod val="95000"/>
                  </a:schemeClr>
                </a:solidFill>
              </a:rPr>
              <a:t> </a:t>
            </a:r>
            <a:r>
              <a:rPr lang="en-IN" sz="2500" dirty="0" err="1">
                <a:solidFill>
                  <a:schemeClr val="tx1">
                    <a:lumMod val="95000"/>
                  </a:schemeClr>
                </a:solidFill>
              </a:rPr>
              <a:t>Pushpananda</a:t>
            </a:r>
            <a:r>
              <a:rPr lang="en-IN" sz="2500" dirty="0">
                <a:solidFill>
                  <a:schemeClr val="tx1">
                    <a:lumMod val="95000"/>
                  </a:schemeClr>
                </a:solidFill>
              </a:rPr>
              <a:t>, and </a:t>
            </a:r>
            <a:r>
              <a:rPr lang="en-IN" sz="2500" dirty="0" err="1">
                <a:solidFill>
                  <a:schemeClr val="tx1">
                    <a:lumMod val="95000"/>
                  </a:schemeClr>
                </a:solidFill>
              </a:rPr>
              <a:t>Ruvan</a:t>
            </a:r>
            <a:r>
              <a:rPr lang="en-IN" sz="2500" dirty="0">
                <a:solidFill>
                  <a:schemeClr val="tx1">
                    <a:lumMod val="95000"/>
                  </a:schemeClr>
                </a:solidFill>
              </a:rPr>
              <a:t> Weerasinghe. "A Human Quality Text to Speech System for Sinhala." In SLTU, pp. 157-161. 2018.</a:t>
            </a:r>
          </a:p>
          <a:p>
            <a:r>
              <a:rPr lang="en-IN" sz="2500" dirty="0">
                <a:solidFill>
                  <a:schemeClr val="tx1">
                    <a:lumMod val="95000"/>
                  </a:schemeClr>
                </a:solidFill>
              </a:rPr>
              <a:t>4. Chen, </a:t>
            </a:r>
            <a:r>
              <a:rPr lang="en-IN" sz="2500" dirty="0" err="1">
                <a:solidFill>
                  <a:schemeClr val="tx1">
                    <a:lumMod val="95000"/>
                  </a:schemeClr>
                </a:solidFill>
              </a:rPr>
              <a:t>Mengnan</a:t>
            </a:r>
            <a:r>
              <a:rPr lang="en-IN" sz="2500" dirty="0">
                <a:solidFill>
                  <a:schemeClr val="tx1">
                    <a:lumMod val="95000"/>
                  </a:schemeClr>
                </a:solidFill>
              </a:rPr>
              <a:t>, </a:t>
            </a:r>
            <a:r>
              <a:rPr lang="en-IN" sz="2500" dirty="0" err="1">
                <a:solidFill>
                  <a:schemeClr val="tx1">
                    <a:lumMod val="95000"/>
                  </a:schemeClr>
                </a:solidFill>
              </a:rPr>
              <a:t>Minchuan</a:t>
            </a:r>
            <a:r>
              <a:rPr lang="en-IN" sz="2500" dirty="0">
                <a:solidFill>
                  <a:schemeClr val="tx1">
                    <a:lumMod val="95000"/>
                  </a:schemeClr>
                </a:solidFill>
              </a:rPr>
              <a:t> Chen, Shuang Liang, Jun Ma, Lei Chen, </a:t>
            </a:r>
            <a:r>
              <a:rPr lang="en-IN" sz="2500" dirty="0" err="1">
                <a:solidFill>
                  <a:schemeClr val="tx1">
                    <a:lumMod val="95000"/>
                  </a:schemeClr>
                </a:solidFill>
              </a:rPr>
              <a:t>Shaojun</a:t>
            </a:r>
            <a:r>
              <a:rPr lang="en-IN" sz="2500" dirty="0">
                <a:solidFill>
                  <a:schemeClr val="tx1">
                    <a:lumMod val="95000"/>
                  </a:schemeClr>
                </a:solidFill>
              </a:rPr>
              <a:t> Wang, and Jing Xiao. "Cross-Lingual, Multi-Speaker Text-To-Speech Synthesis Using Neural Speaker Embedding." In </a:t>
            </a:r>
            <a:r>
              <a:rPr lang="en-IN" sz="2500" dirty="0" err="1">
                <a:solidFill>
                  <a:schemeClr val="tx1">
                    <a:lumMod val="95000"/>
                  </a:schemeClr>
                </a:solidFill>
              </a:rPr>
              <a:t>Interspeech</a:t>
            </a:r>
            <a:r>
              <a:rPr lang="en-IN" sz="2500" dirty="0">
                <a:solidFill>
                  <a:schemeClr val="tx1">
                    <a:lumMod val="95000"/>
                  </a:schemeClr>
                </a:solidFill>
              </a:rPr>
              <a:t>, pp. 2105-2109. 2019.</a:t>
            </a:r>
          </a:p>
          <a:p>
            <a:r>
              <a:rPr lang="en-IN" sz="2500" dirty="0">
                <a:solidFill>
                  <a:schemeClr val="tx1">
                    <a:lumMod val="95000"/>
                  </a:schemeClr>
                </a:solidFill>
              </a:rPr>
              <a:t>5. Zhao, Yi, Shinji Takaki, </a:t>
            </a:r>
            <a:r>
              <a:rPr lang="en-IN" sz="2500" dirty="0" err="1">
                <a:solidFill>
                  <a:schemeClr val="tx1">
                    <a:lumMod val="95000"/>
                  </a:schemeClr>
                </a:solidFill>
              </a:rPr>
              <a:t>Hieu-Thi</a:t>
            </a:r>
            <a:r>
              <a:rPr lang="en-IN" sz="2500" dirty="0">
                <a:solidFill>
                  <a:schemeClr val="tx1">
                    <a:lumMod val="95000"/>
                  </a:schemeClr>
                </a:solidFill>
              </a:rPr>
              <a:t> Luong, Junichi Yamagishi, Daisuke Saito, and Nobuaki </a:t>
            </a:r>
            <a:r>
              <a:rPr lang="en-IN" sz="2500" dirty="0" err="1">
                <a:solidFill>
                  <a:schemeClr val="tx1">
                    <a:lumMod val="95000"/>
                  </a:schemeClr>
                </a:solidFill>
              </a:rPr>
              <a:t>Minematsu</a:t>
            </a:r>
            <a:r>
              <a:rPr lang="en-IN" sz="2500" dirty="0">
                <a:solidFill>
                  <a:schemeClr val="tx1">
                    <a:lumMod val="95000"/>
                  </a:schemeClr>
                </a:solidFill>
              </a:rPr>
              <a:t>. "Wasserstein </a:t>
            </a:r>
            <a:r>
              <a:rPr lang="en-IN" sz="2500" dirty="0" err="1">
                <a:solidFill>
                  <a:schemeClr val="tx1">
                    <a:lumMod val="95000"/>
                  </a:schemeClr>
                </a:solidFill>
              </a:rPr>
              <a:t>gan</a:t>
            </a:r>
            <a:r>
              <a:rPr lang="en-IN" sz="2500" dirty="0">
                <a:solidFill>
                  <a:schemeClr val="tx1">
                    <a:lumMod val="95000"/>
                  </a:schemeClr>
                </a:solidFill>
              </a:rPr>
              <a:t> and waveform loss-based acoustic model training for multi-speaker text-to-speech synthesis systems using a </a:t>
            </a:r>
            <a:r>
              <a:rPr lang="en-IN" sz="2500" dirty="0" err="1">
                <a:solidFill>
                  <a:schemeClr val="tx1">
                    <a:lumMod val="95000"/>
                  </a:schemeClr>
                </a:solidFill>
              </a:rPr>
              <a:t>wavenet</a:t>
            </a:r>
            <a:r>
              <a:rPr lang="en-IN" sz="2500" dirty="0">
                <a:solidFill>
                  <a:schemeClr val="tx1">
                    <a:lumMod val="95000"/>
                  </a:schemeClr>
                </a:solidFill>
              </a:rPr>
              <a:t> vocoder." IEEE access 6 (2018): 60478-60488.</a:t>
            </a:r>
          </a:p>
          <a:p>
            <a:endParaRPr lang="en-IN" dirty="0">
              <a:solidFill>
                <a:schemeClr val="tx1">
                  <a:lumMod val="95000"/>
                </a:schemeClr>
              </a:solidFill>
            </a:endParaRPr>
          </a:p>
        </p:txBody>
      </p:sp>
    </p:spTree>
    <p:extLst>
      <p:ext uri="{BB962C8B-B14F-4D97-AF65-F5344CB8AC3E}">
        <p14:creationId xmlns:p14="http://schemas.microsoft.com/office/powerpoint/2010/main" val="6198342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B00-8CF2-4F7E-B416-046C86685365}"/>
              </a:ext>
            </a:extLst>
          </p:cNvPr>
          <p:cNvSpPr>
            <a:spLocks noGrp="1"/>
          </p:cNvSpPr>
          <p:nvPr>
            <p:ph type="title"/>
          </p:nvPr>
        </p:nvSpPr>
        <p:spPr>
          <a:xfrm>
            <a:off x="2205980" y="2492896"/>
            <a:ext cx="7128792" cy="1371600"/>
          </a:xfrm>
        </p:spPr>
        <p:txBody>
          <a:bodyPr>
            <a:noAutofit/>
          </a:bodyPr>
          <a:lstStyle/>
          <a:p>
            <a:r>
              <a:rPr lang="en-US" sz="9600" dirty="0"/>
              <a:t>THANKYOU</a:t>
            </a:r>
            <a:endParaRPr lang="en-IN" sz="9600" dirty="0"/>
          </a:p>
        </p:txBody>
      </p:sp>
    </p:spTree>
    <p:extLst>
      <p:ext uri="{BB962C8B-B14F-4D97-AF65-F5344CB8AC3E}">
        <p14:creationId xmlns:p14="http://schemas.microsoft.com/office/powerpoint/2010/main" val="3500914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116632"/>
            <a:ext cx="9144001" cy="1080120"/>
          </a:xfrm>
        </p:spPr>
        <p:txBody>
          <a:bodyPr/>
          <a:lstStyle/>
          <a:p>
            <a:r>
              <a:rPr lang="en-US" dirty="0">
                <a:solidFill>
                  <a:srgbClr val="FFFF37"/>
                </a:solidFill>
              </a:rPr>
              <a:t>TABLE OF CONTENTS</a:t>
            </a:r>
          </a:p>
        </p:txBody>
      </p:sp>
      <p:sp>
        <p:nvSpPr>
          <p:cNvPr id="14" name="Content Placeholder 13"/>
          <p:cNvSpPr>
            <a:spLocks noGrp="1"/>
          </p:cNvSpPr>
          <p:nvPr>
            <p:ph idx="1"/>
          </p:nvPr>
        </p:nvSpPr>
        <p:spPr>
          <a:xfrm>
            <a:off x="1522413" y="1484785"/>
            <a:ext cx="9134391" cy="4535016"/>
          </a:xfrm>
        </p:spPr>
        <p:txBody>
          <a:bodyPr>
            <a:normAutofit fontScale="92500" lnSpcReduction="10000"/>
          </a:bodyPr>
          <a:lstStyle/>
          <a:p>
            <a:r>
              <a:rPr lang="en-US" dirty="0"/>
              <a:t>INTRODUCTION</a:t>
            </a:r>
          </a:p>
          <a:p>
            <a:r>
              <a:rPr lang="en-US" dirty="0"/>
              <a:t>PROBLEM STATEMENT</a:t>
            </a:r>
          </a:p>
          <a:p>
            <a:r>
              <a:rPr lang="en-US" dirty="0"/>
              <a:t>MOTIVATION</a:t>
            </a:r>
          </a:p>
          <a:p>
            <a:r>
              <a:rPr lang="en-US" dirty="0"/>
              <a:t>OBJECTIVES</a:t>
            </a:r>
          </a:p>
          <a:p>
            <a:r>
              <a:rPr lang="en-US" dirty="0"/>
              <a:t>LITERATURE SURVEY</a:t>
            </a:r>
          </a:p>
          <a:p>
            <a:r>
              <a:rPr lang="en-US" dirty="0"/>
              <a:t>DATASET</a:t>
            </a:r>
          </a:p>
          <a:p>
            <a:r>
              <a:rPr lang="en-US" dirty="0"/>
              <a:t>TECHNIQUES</a:t>
            </a:r>
          </a:p>
          <a:p>
            <a:r>
              <a:rPr lang="en-US" dirty="0"/>
              <a:t>CONCLUSION</a:t>
            </a:r>
          </a:p>
          <a:p>
            <a:r>
              <a:rPr lang="en-US" dirty="0"/>
              <a:t>REFERENCES</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ADA749-02B5-47C2-A03F-E83D2A8A784E}"/>
              </a:ext>
            </a:extLst>
          </p:cNvPr>
          <p:cNvSpPr>
            <a:spLocks noGrp="1"/>
          </p:cNvSpPr>
          <p:nvPr>
            <p:ph idx="1"/>
          </p:nvPr>
        </p:nvSpPr>
        <p:spPr/>
        <p:txBody>
          <a:bodyPr/>
          <a:lstStyle/>
          <a:p>
            <a:pPr marL="0" indent="0">
              <a:buNone/>
            </a:pPr>
            <a:r>
              <a:rPr lang="en-US" dirty="0"/>
              <a:t>The idea of Speech Synthesis comes under the domain of “</a:t>
            </a:r>
            <a:r>
              <a:rPr lang="en-US" b="1" i="1" dirty="0"/>
              <a:t>SPEECH</a:t>
            </a:r>
            <a:r>
              <a:rPr lang="en-US" dirty="0"/>
              <a:t>” in Artificial Intelligence.</a:t>
            </a:r>
            <a:endParaRPr lang="en-IN" dirty="0"/>
          </a:p>
          <a:p>
            <a:pPr marL="0" indent="0">
              <a:buNone/>
            </a:pPr>
            <a:r>
              <a:rPr lang="en-US" i="0" dirty="0">
                <a:effectLst/>
              </a:rPr>
              <a:t>Speech synthesis is the artificial production of human </a:t>
            </a:r>
            <a:r>
              <a:rPr lang="en-US" dirty="0"/>
              <a:t>speech</a:t>
            </a:r>
            <a:r>
              <a:rPr lang="en-US" i="0" dirty="0">
                <a:effectLst/>
              </a:rPr>
              <a:t>. A computer system used for this purpose is called a speech synthesizer, and can be implemented in </a:t>
            </a:r>
            <a:r>
              <a:rPr lang="en-US" dirty="0"/>
              <a:t>software</a:t>
            </a:r>
            <a:r>
              <a:rPr lang="en-US" i="0" dirty="0">
                <a:effectLst/>
              </a:rPr>
              <a:t> or </a:t>
            </a:r>
            <a:r>
              <a:rPr lang="en-US" dirty="0"/>
              <a:t>hardware</a:t>
            </a:r>
            <a:r>
              <a:rPr lang="en-US" i="0" dirty="0">
                <a:effectLst/>
              </a:rPr>
              <a:t> products. A text-to-speech (TTS) system converts normal language text into speech.</a:t>
            </a:r>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26B0-9D7F-4C75-AD55-8D538CA92EEA}"/>
              </a:ext>
            </a:extLst>
          </p:cNvPr>
          <p:cNvSpPr>
            <a:spLocks noGrp="1"/>
          </p:cNvSpPr>
          <p:nvPr>
            <p:ph type="title"/>
          </p:nvPr>
        </p:nvSpPr>
        <p:spPr>
          <a:xfrm>
            <a:off x="1522413" y="381000"/>
            <a:ext cx="9144001" cy="1391816"/>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960F750-C3BD-448F-BA36-974EC32DA6DD}"/>
              </a:ext>
            </a:extLst>
          </p:cNvPr>
          <p:cNvSpPr>
            <a:spLocks noGrp="1"/>
          </p:cNvSpPr>
          <p:nvPr>
            <p:ph idx="1"/>
          </p:nvPr>
        </p:nvSpPr>
        <p:spPr>
          <a:xfrm>
            <a:off x="1522413" y="2708920"/>
            <a:ext cx="9134391" cy="3310880"/>
          </a:xfrm>
        </p:spPr>
        <p:txBody>
          <a:bodyPr/>
          <a:lstStyle/>
          <a:p>
            <a:r>
              <a:rPr lang="en-US" dirty="0"/>
              <a:t>The major aim of this project is to convert the given text into audio format, which will make it more comfortable for the users who work in various departments, as they can simply listen to the audio, instead of reading it, which might stress their eyes, and thus, can save time.</a:t>
            </a:r>
          </a:p>
          <a:p>
            <a:r>
              <a:rPr lang="en-US" dirty="0"/>
              <a:t> This will also play an important role in replacing the Braille System, making it more easy, simple and error free for the blind. </a:t>
            </a:r>
            <a:endParaRPr lang="en-IN" dirty="0"/>
          </a:p>
          <a:p>
            <a:endParaRPr lang="en-IN" dirty="0"/>
          </a:p>
        </p:txBody>
      </p:sp>
    </p:spTree>
    <p:extLst>
      <p:ext uri="{BB962C8B-B14F-4D97-AF65-F5344CB8AC3E}">
        <p14:creationId xmlns:p14="http://schemas.microsoft.com/office/powerpoint/2010/main" val="4460324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5453-2A98-47C6-BD94-BF14A971FB7F}"/>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BCC92E22-F549-41A8-B764-CBA7100E9F90}"/>
              </a:ext>
            </a:extLst>
          </p:cNvPr>
          <p:cNvSpPr>
            <a:spLocks noGrp="1"/>
          </p:cNvSpPr>
          <p:nvPr>
            <p:ph idx="1"/>
          </p:nvPr>
        </p:nvSpPr>
        <p:spPr/>
        <p:txBody>
          <a:bodyPr>
            <a:noAutofit/>
          </a:bodyPr>
          <a:lstStyle/>
          <a:p>
            <a:pPr algn="l">
              <a:buFont typeface="Arial" panose="020B0604020202020204" pitchFamily="34" charset="0"/>
              <a:buChar char="•"/>
            </a:pPr>
            <a:r>
              <a:rPr lang="en-US" i="0" dirty="0">
                <a:effectLst/>
              </a:rPr>
              <a:t>Increasing and growing popularity of interactive voice response (IVR) systems makes the use of text-to-speech (TTS) systems more appealing.</a:t>
            </a:r>
          </a:p>
          <a:p>
            <a:pPr algn="l">
              <a:buFont typeface="Arial" panose="020B0604020202020204" pitchFamily="34" charset="0"/>
              <a:buChar char="•"/>
            </a:pPr>
            <a:r>
              <a:rPr lang="en-US" dirty="0"/>
              <a:t>G</a:t>
            </a:r>
            <a:r>
              <a:rPr lang="en-US" i="0" dirty="0">
                <a:effectLst/>
              </a:rPr>
              <a:t>rowing demand from dialog systems, including</a:t>
            </a:r>
            <a:br>
              <a:rPr lang="en-US" i="0" dirty="0">
                <a:effectLst/>
              </a:rPr>
            </a:br>
            <a:r>
              <a:rPr lang="en-US" i="0" dirty="0">
                <a:effectLst/>
              </a:rPr>
              <a:t>robots and agents dialog systems use natural</a:t>
            </a:r>
            <a:br>
              <a:rPr lang="en-US" i="0" dirty="0">
                <a:effectLst/>
              </a:rPr>
            </a:br>
            <a:r>
              <a:rPr lang="en-US" i="0" dirty="0">
                <a:effectLst/>
              </a:rPr>
              <a:t>speech input and user expects the answer</a:t>
            </a:r>
            <a:br>
              <a:rPr lang="en-US" i="0" dirty="0">
                <a:effectLst/>
              </a:rPr>
            </a:br>
            <a:r>
              <a:rPr lang="en-US" i="0" dirty="0">
                <a:effectLst/>
              </a:rPr>
              <a:t>naturally sounding response.</a:t>
            </a:r>
          </a:p>
          <a:p>
            <a:pPr algn="l">
              <a:buFont typeface="Arial" panose="020B0604020202020204" pitchFamily="34" charset="0"/>
              <a:buChar char="•"/>
            </a:pPr>
            <a:r>
              <a:rPr lang="en-US" i="0" dirty="0">
                <a:effectLst/>
              </a:rPr>
              <a:t>To help the </a:t>
            </a:r>
            <a:r>
              <a:rPr lang="en-IN" i="0" dirty="0">
                <a:effectLst/>
                <a:latin typeface="arial" panose="020B0604020202020204" pitchFamily="34" charset="0"/>
              </a:rPr>
              <a:t>aphasiac, as they can express their thoughts through </a:t>
            </a:r>
            <a:r>
              <a:rPr lang="en-US" i="0" dirty="0">
                <a:effectLst/>
              </a:rPr>
              <a:t>text-to-speech, where they can type what they want to say, and the output will be the speech in audio format.</a:t>
            </a:r>
          </a:p>
          <a:p>
            <a:endParaRPr lang="en-IN" dirty="0"/>
          </a:p>
        </p:txBody>
      </p:sp>
    </p:spTree>
    <p:extLst>
      <p:ext uri="{BB962C8B-B14F-4D97-AF65-F5344CB8AC3E}">
        <p14:creationId xmlns:p14="http://schemas.microsoft.com/office/powerpoint/2010/main" val="22425805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8826-CCF4-4449-8C01-160D511FE234}"/>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F3AE6AC-66A6-4174-8CA6-B9F600BC1DD0}"/>
              </a:ext>
            </a:extLst>
          </p:cNvPr>
          <p:cNvSpPr>
            <a:spLocks noGrp="1"/>
          </p:cNvSpPr>
          <p:nvPr>
            <p:ph idx="1"/>
          </p:nvPr>
        </p:nvSpPr>
        <p:spPr/>
        <p:txBody>
          <a:bodyPr/>
          <a:lstStyle/>
          <a:p>
            <a:r>
              <a:rPr lang="en-US" dirty="0"/>
              <a:t>Not only to English, but other  </a:t>
            </a:r>
            <a:r>
              <a:rPr lang="en-US" b="1" i="1" dirty="0"/>
              <a:t>regional languages </a:t>
            </a:r>
            <a:r>
              <a:rPr lang="en-US" dirty="0"/>
              <a:t>also can be converted from text-to-speech.</a:t>
            </a:r>
          </a:p>
          <a:p>
            <a:r>
              <a:rPr lang="en-US" dirty="0"/>
              <a:t>We can choose </a:t>
            </a:r>
            <a:r>
              <a:rPr lang="en-US" b="1" i="1" dirty="0"/>
              <a:t>different voices </a:t>
            </a:r>
            <a:r>
              <a:rPr lang="en-US" dirty="0"/>
              <a:t>and different accents because each language has its own way of delivering the speech.</a:t>
            </a:r>
          </a:p>
          <a:p>
            <a:r>
              <a:rPr lang="en-US" dirty="0"/>
              <a:t>We can also hear with different speed limits.</a:t>
            </a:r>
            <a:endParaRPr lang="en-IN" dirty="0"/>
          </a:p>
        </p:txBody>
      </p:sp>
    </p:spTree>
    <p:extLst>
      <p:ext uri="{BB962C8B-B14F-4D97-AF65-F5344CB8AC3E}">
        <p14:creationId xmlns:p14="http://schemas.microsoft.com/office/powerpoint/2010/main" val="13744085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3DED-F794-4032-A7C5-CCD53906AD38}"/>
              </a:ext>
            </a:extLst>
          </p:cNvPr>
          <p:cNvSpPr>
            <a:spLocks noGrp="1"/>
          </p:cNvSpPr>
          <p:nvPr>
            <p:ph type="title"/>
          </p:nvPr>
        </p:nvSpPr>
        <p:spPr/>
        <p:txBody>
          <a:bodyPr/>
          <a:lstStyle/>
          <a:p>
            <a:r>
              <a:rPr lang="en-US" dirty="0"/>
              <a:t>LITERATURE SURVEY</a:t>
            </a:r>
            <a:endParaRPr lang="en-IN" dirty="0"/>
          </a:p>
        </p:txBody>
      </p:sp>
      <p:pic>
        <p:nvPicPr>
          <p:cNvPr id="4" name="Content Placeholder 3">
            <a:extLst>
              <a:ext uri="{FF2B5EF4-FFF2-40B4-BE49-F238E27FC236}">
                <a16:creationId xmlns:a16="http://schemas.microsoft.com/office/drawing/2014/main" id="{7E32C293-55BE-4FD6-8910-70122820CD55}"/>
              </a:ext>
            </a:extLst>
          </p:cNvPr>
          <p:cNvPicPr>
            <a:picLocks noGrp="1" noChangeAspect="1"/>
          </p:cNvPicPr>
          <p:nvPr>
            <p:ph idx="1"/>
          </p:nvPr>
        </p:nvPicPr>
        <p:blipFill>
          <a:blip r:embed="rId2"/>
          <a:stretch>
            <a:fillRect/>
          </a:stretch>
        </p:blipFill>
        <p:spPr>
          <a:xfrm>
            <a:off x="621805" y="1844824"/>
            <a:ext cx="10945216" cy="4392488"/>
          </a:xfrm>
          <a:prstGeom prst="rect">
            <a:avLst/>
          </a:prstGeom>
        </p:spPr>
      </p:pic>
    </p:spTree>
    <p:extLst>
      <p:ext uri="{BB962C8B-B14F-4D97-AF65-F5344CB8AC3E}">
        <p14:creationId xmlns:p14="http://schemas.microsoft.com/office/powerpoint/2010/main" val="416234283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11B2-E08A-4E37-8211-63FFC7CD8969}"/>
              </a:ext>
            </a:extLst>
          </p:cNvPr>
          <p:cNvSpPr>
            <a:spLocks noGrp="1"/>
          </p:cNvSpPr>
          <p:nvPr>
            <p:ph type="title"/>
          </p:nvPr>
        </p:nvSpPr>
        <p:spPr/>
        <p:txBody>
          <a:bodyPr/>
          <a:lstStyle/>
          <a:p>
            <a:r>
              <a:rPr lang="en-US" dirty="0"/>
              <a:t>DATASET</a:t>
            </a:r>
            <a:endParaRPr lang="en-IN" dirty="0"/>
          </a:p>
        </p:txBody>
      </p:sp>
      <p:pic>
        <p:nvPicPr>
          <p:cNvPr id="5" name="Content Placeholder 4">
            <a:extLst>
              <a:ext uri="{FF2B5EF4-FFF2-40B4-BE49-F238E27FC236}">
                <a16:creationId xmlns:a16="http://schemas.microsoft.com/office/drawing/2014/main" id="{B5FFEEDE-F244-4AD5-BA98-1095B955D3F9}"/>
              </a:ext>
            </a:extLst>
          </p:cNvPr>
          <p:cNvPicPr>
            <a:picLocks noGrp="1" noChangeAspect="1"/>
          </p:cNvPicPr>
          <p:nvPr>
            <p:ph idx="1"/>
          </p:nvPr>
        </p:nvPicPr>
        <p:blipFill>
          <a:blip r:embed="rId2"/>
          <a:stretch>
            <a:fillRect/>
          </a:stretch>
        </p:blipFill>
        <p:spPr>
          <a:xfrm>
            <a:off x="2277989" y="2132856"/>
            <a:ext cx="7776863" cy="3886944"/>
          </a:xfrm>
        </p:spPr>
      </p:pic>
    </p:spTree>
    <p:extLst>
      <p:ext uri="{BB962C8B-B14F-4D97-AF65-F5344CB8AC3E}">
        <p14:creationId xmlns:p14="http://schemas.microsoft.com/office/powerpoint/2010/main" val="471113369"/>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4BE5-2E53-4CBA-A74C-F90CC3D5EB54}"/>
              </a:ext>
            </a:extLst>
          </p:cNvPr>
          <p:cNvSpPr>
            <a:spLocks noGrp="1"/>
          </p:cNvSpPr>
          <p:nvPr>
            <p:ph type="title"/>
          </p:nvPr>
        </p:nvSpPr>
        <p:spPr/>
        <p:txBody>
          <a:bodyPr/>
          <a:lstStyle/>
          <a:p>
            <a:r>
              <a:rPr lang="en-US" dirty="0"/>
              <a:t>TECNIQUES</a:t>
            </a:r>
            <a:endParaRPr lang="en-IN" dirty="0"/>
          </a:p>
        </p:txBody>
      </p:sp>
      <p:pic>
        <p:nvPicPr>
          <p:cNvPr id="7" name="Content Placeholder 6">
            <a:extLst>
              <a:ext uri="{FF2B5EF4-FFF2-40B4-BE49-F238E27FC236}">
                <a16:creationId xmlns:a16="http://schemas.microsoft.com/office/drawing/2014/main" id="{5551F306-CBAE-400C-B2A7-2036BC108109}"/>
              </a:ext>
            </a:extLst>
          </p:cNvPr>
          <p:cNvPicPr>
            <a:picLocks noGrp="1" noChangeAspect="1"/>
          </p:cNvPicPr>
          <p:nvPr>
            <p:ph idx="1"/>
          </p:nvPr>
        </p:nvPicPr>
        <p:blipFill>
          <a:blip r:embed="rId2"/>
          <a:stretch>
            <a:fillRect/>
          </a:stretch>
        </p:blipFill>
        <p:spPr>
          <a:xfrm>
            <a:off x="1845940" y="1752600"/>
            <a:ext cx="8568952" cy="4628728"/>
          </a:xfrm>
        </p:spPr>
      </p:pic>
    </p:spTree>
    <p:extLst>
      <p:ext uri="{BB962C8B-B14F-4D97-AF65-F5344CB8AC3E}">
        <p14:creationId xmlns:p14="http://schemas.microsoft.com/office/powerpoint/2010/main" val="39250193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125</TotalTime>
  <Words>664</Words>
  <Application>Microsoft Office PowerPoint</Application>
  <PresentationFormat>Custom</PresentationFormat>
  <Paragraphs>51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vt:lpstr>
      <vt:lpstr>Century Gothic</vt:lpstr>
      <vt:lpstr>Blue atom design template</vt:lpstr>
      <vt:lpstr>SPEECH SYNTHESIS</vt:lpstr>
      <vt:lpstr>TABLE OF CONTENTS</vt:lpstr>
      <vt:lpstr>INTRODUCTION</vt:lpstr>
      <vt:lpstr>PROBLEM STATEMENT</vt:lpstr>
      <vt:lpstr>MOTIVATION</vt:lpstr>
      <vt:lpstr>OBJECTIVES</vt:lpstr>
      <vt:lpstr>LITERATURE SURVEY</vt:lpstr>
      <vt:lpstr>DATASET</vt:lpstr>
      <vt:lpstr>TECNIQUES</vt:lpstr>
      <vt:lpstr>GITHUB SETUP</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dc:title>
  <dc:creator>vivekvardhanreddy1207@outlook.com</dc:creator>
  <cp:lastModifiedBy>Abhiram abhi</cp:lastModifiedBy>
  <cp:revision>3</cp:revision>
  <dcterms:created xsi:type="dcterms:W3CDTF">2022-02-03T08:35:55Z</dcterms:created>
  <dcterms:modified xsi:type="dcterms:W3CDTF">2022-02-04T06:44:12Z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