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era\Documents\GitHub\PROJ324_SK\50kHz%20measur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small1\Documents\GitHub\PROJ324_SK\50kHz%20measur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Graph Showing Measured Distance Compared to Actual Distance Using 40kHz transducers</a:t>
            </a:r>
          </a:p>
        </c:rich>
      </c:tx>
      <c:layout>
        <c:manualLayout>
          <c:xMode val="edge"/>
          <c:yMode val="edge"/>
          <c:x val="0.12618720730205071"/>
          <c:y val="2.16565191255854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360778976701986E-2"/>
          <c:y val="0.16738917961973876"/>
          <c:w val="0.90002605229901822"/>
          <c:h val="0.70626951054771936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Sheet4!$A$5:$A$20</c:f>
              <c:numCache>
                <c:formatCode>General</c:formatCode>
                <c:ptCount val="1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</c:numCache>
            </c:numRef>
          </c:xVal>
          <c:yVal>
            <c:numRef>
              <c:f>Sheet4!$B$5:$B$20</c:f>
              <c:numCache>
                <c:formatCode>General</c:formatCode>
                <c:ptCount val="16"/>
                <c:pt idx="0">
                  <c:v>7.8360000000000003</c:v>
                </c:pt>
                <c:pt idx="1">
                  <c:v>14.635</c:v>
                </c:pt>
                <c:pt idx="2">
                  <c:v>19.760999999999999</c:v>
                </c:pt>
                <c:pt idx="3">
                  <c:v>24.309000000000001</c:v>
                </c:pt>
                <c:pt idx="4">
                  <c:v>30.556000000000001</c:v>
                </c:pt>
                <c:pt idx="5">
                  <c:v>36.107999999999997</c:v>
                </c:pt>
                <c:pt idx="6">
                  <c:v>40.087000000000003</c:v>
                </c:pt>
                <c:pt idx="7">
                  <c:v>47.131999999999998</c:v>
                </c:pt>
                <c:pt idx="8">
                  <c:v>12.096</c:v>
                </c:pt>
                <c:pt idx="9">
                  <c:v>55.722999999999999</c:v>
                </c:pt>
                <c:pt idx="10">
                  <c:v>10.571999999999999</c:v>
                </c:pt>
                <c:pt idx="11">
                  <c:v>64.903000000000006</c:v>
                </c:pt>
                <c:pt idx="12">
                  <c:v>70.066999999999993</c:v>
                </c:pt>
                <c:pt idx="13">
                  <c:v>72.900000000000006</c:v>
                </c:pt>
                <c:pt idx="14">
                  <c:v>9.8559999999999999</c:v>
                </c:pt>
                <c:pt idx="15">
                  <c:v>12.019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EBA-472C-BD86-93D2E578B6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6103088"/>
        <c:axId val="1916103568"/>
      </c:scatterChart>
      <c:valAx>
        <c:axId val="1916103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Acual Distance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6103568"/>
        <c:crosses val="autoZero"/>
        <c:crossBetween val="midCat"/>
        <c:majorUnit val="5"/>
      </c:valAx>
      <c:valAx>
        <c:axId val="191610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Measured Distance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6103088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cap="all" baseline="0">
                <a:effectLst/>
              </a:rPr>
              <a:t>Graph Showing Measured Distance Compared to Actual Distance Using 50kHz transducers</a:t>
            </a:r>
            <a:endParaRPr lang="en-GB">
              <a:effectLst/>
            </a:endParaRPr>
          </a:p>
        </c:rich>
      </c:tx>
      <c:layout>
        <c:manualLayout>
          <c:xMode val="edge"/>
          <c:yMode val="edge"/>
          <c:x val="0.10492063492063491"/>
          <c:y val="4.90421337575928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30034197532537E-2"/>
          <c:y val="0.33080855564696204"/>
          <c:w val="0.89268707170358574"/>
          <c:h val="0.5507973121617058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Sheet2!$H$5:$H$23</c:f>
              <c:numCache>
                <c:formatCode>General</c:formatCode>
                <c:ptCount val="19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8">
                  <c:v>95</c:v>
                </c:pt>
              </c:numCache>
            </c:numRef>
          </c:xVal>
          <c:yVal>
            <c:numRef>
              <c:f>Sheet2!$N$5:$N$23</c:f>
              <c:numCache>
                <c:formatCode>General</c:formatCode>
                <c:ptCount val="19"/>
                <c:pt idx="0">
                  <c:v>8.7136063000000004</c:v>
                </c:pt>
                <c:pt idx="1">
                  <c:v>14.291849600000003</c:v>
                </c:pt>
                <c:pt idx="2">
                  <c:v>19.686965200000003</c:v>
                </c:pt>
                <c:pt idx="3">
                  <c:v>25.438629299999999</c:v>
                </c:pt>
                <c:pt idx="4">
                  <c:v>30.513983149999998</c:v>
                </c:pt>
                <c:pt idx="5">
                  <c:v>35.245479500000009</c:v>
                </c:pt>
                <c:pt idx="6">
                  <c:v>40.41683905</c:v>
                </c:pt>
                <c:pt idx="7">
                  <c:v>45.720665199999999</c:v>
                </c:pt>
                <c:pt idx="8">
                  <c:v>51.004288650000007</c:v>
                </c:pt>
                <c:pt idx="9">
                  <c:v>55.484211650000006</c:v>
                </c:pt>
                <c:pt idx="10">
                  <c:v>61.560508100000007</c:v>
                </c:pt>
                <c:pt idx="11">
                  <c:v>66.736549600000004</c:v>
                </c:pt>
                <c:pt idx="12">
                  <c:v>71.139743500000009</c:v>
                </c:pt>
                <c:pt idx="13">
                  <c:v>76.345694600000002</c:v>
                </c:pt>
                <c:pt idx="14">
                  <c:v>82.101011650000004</c:v>
                </c:pt>
                <c:pt idx="15">
                  <c:v>86.417735250000007</c:v>
                </c:pt>
                <c:pt idx="16">
                  <c:v>90.87527750000001</c:v>
                </c:pt>
                <c:pt idx="17">
                  <c:v>0</c:v>
                </c:pt>
                <c:pt idx="18">
                  <c:v>101.22086065000002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AAB-409A-821C-7202D72827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85807"/>
        <c:axId val="46128879"/>
      </c:scatterChart>
      <c:valAx>
        <c:axId val="37185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ACTUAL</a:t>
                </a:r>
                <a:r>
                  <a:rPr lang="en-GB" baseline="0"/>
                  <a:t> </a:t>
                </a:r>
                <a:r>
                  <a:rPr lang="en-GB"/>
                  <a:t>Distance (cm)</a:t>
                </a:r>
              </a:p>
            </c:rich>
          </c:tx>
          <c:layout>
            <c:manualLayout>
              <c:xMode val="edge"/>
              <c:yMode val="edge"/>
              <c:x val="0.44171448448462014"/>
              <c:y val="0.930422689701100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8879"/>
        <c:crosses val="autoZero"/>
        <c:crossBetween val="midCat"/>
      </c:valAx>
      <c:valAx>
        <c:axId val="4612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Measured</a:t>
                </a:r>
                <a:r>
                  <a:rPr lang="en-GB" baseline="0"/>
                  <a:t> distancwe (CM)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858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41C2-B38D-4C52-BD7E-83D5E025F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ULTRASOUND DISTANCE DETECTION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48907-9913-4261-849D-ECD4EACCF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By Kieran Small</a:t>
            </a:r>
          </a:p>
        </p:txBody>
      </p:sp>
    </p:spTree>
    <p:extLst>
      <p:ext uri="{BB962C8B-B14F-4D97-AF65-F5344CB8AC3E}">
        <p14:creationId xmlns:p14="http://schemas.microsoft.com/office/powerpoint/2010/main" val="299937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OJECT MANAGEMENT GANTT CHART TEMPLATE &#10;PROJECT NAME &#10;UUrasound Distance Detecfion on Moving Objects &#10;PROJECT START DATE &#10;28th June 2022 &#10;TASK TITLE &#10;Project &#10;Research &#10;Deliverable I &#10;Deliverable 2 &#10;Deliverable 3 &#10;Deliverable 4 &#10;Deliverable 5 &#10;Deliverable 6 &#10;PROJECT END DATE &#10;16th May 2023 &#10;TASK DESCRIPTION &#10;RESE.2RCH &#10;ODAY'S DATE &#10;28th June 2022 &#10;1.0 &#10;1.1 &#10;12 &#10;1.3 &#10;1.5 &#10;16 &#10;1.7 &#10;28&quot; June2022 &#10;Summer 2022 &#10;T o create a system which be able to transmit &#10;an ulfiasound Signal toward an object and then &#10;receive Signal once it has been reflected off &#10;of this 0b •ect &#10;This system will then be able to accurately &#10;measure the distance of this object when It is &#10;stationari and duplav the distance on a &#10;computer tenninal &#10;This system will then be able to accurately &#10;measure the distance of this object when It is &#10;moving and display die distance on a &#10;c uter tenninal. &#10;This system will look at utllising ultrasound &#10;transducers which transmit different frequencies &#10;and using arrays of frangducers to Increase &#10;the accuracy of the device at greater distances &#10;and faster speeds &#10;A temperature sensor mill be used to see whether &#10;temperature will noticeably affect the &#10;propagation speed of ultrasound waves through &#10;air and if so code mill be added to counteract this &#10;The distance measured by the device Will be &#10;displayed on an LCD screen &#10;Individual columns represent weeks &#10;12 12 12 12 &#10;16th May 20223 &#10;16th &#10;16th D ec:ember &#10;February &#10;16th March 2023 &#10;31Apri12023 &#10;_A_____L___L____L___ &#10;31Apri12023 &#10;31st March 2023 ">
            <a:extLst>
              <a:ext uri="{FF2B5EF4-FFF2-40B4-BE49-F238E27FC236}">
                <a16:creationId xmlns:a16="http://schemas.microsoft.com/office/drawing/2014/main" id="{38F5AA7E-B8CD-88AA-DAD1-E9084F286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495"/>
            <a:ext cx="5930009" cy="32531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29AF01-034D-4CE7-8526-C5987DD4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2D596C8-18BC-53C5-7E44-1DB86F495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14068"/>
            <a:ext cx="5988685" cy="37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5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6BA167A-D3C3-4EE8-8B5E-13679208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10CA83B-630E-45DB-ADCB-F0260428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7A57B554-6973-429A-818B-524C03DA4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89ED2DB2-F3BB-4B5E-84E6-CC259E394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93816493-5723-43CF-95A9-2CDEC9B11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A9964935-0316-4743-BD2E-35B86AF48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B20A700-1547-48D5-AA6F-C1473539C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4080D6-34DE-4277-97CC-2FB381284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fferent coloured question marks">
            <a:extLst>
              <a:ext uri="{FF2B5EF4-FFF2-40B4-BE49-F238E27FC236}">
                <a16:creationId xmlns:a16="http://schemas.microsoft.com/office/drawing/2014/main" id="{F03B47B6-2D89-C7E8-406E-6333774813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F077E-F798-4575-ABCA-D42FC42E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Thank You,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31537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BC5A-4F04-4F88-A51B-FEB229B10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23997" y="790316"/>
            <a:ext cx="10018713" cy="1752599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Circuit and 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F7B85A-6170-4C1C-AB0C-23276D07D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239" y="2542915"/>
            <a:ext cx="5468113" cy="1876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6A9F81-A6F4-4EFE-9D9A-C467CE5EB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227" y="4614704"/>
            <a:ext cx="7192379" cy="1638529"/>
          </a:xfrm>
          <a:prstGeom prst="rect">
            <a:avLst/>
          </a:prstGeom>
        </p:spPr>
      </p:pic>
      <p:pic>
        <p:nvPicPr>
          <p:cNvPr id="1026" name="Picture 2" descr="-300 us &#10;-200 us &#10;-100 us &#10;100 us &#10;: -221 &#10;200 us &#10;&quot;f: 40.3845 kHz &#10;300 us &#10;At: 221 ">
            <a:extLst>
              <a:ext uri="{FF2B5EF4-FFF2-40B4-BE49-F238E27FC236}">
                <a16:creationId xmlns:a16="http://schemas.microsoft.com/office/drawing/2014/main" id="{27733126-BCC8-4660-A33F-A77A3297B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068" y="64971"/>
            <a:ext cx="5482145" cy="388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76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B96B-26E5-4E5A-A835-AEEF8ACD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426" y="-288421"/>
            <a:ext cx="10018713" cy="1752599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 1: Directing The Signal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7F1587-3DBC-4DD5-97BA-BD43C24E757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66" y="1880574"/>
            <a:ext cx="2369241" cy="1567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E4EDB2-AA5F-4097-BC0E-5305977E79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62" y="2024940"/>
            <a:ext cx="1419860" cy="1553845"/>
          </a:xfrm>
          <a:prstGeom prst="rect">
            <a:avLst/>
          </a:prstGeom>
        </p:spPr>
      </p:pic>
      <p:pic>
        <p:nvPicPr>
          <p:cNvPr id="6" name="Picture 5" descr="A picture containing outdoor&#10;&#10;Description automatically generated">
            <a:extLst>
              <a:ext uri="{FF2B5EF4-FFF2-40B4-BE49-F238E27FC236}">
                <a16:creationId xmlns:a16="http://schemas.microsoft.com/office/drawing/2014/main" id="{D8C314A6-8D60-41AB-8830-384C8F47E3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995" y="587878"/>
            <a:ext cx="2209800" cy="1609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0648230-00DA-063F-FC5B-C101BC0AD8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8470762"/>
              </p:ext>
            </p:extLst>
          </p:nvPr>
        </p:nvGraphicFramePr>
        <p:xfrm>
          <a:off x="248162" y="3342088"/>
          <a:ext cx="5847838" cy="3456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3993162-7E3D-4F5C-8EC1-F3323BFE52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4761677"/>
              </p:ext>
            </p:extLst>
          </p:nvPr>
        </p:nvGraphicFramePr>
        <p:xfrm>
          <a:off x="6096000" y="3083463"/>
          <a:ext cx="5979207" cy="3642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39671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A145-85B2-40E8-A958-06FF0706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606104"/>
            <a:ext cx="10018713" cy="1752599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 2: The Noise Floor</a:t>
            </a:r>
          </a:p>
        </p:txBody>
      </p:sp>
      <p:pic>
        <p:nvPicPr>
          <p:cNvPr id="2050" name="Picture 2" descr="l/åt: 769.231 „ ">
            <a:extLst>
              <a:ext uri="{FF2B5EF4-FFF2-40B4-BE49-F238E27FC236}">
                <a16:creationId xmlns:a16="http://schemas.microsoft.com/office/drawing/2014/main" id="{06A1B455-C772-49C0-9814-9850ABD55B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5763"/>
            <a:ext cx="3234347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evel &#10;10 &#10;30 &#10;Auto &#10;One-Shot &#10;Cursors &#10;Source &#10;Source &#10;Position &#10;11-721-731-7 &#10;Channel A &#10;Position &#10;GND &#10;OFF &#10;Invert &#10;Channel B &#10;Position &#10;10 &#10;GND &#10;OFF &#10;Invert &#10;Channel C &#10;Position &#10;GND &#10;OFF &#10;Invert &#10;Channel D &#10;Position &#10;GND &#10;OFF &#10;Invert &#10;ms 0.27m &#10;MS ">
            <a:extLst>
              <a:ext uri="{FF2B5EF4-FFF2-40B4-BE49-F238E27FC236}">
                <a16:creationId xmlns:a16="http://schemas.microsoft.com/office/drawing/2014/main" id="{37864A42-31F6-4BC6-B67F-DF59E0AC2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558" y="4149751"/>
            <a:ext cx="4676309" cy="285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unction Generator &#10;Output &#10;Function &#10;Frequency &#10;Amplitude &#10;Offset &#10;Modulation &#10;c &#10;c &#10;40.4 kHz &#10;c &#10;c &#10;2.5 v &#10;Refer. &#10;Ap &#10;P att. &#10;Sea &#10;-10.15088B ms &#10;4.3708 v &#10;5.75088B ms &#10;DC &#10;3.048002 ms &#10;7.449002 ms &#10;.848002 ms &#10;18.248002 ms &#10;: -10.41 49984 ms &#10;20.848002 ms &#10;t2: 24.8730016 ms ">
            <a:extLst>
              <a:ext uri="{FF2B5EF4-FFF2-40B4-BE49-F238E27FC236}">
                <a16:creationId xmlns:a16="http://schemas.microsoft.com/office/drawing/2014/main" id="{AF0B5932-0659-12E4-3D04-61FC47C2D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45" y="1540123"/>
            <a:ext cx="5506636" cy="305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C2D99F3-703B-459E-B17C-D9FF1BF94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88" y="1002938"/>
            <a:ext cx="4739779" cy="284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CD14-FC3B-4AE2-A863-9D1A8570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 3: Finding a Constant point on the received signal to stop the time measurement</a:t>
            </a:r>
          </a:p>
        </p:txBody>
      </p:sp>
      <p:pic>
        <p:nvPicPr>
          <p:cNvPr id="2050" name="Picture 2" descr="RTB2004 ; 1333.1005K04 ; 112170 ( 02.202 2018-11-06 ) &#10;2023-04-25 &#10;200 / &#10;Auto &#10;Ru n &#10;12 : 34 &#10;1 MSa/s &#10;High Res. &#10;1 1 .9 V &#10;1 .813 ms &#10;Undo &#10;Delete &#10;zoom &#10;Annotation &#10;Vertical &#10;Trigger &#10;500 &#10;Horizontal &#10;-500 &#10;Measure &#10;813 us &#10;1.013 &#10;1.213 &#10;1.413 &#10;1.613 &#10;813 &#10;2.013 &#10;2.213 &#10;.413 &#10;2.613 &#10;2.813 &#10;VAmp: n/a &#10;tl: 1 .695 ms &#10;t2: 1 .817m , &#10;At: 1 22 &#10;•T: n/a &#10;Vpp : n/a &#10;: 2.0361 V &#10;V2: 24.414 mV &#10;2.0117v &#10;2 Vpp &#10;500 mV/ &#10;Gen &#10;HiglYZ &#10;kHz &#10;Menu ">
            <a:extLst>
              <a:ext uri="{FF2B5EF4-FFF2-40B4-BE49-F238E27FC236}">
                <a16:creationId xmlns:a16="http://schemas.microsoft.com/office/drawing/2014/main" id="{B3990180-6AA0-DC44-E399-80973C51E8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799" y="2685661"/>
            <a:ext cx="6150799" cy="397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TB2004 ; 1333.1005K04 ; 112170 ( 02.202 2018-11-06 ) &#10;2023-04-25 &#10;200 / &#10;Auto &#10;Ru n &#10;12 : 43 &#10;1 MSa/s &#10;High Res. &#10;1 1 .9 V &#10;2.404 ms &#10;Undo &#10;Delete &#10;zoom &#10;Annotation &#10;800 &#10;600 &#10;Vertical &#10;400 &#10;Trigger &#10;200 &#10;Horizontal &#10;-200 &#10;-400 &#10;-600 &#10;Measure &#10;-800 &#10;1.404 &#10;1.604 &#10;1.804 &#10;2.004 &#10;2.204 &#10;404 &#10;2.604 &#10;2.804 &#10;.004 &#10;3.204 &#10;3.404 &#10;•VAmp: n/a &#10;tl: 2.286m , &#10;t2: 2.408 ms &#10;At: 1 22 &#10;•T: n/a &#10;Vpp : n/a &#10;: 48438 mV &#10;V2: 9.7656 mV &#10;474.61 mV &#10;2 Vpp &#10;200 mV/ &#10;Gen &#10;HiglYZ &#10;kHz &#10;Menu ">
            <a:extLst>
              <a:ext uri="{FF2B5EF4-FFF2-40B4-BE49-F238E27FC236}">
                <a16:creationId xmlns:a16="http://schemas.microsoft.com/office/drawing/2014/main" id="{6CB63D63-E63A-A1ED-20C8-A849E9011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763" y="2685661"/>
            <a:ext cx="6046237" cy="397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8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9F1C-770B-4B22-BB73-7D4C3A60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54628" y="-545841"/>
            <a:ext cx="10018713" cy="1752599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Threshold Voltage</a:t>
            </a:r>
          </a:p>
        </p:txBody>
      </p:sp>
      <p:pic>
        <p:nvPicPr>
          <p:cNvPr id="3074" name="Picture 2" descr="20 ms/ &#10;6.019 992 ms &#10;Delete &#10;•VAmp: n/a &#10;Undo &#10;20 v &#10;15 v &#10;10 v &#10;-10 v &#10;-15 v &#10;-20 v &#10;-25 v &#10;02 ms &#10;02 ms &#10;Zoom &#10;Annotation &#10;303 kSa/s &#10;28.02 ms &#10;tl: -6.18 ms &#10;88. &#10;Run &#10;108.02 ms &#10;2023-04_ &#10;48.02 ms &#10;t2: 6.42 ms &#10;88.02 ms &#10;At: 12.6 ms ">
            <a:extLst>
              <a:ext uri="{FF2B5EF4-FFF2-40B4-BE49-F238E27FC236}">
                <a16:creationId xmlns:a16="http://schemas.microsoft.com/office/drawing/2014/main" id="{836E2338-AB0F-AE00-C91E-20BBBB9F2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1" y="963613"/>
            <a:ext cx="5719665" cy="336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94C4740-F95B-2FFE-FFD8-7BD4E78F2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1" y="3733800"/>
            <a:ext cx="562131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B4A83C-8928-5C62-30A1-70CA434A7EE6}"/>
              </a:ext>
            </a:extLst>
          </p:cNvPr>
          <p:cNvSpPr txBox="1"/>
          <p:nvPr/>
        </p:nvSpPr>
        <p:spPr>
          <a:xfrm>
            <a:off x="93241" y="594281"/>
            <a:ext cx="179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1:</a:t>
            </a:r>
          </a:p>
        </p:txBody>
      </p:sp>
      <p:pic>
        <p:nvPicPr>
          <p:cNvPr id="3078" name="Picture 6" descr="RTB2004; 1333.1005K04; 112170 (02.202 2018-11-06) &#10;Undo &#10;Delete &#10;Zoom &#10;DC &#10;Annotation &#10;-8 ms &#10;Vpp: 610 mV &#10;DC &#10;ms &#10;DC &#10;8 ms &#10;Run &#10;Sample &#10;B ms &#10;2023-05-03 &#10;14:47 &#10;ms &#10;200 &#10;ms &#10;ms &#10;312 MSa/s &#10;4 ms &#10;•vpp: 29.988 V &#10;DC ">
            <a:extLst>
              <a:ext uri="{FF2B5EF4-FFF2-40B4-BE49-F238E27FC236}">
                <a16:creationId xmlns:a16="http://schemas.microsoft.com/office/drawing/2014/main" id="{E07229DA-C9F1-1095-3B5D-8C290B00B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614" y="594281"/>
            <a:ext cx="5265585" cy="336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v, 150 &#10;DISTANCE ERROR IN US WITH A VARIABLE &#10;REFERENCE VOLTAGE SET AS THE AMPLIFIED &#10;INVERSE OF THE RECTIFIED SIGNAL &#10;DISTANCE (CM) ">
            <a:extLst>
              <a:ext uri="{FF2B5EF4-FFF2-40B4-BE49-F238E27FC236}">
                <a16:creationId xmlns:a16="http://schemas.microsoft.com/office/drawing/2014/main" id="{8424DEAE-362E-3E32-3F8F-3A9DCA270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91" y="3633172"/>
            <a:ext cx="4449532" cy="323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E6C772-049F-6BAC-C7EC-68425797814B}"/>
              </a:ext>
            </a:extLst>
          </p:cNvPr>
          <p:cNvSpPr txBox="1"/>
          <p:nvPr/>
        </p:nvSpPr>
        <p:spPr>
          <a:xfrm>
            <a:off x="6621614" y="224949"/>
            <a:ext cx="15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2:</a:t>
            </a:r>
          </a:p>
        </p:txBody>
      </p:sp>
    </p:spTree>
    <p:extLst>
      <p:ext uri="{BB962C8B-B14F-4D97-AF65-F5344CB8AC3E}">
        <p14:creationId xmlns:p14="http://schemas.microsoft.com/office/powerpoint/2010/main" val="178759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A149-9447-4781-B518-9670F896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43876" y="5351107"/>
            <a:ext cx="10018713" cy="1752599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Correction Code</a:t>
            </a:r>
          </a:p>
        </p:txBody>
      </p:sp>
      <p:pic>
        <p:nvPicPr>
          <p:cNvPr id="4" name="Picture 3" descr="A picture containing line, plot, diagram, parallel&#10;&#10;Description automatically generated">
            <a:extLst>
              <a:ext uri="{FF2B5EF4-FFF2-40B4-BE49-F238E27FC236}">
                <a16:creationId xmlns:a16="http://schemas.microsoft.com/office/drawing/2014/main" id="{775DB98F-6D0C-A26D-2254-DACCD75A1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225" y="67456"/>
            <a:ext cx="7118838" cy="3112150"/>
          </a:xfrm>
          <a:prstGeom prst="rect">
            <a:avLst/>
          </a:prstGeom>
        </p:spPr>
      </p:pic>
      <p:pic>
        <p:nvPicPr>
          <p:cNvPr id="5" name="Content Placeholder 4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6925C46B-A769-F571-0887-95964594F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539308"/>
            <a:ext cx="4736832" cy="4135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F5B8A5-585A-295F-B8CF-DAABAC6B0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583" y="3365232"/>
            <a:ext cx="6892480" cy="342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7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0C18-E097-4D72-AD88-B7098B17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16633"/>
            <a:ext cx="10018713" cy="1752599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Calculations Depending on Temperature</a:t>
            </a:r>
          </a:p>
        </p:txBody>
      </p:sp>
      <p:pic>
        <p:nvPicPr>
          <p:cNvPr id="4" name="Picture 3" descr="A picture containing font, text, line, white&#10;&#10;Description automatically generated">
            <a:extLst>
              <a:ext uri="{FF2B5EF4-FFF2-40B4-BE49-F238E27FC236}">
                <a16:creationId xmlns:a16="http://schemas.microsoft.com/office/drawing/2014/main" id="{EE40A98A-4B1C-CA4A-0E52-E8C875F94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72" y="1557463"/>
            <a:ext cx="4385158" cy="1309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A11A560F-0D7B-141F-5C43-01011A7FF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172" y="3007292"/>
            <a:ext cx="5125165" cy="1981477"/>
          </a:xfrm>
          <a:prstGeom prst="rect">
            <a:avLst/>
          </a:prstGeom>
        </p:spPr>
      </p:pic>
      <p:pic>
        <p:nvPicPr>
          <p:cNvPr id="6" name="Picture 5" descr="speed = 345.242981 &#10;distance = &#10;o .047861 &#10;tine = &#10;277.362610 &#10;temp = 24 &#10;speed = 345.242981 &#10;distance = &#10;o. 047879 &#10;tine = &#10;277.453613 &#10;temp = 24 &#10;speed = 345.242981 &#10;distance = &#10;o. 047894 &#10;tine = &#10;temp = &#10;277.544556 &#10;24 ">
            <a:extLst>
              <a:ext uri="{FF2B5EF4-FFF2-40B4-BE49-F238E27FC236}">
                <a16:creationId xmlns:a16="http://schemas.microsoft.com/office/drawing/2014/main" id="{E91B0646-A8AE-79A3-0283-874DC4416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985" y="2095807"/>
            <a:ext cx="2656841" cy="3092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7738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A4D5-C1FF-4D6C-B333-2CBB294D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19D9C-E76A-4C4E-9452-BD4875258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4033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Adaptive Gain                            - Moving Objects                                - Transducer Arrays               </a:t>
            </a:r>
          </a:p>
        </p:txBody>
      </p:sp>
      <p:pic>
        <p:nvPicPr>
          <p:cNvPr id="4" name="Picture 3" descr="A picture containing text, handwriting, ink&#10;&#10;Description automatically generated">
            <a:extLst>
              <a:ext uri="{FF2B5EF4-FFF2-40B4-BE49-F238E27FC236}">
                <a16:creationId xmlns:a16="http://schemas.microsoft.com/office/drawing/2014/main" id="{4C9BB396-F72B-E596-AEEB-A1A646009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"/>
          <a:stretch/>
        </p:blipFill>
        <p:spPr bwMode="auto">
          <a:xfrm>
            <a:off x="171062" y="3298973"/>
            <a:ext cx="3982718" cy="26492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FD4C69-3C2F-2763-C0D6-1CE2B3768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550" y="3208959"/>
            <a:ext cx="3400900" cy="2829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D7AC95-0C8F-8E55-3FC8-96BA66D6FE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397" y="1678"/>
            <a:ext cx="1419860" cy="1553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E4AB79-6783-AED3-3F94-8DBB398B99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706" y="0"/>
            <a:ext cx="1419860" cy="1553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A5E2FD-D04E-EA2D-46D9-6C53DD970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947" y="1116086"/>
            <a:ext cx="1419860" cy="15538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53E117-C496-2E09-A9E3-5E6210F73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7" y="1075858"/>
            <a:ext cx="1419860" cy="1553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FDE206-FC38-A056-8D50-EAF8B10B3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46" y="3685736"/>
            <a:ext cx="1419860" cy="15538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A9C7BA-A218-29A7-2726-D12932DBA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947" y="4863100"/>
            <a:ext cx="1419860" cy="15538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F3FEE2-211F-527C-AC49-5BEC42584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099" y="3645508"/>
            <a:ext cx="1419860" cy="1553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80BC39-4310-07D3-6DD4-22F270B14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099" y="4908854"/>
            <a:ext cx="1419860" cy="15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18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137</TotalTime>
  <Words>118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Times New Roman</vt:lpstr>
      <vt:lpstr>Parallax</vt:lpstr>
      <vt:lpstr>ULTRASOUND DISTANCE DETECTION </vt:lpstr>
      <vt:lpstr>Initial Circuit and Testing</vt:lpstr>
      <vt:lpstr>Issue 1: Directing The Signal</vt:lpstr>
      <vt:lpstr>Issue 2: The Noise Floor</vt:lpstr>
      <vt:lpstr>Issue 3: Finding a Constant point on the received signal to stop the time measurement</vt:lpstr>
      <vt:lpstr>Variable Threshold Voltage</vt:lpstr>
      <vt:lpstr>Error Correction Code</vt:lpstr>
      <vt:lpstr>Speed Calculations Depending on Temperature</vt:lpstr>
      <vt:lpstr>Future Developments</vt:lpstr>
      <vt:lpstr>Management</vt:lpstr>
      <vt:lpstr>Thank You,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ULTRASOUND DISTANCE DETECTION</dc:title>
  <dc:creator>(s) Kieran Small</dc:creator>
  <cp:lastModifiedBy>(s) Kieran Small</cp:lastModifiedBy>
  <cp:revision>11</cp:revision>
  <dcterms:created xsi:type="dcterms:W3CDTF">2023-05-15T13:54:57Z</dcterms:created>
  <dcterms:modified xsi:type="dcterms:W3CDTF">2023-05-16T15:44:23Z</dcterms:modified>
</cp:coreProperties>
</file>