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ra\Documents\GitHub\PROJ324_SK\50kHz%20measur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mall1\Documents\GitHub\PROJ324_SK\50kHz%20measur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Graph Showing Measured Distance Compared to Actual Distance Using 40kHz transducers</a:t>
            </a:r>
          </a:p>
        </c:rich>
      </c:tx>
      <c:layout>
        <c:manualLayout>
          <c:xMode val="edge"/>
          <c:yMode val="edge"/>
          <c:x val="0.12618720730205071"/>
          <c:y val="2.1656519125585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360778976701986E-2"/>
          <c:y val="0.16738917961973876"/>
          <c:w val="0.90002605229901822"/>
          <c:h val="0.70626951054771936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Sheet4!$A$5:$A$20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</c:numCache>
            </c:numRef>
          </c:xVal>
          <c:yVal>
            <c:numRef>
              <c:f>Sheet4!$B$5:$B$20</c:f>
              <c:numCache>
                <c:formatCode>General</c:formatCode>
                <c:ptCount val="16"/>
                <c:pt idx="0">
                  <c:v>7.8360000000000003</c:v>
                </c:pt>
                <c:pt idx="1">
                  <c:v>14.635</c:v>
                </c:pt>
                <c:pt idx="2">
                  <c:v>19.760999999999999</c:v>
                </c:pt>
                <c:pt idx="3">
                  <c:v>24.309000000000001</c:v>
                </c:pt>
                <c:pt idx="4">
                  <c:v>30.556000000000001</c:v>
                </c:pt>
                <c:pt idx="5">
                  <c:v>36.107999999999997</c:v>
                </c:pt>
                <c:pt idx="6">
                  <c:v>40.087000000000003</c:v>
                </c:pt>
                <c:pt idx="7">
                  <c:v>47.131999999999998</c:v>
                </c:pt>
                <c:pt idx="8">
                  <c:v>12.096</c:v>
                </c:pt>
                <c:pt idx="9">
                  <c:v>55.722999999999999</c:v>
                </c:pt>
                <c:pt idx="10">
                  <c:v>10.571999999999999</c:v>
                </c:pt>
                <c:pt idx="11">
                  <c:v>64.903000000000006</c:v>
                </c:pt>
                <c:pt idx="12">
                  <c:v>70.066999999999993</c:v>
                </c:pt>
                <c:pt idx="13">
                  <c:v>72.900000000000006</c:v>
                </c:pt>
                <c:pt idx="14">
                  <c:v>9.8559999999999999</c:v>
                </c:pt>
                <c:pt idx="15">
                  <c:v>12.019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BA-472C-BD86-93D2E578B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6103088"/>
        <c:axId val="1916103568"/>
      </c:scatterChart>
      <c:valAx>
        <c:axId val="191610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Acual 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103568"/>
        <c:crosses val="autoZero"/>
        <c:crossBetween val="midCat"/>
        <c:majorUnit val="5"/>
      </c:valAx>
      <c:valAx>
        <c:axId val="191610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Measured 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10308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Graph Showing Measured Distance Compared to Actual Distance Using 50kHz transducers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10492063492063491"/>
          <c:y val="4.9042133757592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30034197532537E-2"/>
          <c:y val="0.33080855564696204"/>
          <c:w val="0.89268707170358574"/>
          <c:h val="0.550797312161705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Sheet2!$H$5:$H$23</c:f>
              <c:numCache>
                <c:formatCode>General</c:formatCode>
                <c:ptCount val="1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8">
                  <c:v>95</c:v>
                </c:pt>
              </c:numCache>
            </c:numRef>
          </c:xVal>
          <c:yVal>
            <c:numRef>
              <c:f>Sheet2!$N$5:$N$23</c:f>
              <c:numCache>
                <c:formatCode>General</c:formatCode>
                <c:ptCount val="19"/>
                <c:pt idx="0">
                  <c:v>8.7136063000000004</c:v>
                </c:pt>
                <c:pt idx="1">
                  <c:v>14.291849600000003</c:v>
                </c:pt>
                <c:pt idx="2">
                  <c:v>19.686965200000003</c:v>
                </c:pt>
                <c:pt idx="3">
                  <c:v>25.438629299999999</c:v>
                </c:pt>
                <c:pt idx="4">
                  <c:v>30.513983149999998</c:v>
                </c:pt>
                <c:pt idx="5">
                  <c:v>35.245479500000009</c:v>
                </c:pt>
                <c:pt idx="6">
                  <c:v>40.41683905</c:v>
                </c:pt>
                <c:pt idx="7">
                  <c:v>45.720665199999999</c:v>
                </c:pt>
                <c:pt idx="8">
                  <c:v>51.004288650000007</c:v>
                </c:pt>
                <c:pt idx="9">
                  <c:v>55.484211650000006</c:v>
                </c:pt>
                <c:pt idx="10">
                  <c:v>61.560508100000007</c:v>
                </c:pt>
                <c:pt idx="11">
                  <c:v>66.736549600000004</c:v>
                </c:pt>
                <c:pt idx="12">
                  <c:v>71.139743500000009</c:v>
                </c:pt>
                <c:pt idx="13">
                  <c:v>76.345694600000002</c:v>
                </c:pt>
                <c:pt idx="14">
                  <c:v>82.101011650000004</c:v>
                </c:pt>
                <c:pt idx="15">
                  <c:v>86.417735250000007</c:v>
                </c:pt>
                <c:pt idx="16">
                  <c:v>90.87527750000001</c:v>
                </c:pt>
                <c:pt idx="17">
                  <c:v>0</c:v>
                </c:pt>
                <c:pt idx="18">
                  <c:v>101.22086065000002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AB-409A-821C-7202D7282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85807"/>
        <c:axId val="46128879"/>
      </c:scatterChart>
      <c:valAx>
        <c:axId val="371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ACTUAL</a:t>
                </a:r>
                <a:r>
                  <a:rPr lang="en-GB" baseline="0"/>
                  <a:t> </a:t>
                </a:r>
                <a:r>
                  <a:rPr lang="en-GB"/>
                  <a:t>Distance (cm)</a:t>
                </a:r>
              </a:p>
            </c:rich>
          </c:tx>
          <c:layout>
            <c:manualLayout>
              <c:xMode val="edge"/>
              <c:yMode val="edge"/>
              <c:x val="0.44171448448462014"/>
              <c:y val="0.930422689701100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8879"/>
        <c:crosses val="autoZero"/>
        <c:crossBetween val="midCat"/>
      </c:valAx>
      <c:valAx>
        <c:axId val="4612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Measured</a:t>
                </a:r>
                <a:r>
                  <a:rPr lang="en-GB" baseline="0"/>
                  <a:t> distancwe (CM)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85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41C2-B38D-4C52-BD7E-83D5E025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DISTANCE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48907-9913-4261-849D-ECD4EACCF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By Kieran Small</a:t>
            </a:r>
          </a:p>
        </p:txBody>
      </p:sp>
    </p:spTree>
    <p:extLst>
      <p:ext uri="{BB962C8B-B14F-4D97-AF65-F5344CB8AC3E}">
        <p14:creationId xmlns:p14="http://schemas.microsoft.com/office/powerpoint/2010/main" val="299937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AF01-034D-4CE7-8526-C5987DD4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9F61-3A45-4430-8D95-E1E58294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077E-F798-4575-ABCA-D42FC42E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14400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You,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DB39-F7FB-435C-BE85-700D9EC0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BC5A-4F04-4F88-A51B-FEB229B1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3997" y="790316"/>
            <a:ext cx="10018713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Circuit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7B85A-6170-4C1C-AB0C-23276D07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39" y="2542915"/>
            <a:ext cx="5468113" cy="187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A9F81-A6F4-4EFE-9D9A-C467CE5E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27" y="4614704"/>
            <a:ext cx="7192379" cy="1638529"/>
          </a:xfrm>
          <a:prstGeom prst="rect">
            <a:avLst/>
          </a:prstGeom>
        </p:spPr>
      </p:pic>
      <p:pic>
        <p:nvPicPr>
          <p:cNvPr id="1026" name="Picture 2" descr="-300 us &#10;-200 us &#10;-100 us &#10;100 us &#10;: -221 &#10;200 us &#10;&quot;f: 40.3845 kHz &#10;300 us &#10;At: 221 ">
            <a:extLst>
              <a:ext uri="{FF2B5EF4-FFF2-40B4-BE49-F238E27FC236}">
                <a16:creationId xmlns:a16="http://schemas.microsoft.com/office/drawing/2014/main" id="{27733126-BCC8-4660-A33F-A77A3297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68" y="64971"/>
            <a:ext cx="5482145" cy="38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B96B-26E5-4E5A-A835-AEEF8ACD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426" y="-288421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1: Directing The Signal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7F1587-3DBC-4DD5-97BA-BD43C24E75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6" y="1880574"/>
            <a:ext cx="2369241" cy="15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4EDB2-AA5F-4097-BC0E-5305977E7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2" y="2024940"/>
            <a:ext cx="1419860" cy="1553845"/>
          </a:xfrm>
          <a:prstGeom prst="rect">
            <a:avLst/>
          </a:prstGeom>
        </p:spPr>
      </p:pic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D8C314A6-8D60-41AB-8830-384C8F47E3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995" y="587878"/>
            <a:ext cx="2209800" cy="160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648230-00DA-063F-FC5B-C101BC0AD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470762"/>
              </p:ext>
            </p:extLst>
          </p:nvPr>
        </p:nvGraphicFramePr>
        <p:xfrm>
          <a:off x="248162" y="3342088"/>
          <a:ext cx="5847838" cy="345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3993162-7E3D-4F5C-8EC1-F3323BFE5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61677"/>
              </p:ext>
            </p:extLst>
          </p:nvPr>
        </p:nvGraphicFramePr>
        <p:xfrm>
          <a:off x="6096000" y="3083463"/>
          <a:ext cx="5979207" cy="3642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9671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A145-85B2-40E8-A958-06FF0706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606104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2: The Noise Floor</a:t>
            </a:r>
          </a:p>
        </p:txBody>
      </p:sp>
      <p:pic>
        <p:nvPicPr>
          <p:cNvPr id="2050" name="Picture 2" descr="l/åt: 769.231 „ ">
            <a:extLst>
              <a:ext uri="{FF2B5EF4-FFF2-40B4-BE49-F238E27FC236}">
                <a16:creationId xmlns:a16="http://schemas.microsoft.com/office/drawing/2014/main" id="{06A1B455-C772-49C0-9814-9850ABD55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763"/>
            <a:ext cx="323434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2D99F3-703B-459E-B17C-D9FF1BF9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88" y="1382133"/>
            <a:ext cx="4739779" cy="28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vel &#10;10 &#10;30 &#10;Auto &#10;One-Shot &#10;Cursors &#10;Source &#10;Source &#10;Position &#10;11-721-731-7 &#10;Channel A &#10;Position &#10;GND &#10;OFF &#10;Invert &#10;Channel B &#10;Position &#10;10 &#10;GND &#10;OFF &#10;Invert &#10;Channel C &#10;Position &#10;GND &#10;OFF &#10;Invert &#10;Channel D &#10;Position &#10;GND &#10;OFF &#10;Invert &#10;ms 0.27m &#10;MS ">
            <a:extLst>
              <a:ext uri="{FF2B5EF4-FFF2-40B4-BE49-F238E27FC236}">
                <a16:creationId xmlns:a16="http://schemas.microsoft.com/office/drawing/2014/main" id="{37864A42-31F6-4BC6-B67F-DF59E0AC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432" y="4014616"/>
            <a:ext cx="5263671" cy="32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CD14-FC3B-4AE2-A863-9D1A8570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3: Finding a Constant point on the received signal to stop the time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CEA5-693D-4A8E-9625-64B415FB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F1C-770B-4B22-BB73-7D4C3A6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Threshold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2EAC-32FF-4789-82E1-3780B9BD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A149-9447-4781-B518-9670F896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B843-E61C-4DAF-BEB5-E3E77ACD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0C18-E097-4D72-AD88-B7098B17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Calculations Depending on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1FFC-E49C-47BB-A112-6976A28F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7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A4D5-C1FF-4D6C-B333-2CBB294D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9D9C-E76A-4C4E-9452-BD487525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4033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Adaptive Gain                            - Moving Objects                                - Transducer Arrays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421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</TotalTime>
  <Words>112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ULTRASOUND DISTANCE DETECTION </vt:lpstr>
      <vt:lpstr>Initial Circuit and Testing</vt:lpstr>
      <vt:lpstr>Issue 1: Directing The Signal</vt:lpstr>
      <vt:lpstr>Issue 2: The Noise Floor</vt:lpstr>
      <vt:lpstr>Issue 3: Finding a Constant point on the received signal to stop the time measurement</vt:lpstr>
      <vt:lpstr>Variable Threshold Voltage</vt:lpstr>
      <vt:lpstr>Error Correction Code</vt:lpstr>
      <vt:lpstr>Speed Calculations Depending on Temperature</vt:lpstr>
      <vt:lpstr>Future Developments</vt:lpstr>
      <vt:lpstr>Management</vt:lpstr>
      <vt:lpstr>Thank You,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DISTANCE DETECTION</dc:title>
  <dc:creator>(s) Kieran Small</dc:creator>
  <cp:lastModifiedBy>(s) Kieran Small</cp:lastModifiedBy>
  <cp:revision>9</cp:revision>
  <dcterms:created xsi:type="dcterms:W3CDTF">2023-05-15T13:54:57Z</dcterms:created>
  <dcterms:modified xsi:type="dcterms:W3CDTF">2023-05-15T15:59:50Z</dcterms:modified>
</cp:coreProperties>
</file>