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7104063" cy="10234613"/>
  <p:defaultTextStyle>
    <a:defPPr>
      <a:defRPr lang="de-DE"/>
    </a:defPPr>
    <a:lvl1pPr marL="0" algn="l" defTabSz="2951444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1pPr>
    <a:lvl2pPr marL="1475721" algn="l" defTabSz="2951444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2pPr>
    <a:lvl3pPr marL="2951444" algn="l" defTabSz="2951444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3pPr>
    <a:lvl4pPr marL="4427164" algn="l" defTabSz="2951444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4pPr>
    <a:lvl5pPr marL="5902887" algn="l" defTabSz="2951444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5pPr>
    <a:lvl6pPr marL="7378608" algn="l" defTabSz="2951444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6pPr>
    <a:lvl7pPr marL="8854331" algn="l" defTabSz="2951444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7pPr>
    <a:lvl8pPr marL="10330052" algn="l" defTabSz="2951444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8pPr>
    <a:lvl9pPr marL="11805774" algn="l" defTabSz="2951444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708" y="-439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B11D012E-6A71-473C-BB03-A7CB349373CC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6763"/>
            <a:ext cx="270986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632EA0B9-3C99-4C9B-87BF-86E4CE86C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1444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1pPr>
    <a:lvl2pPr marL="1475721" algn="l" defTabSz="2951444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2pPr>
    <a:lvl3pPr marL="2951444" algn="l" defTabSz="2951444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3pPr>
    <a:lvl4pPr marL="4427164" algn="l" defTabSz="2951444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4pPr>
    <a:lvl5pPr marL="5902887" algn="l" defTabSz="2951444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5pPr>
    <a:lvl6pPr marL="7378608" algn="l" defTabSz="2951444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6pPr>
    <a:lvl7pPr marL="8854331" algn="l" defTabSz="2951444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7pPr>
    <a:lvl8pPr marL="10330052" algn="l" defTabSz="2951444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8pPr>
    <a:lvl9pPr marL="11805774" algn="l" defTabSz="2951444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9404944"/>
            <a:ext cx="18176081" cy="6489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18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36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54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7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9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14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530-0259-4DAC-AE02-D78EBEC768A9}" type="datetime1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95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CBD4-369C-4424-A417-7BAC64116384}" type="datetime1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97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128" y="1212414"/>
            <a:ext cx="4811316" cy="258320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181" y="1212414"/>
            <a:ext cx="14077553" cy="258320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AB3A-EAD5-4597-B3A6-F668653C2B9A}" type="datetime1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49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20C-E0A4-451F-B25B-CAC741DA2CC8}" type="datetime1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1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60" y="19454629"/>
            <a:ext cx="18176081" cy="6012994"/>
          </a:xfrm>
        </p:spPr>
        <p:txBody>
          <a:bodyPr anchor="t"/>
          <a:lstStyle>
            <a:lvl1pPr algn="l">
              <a:defRPr sz="8909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60" y="12831930"/>
            <a:ext cx="18176081" cy="6622700"/>
          </a:xfrm>
        </p:spPr>
        <p:txBody>
          <a:bodyPr anchor="b"/>
          <a:lstStyle>
            <a:lvl1pPr marL="0" indent="0">
              <a:buNone/>
              <a:defRPr sz="4454">
                <a:solidFill>
                  <a:schemeClr val="tx1">
                    <a:tint val="75000"/>
                  </a:schemeClr>
                </a:solidFill>
              </a:defRPr>
            </a:lvl1pPr>
            <a:lvl2pPr marL="1018276" indent="0">
              <a:buNone/>
              <a:defRPr sz="4009">
                <a:solidFill>
                  <a:schemeClr val="tx1">
                    <a:tint val="75000"/>
                  </a:schemeClr>
                </a:solidFill>
              </a:defRPr>
            </a:lvl2pPr>
            <a:lvl3pPr marL="2036552" indent="0">
              <a:buNone/>
              <a:defRPr sz="3564">
                <a:solidFill>
                  <a:schemeClr val="tx1">
                    <a:tint val="75000"/>
                  </a:schemeClr>
                </a:solidFill>
              </a:defRPr>
            </a:lvl3pPr>
            <a:lvl4pPr marL="305482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4073103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5091379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610965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814620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1E2C-A89B-43D7-BB75-BC4FD127C2AB}" type="datetime1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64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181" y="7064218"/>
            <a:ext cx="9444434" cy="19980241"/>
          </a:xfrm>
        </p:spPr>
        <p:txBody>
          <a:bodyPr/>
          <a:lstStyle>
            <a:lvl1pPr>
              <a:defRPr sz="6236"/>
            </a:lvl1pPr>
            <a:lvl2pPr>
              <a:defRPr sz="5345"/>
            </a:lvl2pPr>
            <a:lvl3pPr>
              <a:defRPr sz="4454"/>
            </a:lvl3pPr>
            <a:lvl4pPr>
              <a:defRPr sz="4009"/>
            </a:lvl4pPr>
            <a:lvl5pPr>
              <a:defRPr sz="4009"/>
            </a:lvl5pPr>
            <a:lvl6pPr>
              <a:defRPr sz="4009"/>
            </a:lvl6pPr>
            <a:lvl7pPr>
              <a:defRPr sz="4009"/>
            </a:lvl7pPr>
            <a:lvl8pPr>
              <a:defRPr sz="4009"/>
            </a:lvl8pPr>
            <a:lvl9pPr>
              <a:defRPr sz="40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0010" y="7064218"/>
            <a:ext cx="9444434" cy="19980241"/>
          </a:xfrm>
        </p:spPr>
        <p:txBody>
          <a:bodyPr/>
          <a:lstStyle>
            <a:lvl1pPr>
              <a:defRPr sz="6236"/>
            </a:lvl1pPr>
            <a:lvl2pPr>
              <a:defRPr sz="5345"/>
            </a:lvl2pPr>
            <a:lvl3pPr>
              <a:defRPr sz="4454"/>
            </a:lvl3pPr>
            <a:lvl4pPr>
              <a:defRPr sz="4009"/>
            </a:lvl4pPr>
            <a:lvl5pPr>
              <a:defRPr sz="4009"/>
            </a:lvl5pPr>
            <a:lvl6pPr>
              <a:defRPr sz="4009"/>
            </a:lvl6pPr>
            <a:lvl7pPr>
              <a:defRPr sz="4009"/>
            </a:lvl7pPr>
            <a:lvl8pPr>
              <a:defRPr sz="4009"/>
            </a:lvl8pPr>
            <a:lvl9pPr>
              <a:defRPr sz="40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BE27-4843-40AF-A695-B521F287601B}" type="datetime1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3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5" y="6776884"/>
            <a:ext cx="9448147" cy="2824282"/>
          </a:xfrm>
        </p:spPr>
        <p:txBody>
          <a:bodyPr anchor="b"/>
          <a:lstStyle>
            <a:lvl1pPr marL="0" indent="0">
              <a:buNone/>
              <a:defRPr sz="5345" b="1"/>
            </a:lvl1pPr>
            <a:lvl2pPr marL="1018276" indent="0">
              <a:buNone/>
              <a:defRPr sz="4454" b="1"/>
            </a:lvl2pPr>
            <a:lvl3pPr marL="2036552" indent="0">
              <a:buNone/>
              <a:defRPr sz="4009" b="1"/>
            </a:lvl3pPr>
            <a:lvl4pPr marL="3054828" indent="0">
              <a:buNone/>
              <a:defRPr sz="3564" b="1"/>
            </a:lvl4pPr>
            <a:lvl5pPr marL="4073103" indent="0">
              <a:buNone/>
              <a:defRPr sz="3564" b="1"/>
            </a:lvl5pPr>
            <a:lvl6pPr marL="5091379" indent="0">
              <a:buNone/>
              <a:defRPr sz="3564" b="1"/>
            </a:lvl6pPr>
            <a:lvl7pPr marL="6109655" indent="0">
              <a:buNone/>
              <a:defRPr sz="3564" b="1"/>
            </a:lvl7pPr>
            <a:lvl8pPr marL="7127931" indent="0">
              <a:buNone/>
              <a:defRPr sz="3564" b="1"/>
            </a:lvl8pPr>
            <a:lvl9pPr marL="8146207" indent="0">
              <a:buNone/>
              <a:defRPr sz="3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85" y="9601166"/>
            <a:ext cx="9448147" cy="17443291"/>
          </a:xfrm>
        </p:spPr>
        <p:txBody>
          <a:bodyPr/>
          <a:lstStyle>
            <a:lvl1pPr>
              <a:defRPr sz="5345"/>
            </a:lvl1pPr>
            <a:lvl2pPr>
              <a:defRPr sz="4454"/>
            </a:lvl2pPr>
            <a:lvl3pPr>
              <a:defRPr sz="4009"/>
            </a:lvl3pPr>
            <a:lvl4pPr>
              <a:defRPr sz="3564"/>
            </a:lvl4pPr>
            <a:lvl5pPr>
              <a:defRPr sz="3564"/>
            </a:lvl5pPr>
            <a:lvl6pPr>
              <a:defRPr sz="3564"/>
            </a:lvl6pPr>
            <a:lvl7pPr>
              <a:defRPr sz="3564"/>
            </a:lvl7pPr>
            <a:lvl8pPr>
              <a:defRPr sz="3564"/>
            </a:lvl8pPr>
            <a:lvl9pPr>
              <a:defRPr sz="3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60" cy="2824282"/>
          </a:xfrm>
        </p:spPr>
        <p:txBody>
          <a:bodyPr anchor="b"/>
          <a:lstStyle>
            <a:lvl1pPr marL="0" indent="0">
              <a:buNone/>
              <a:defRPr sz="5345" b="1"/>
            </a:lvl1pPr>
            <a:lvl2pPr marL="1018276" indent="0">
              <a:buNone/>
              <a:defRPr sz="4454" b="1"/>
            </a:lvl2pPr>
            <a:lvl3pPr marL="2036552" indent="0">
              <a:buNone/>
              <a:defRPr sz="4009" b="1"/>
            </a:lvl3pPr>
            <a:lvl4pPr marL="3054828" indent="0">
              <a:buNone/>
              <a:defRPr sz="3564" b="1"/>
            </a:lvl4pPr>
            <a:lvl5pPr marL="4073103" indent="0">
              <a:buNone/>
              <a:defRPr sz="3564" b="1"/>
            </a:lvl5pPr>
            <a:lvl6pPr marL="5091379" indent="0">
              <a:buNone/>
              <a:defRPr sz="3564" b="1"/>
            </a:lvl6pPr>
            <a:lvl7pPr marL="6109655" indent="0">
              <a:buNone/>
              <a:defRPr sz="3564" b="1"/>
            </a:lvl7pPr>
            <a:lvl8pPr marL="7127931" indent="0">
              <a:buNone/>
              <a:defRPr sz="3564" b="1"/>
            </a:lvl8pPr>
            <a:lvl9pPr marL="8146207" indent="0">
              <a:buNone/>
              <a:defRPr sz="3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86" y="9601166"/>
            <a:ext cx="9451860" cy="17443291"/>
          </a:xfrm>
        </p:spPr>
        <p:txBody>
          <a:bodyPr/>
          <a:lstStyle>
            <a:lvl1pPr>
              <a:defRPr sz="5345"/>
            </a:lvl1pPr>
            <a:lvl2pPr>
              <a:defRPr sz="4454"/>
            </a:lvl2pPr>
            <a:lvl3pPr>
              <a:defRPr sz="4009"/>
            </a:lvl3pPr>
            <a:lvl4pPr>
              <a:defRPr sz="3564"/>
            </a:lvl4pPr>
            <a:lvl5pPr>
              <a:defRPr sz="3564"/>
            </a:lvl5pPr>
            <a:lvl6pPr>
              <a:defRPr sz="3564"/>
            </a:lvl6pPr>
            <a:lvl7pPr>
              <a:defRPr sz="3564"/>
            </a:lvl7pPr>
            <a:lvl8pPr>
              <a:defRPr sz="3564"/>
            </a:lvl8pPr>
            <a:lvl9pPr>
              <a:defRPr sz="3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B1C2-6A84-4160-9A1A-804571598DC7}" type="datetime1">
              <a:rPr lang="de-DE" smtClean="0"/>
              <a:t>29.01.2018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41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E1F-FD1C-4003-AB9B-D8AE48E77AB2}" type="datetime1">
              <a:rPr lang="de-DE" smtClean="0"/>
              <a:t>29.01.2018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1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498-1B3F-441B-8A14-F96694CF847B}" type="datetime1">
              <a:rPr lang="de-DE" smtClean="0"/>
              <a:t>29.01.2018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27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2" y="1205401"/>
            <a:ext cx="7035066" cy="5129967"/>
          </a:xfrm>
        </p:spPr>
        <p:txBody>
          <a:bodyPr anchor="b"/>
          <a:lstStyle>
            <a:lvl1pPr algn="l">
              <a:defRPr sz="4454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403" y="1205407"/>
            <a:ext cx="11954041" cy="25839056"/>
          </a:xfrm>
        </p:spPr>
        <p:txBody>
          <a:bodyPr/>
          <a:lstStyle>
            <a:lvl1pPr>
              <a:defRPr sz="7127"/>
            </a:lvl1pPr>
            <a:lvl2pPr>
              <a:defRPr sz="6236"/>
            </a:lvl2pPr>
            <a:lvl3pPr>
              <a:defRPr sz="5345"/>
            </a:lvl3pPr>
            <a:lvl4pPr>
              <a:defRPr sz="4454"/>
            </a:lvl4pPr>
            <a:lvl5pPr>
              <a:defRPr sz="4454"/>
            </a:lvl5pPr>
            <a:lvl6pPr>
              <a:defRPr sz="4454"/>
            </a:lvl6pPr>
            <a:lvl7pPr>
              <a:defRPr sz="4454"/>
            </a:lvl7pPr>
            <a:lvl8pPr>
              <a:defRPr sz="4454"/>
            </a:lvl8pPr>
            <a:lvl9pPr>
              <a:defRPr sz="44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182" y="6335374"/>
            <a:ext cx="7035066" cy="20709089"/>
          </a:xfrm>
        </p:spPr>
        <p:txBody>
          <a:bodyPr/>
          <a:lstStyle>
            <a:lvl1pPr marL="0" indent="0">
              <a:buNone/>
              <a:defRPr sz="3118"/>
            </a:lvl1pPr>
            <a:lvl2pPr marL="1018276" indent="0">
              <a:buNone/>
              <a:defRPr sz="2673"/>
            </a:lvl2pPr>
            <a:lvl3pPr marL="2036552" indent="0">
              <a:buNone/>
              <a:defRPr sz="2227"/>
            </a:lvl3pPr>
            <a:lvl4pPr marL="3054828" indent="0">
              <a:buNone/>
              <a:defRPr sz="2004"/>
            </a:lvl4pPr>
            <a:lvl5pPr marL="4073103" indent="0">
              <a:buNone/>
              <a:defRPr sz="2004"/>
            </a:lvl5pPr>
            <a:lvl6pPr marL="5091379" indent="0">
              <a:buNone/>
              <a:defRPr sz="2004"/>
            </a:lvl6pPr>
            <a:lvl7pPr marL="6109655" indent="0">
              <a:buNone/>
              <a:defRPr sz="2004"/>
            </a:lvl7pPr>
            <a:lvl8pPr marL="7127931" indent="0">
              <a:buNone/>
              <a:defRPr sz="2004"/>
            </a:lvl8pPr>
            <a:lvl9pPr marL="8146207" indent="0">
              <a:buNone/>
              <a:defRPr sz="2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7CA-EEA4-47CF-8F3A-ACBDCE655423}" type="datetime1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5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339" y="21192650"/>
            <a:ext cx="12830175" cy="2501912"/>
          </a:xfrm>
        </p:spPr>
        <p:txBody>
          <a:bodyPr anchor="b"/>
          <a:lstStyle>
            <a:lvl1pPr algn="l">
              <a:defRPr sz="4454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339" y="2705147"/>
            <a:ext cx="12830175" cy="18165128"/>
          </a:xfrm>
        </p:spPr>
        <p:txBody>
          <a:bodyPr/>
          <a:lstStyle>
            <a:lvl1pPr marL="0" indent="0">
              <a:buNone/>
              <a:defRPr sz="7127"/>
            </a:lvl1pPr>
            <a:lvl2pPr marL="1018276" indent="0">
              <a:buNone/>
              <a:defRPr sz="6236"/>
            </a:lvl2pPr>
            <a:lvl3pPr marL="2036552" indent="0">
              <a:buNone/>
              <a:defRPr sz="5345"/>
            </a:lvl3pPr>
            <a:lvl4pPr marL="3054828" indent="0">
              <a:buNone/>
              <a:defRPr sz="4454"/>
            </a:lvl4pPr>
            <a:lvl5pPr marL="4073103" indent="0">
              <a:buNone/>
              <a:defRPr sz="4454"/>
            </a:lvl5pPr>
            <a:lvl6pPr marL="5091379" indent="0">
              <a:buNone/>
              <a:defRPr sz="4454"/>
            </a:lvl6pPr>
            <a:lvl7pPr marL="6109655" indent="0">
              <a:buNone/>
              <a:defRPr sz="4454"/>
            </a:lvl7pPr>
            <a:lvl8pPr marL="7127931" indent="0">
              <a:buNone/>
              <a:defRPr sz="4454"/>
            </a:lvl8pPr>
            <a:lvl9pPr marL="8146207" indent="0">
              <a:buNone/>
              <a:defRPr sz="4454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339" y="23694565"/>
            <a:ext cx="12830175" cy="3553130"/>
          </a:xfrm>
        </p:spPr>
        <p:txBody>
          <a:bodyPr/>
          <a:lstStyle>
            <a:lvl1pPr marL="0" indent="0">
              <a:buNone/>
              <a:defRPr sz="3118"/>
            </a:lvl1pPr>
            <a:lvl2pPr marL="1018276" indent="0">
              <a:buNone/>
              <a:defRPr sz="2673"/>
            </a:lvl2pPr>
            <a:lvl3pPr marL="2036552" indent="0">
              <a:buNone/>
              <a:defRPr sz="2227"/>
            </a:lvl3pPr>
            <a:lvl4pPr marL="3054828" indent="0">
              <a:buNone/>
              <a:defRPr sz="2004"/>
            </a:lvl4pPr>
            <a:lvl5pPr marL="4073103" indent="0">
              <a:buNone/>
              <a:defRPr sz="2004"/>
            </a:lvl5pPr>
            <a:lvl6pPr marL="5091379" indent="0">
              <a:buNone/>
              <a:defRPr sz="2004"/>
            </a:lvl6pPr>
            <a:lvl7pPr marL="6109655" indent="0">
              <a:buNone/>
              <a:defRPr sz="2004"/>
            </a:lvl7pPr>
            <a:lvl8pPr marL="7127931" indent="0">
              <a:buNone/>
              <a:defRPr sz="2004"/>
            </a:lvl8pPr>
            <a:lvl9pPr marL="8146207" indent="0">
              <a:buNone/>
              <a:defRPr sz="2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7A32-FB96-4F1D-AE7D-7AD3BB2C9A8E}" type="datetime1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Power BI &amp; AAS for BI Devs | K. Söhner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1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181" y="1212413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1" y="7064218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181" y="28060641"/>
            <a:ext cx="4989513" cy="1611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A803-F7EC-498B-9365-E2FCA6EBEF96}" type="datetime1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6072" y="28060641"/>
            <a:ext cx="6771481" cy="1611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Power BI &amp; AAS for BI Devs | K. Söhner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931" y="28060641"/>
            <a:ext cx="4989513" cy="1611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A1BD-3205-4D23-9014-E7D560FED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2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2036552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3707" indent="-763707" algn="l" defTabSz="2036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7127" kern="1200">
          <a:solidFill>
            <a:schemeClr val="tx1"/>
          </a:solidFill>
          <a:latin typeface="+mn-lt"/>
          <a:ea typeface="+mn-ea"/>
          <a:cs typeface="+mn-cs"/>
        </a:defRPr>
      </a:lvl1pPr>
      <a:lvl2pPr marL="1654698" indent="-636422" algn="l" defTabSz="2036552" rtl="0" eaLnBrk="1" latinLnBrk="0" hangingPunct="1">
        <a:spcBef>
          <a:spcPct val="20000"/>
        </a:spcBef>
        <a:buFont typeface="Arial" panose="020B0604020202020204" pitchFamily="34" charset="0"/>
        <a:buChar char="–"/>
        <a:defRPr sz="6236" kern="1200">
          <a:solidFill>
            <a:schemeClr val="tx1"/>
          </a:solidFill>
          <a:latin typeface="+mn-lt"/>
          <a:ea typeface="+mn-ea"/>
          <a:cs typeface="+mn-cs"/>
        </a:defRPr>
      </a:lvl2pPr>
      <a:lvl3pPr marL="2545690" indent="-509138" algn="l" defTabSz="2036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45" kern="1200">
          <a:solidFill>
            <a:schemeClr val="tx1"/>
          </a:solidFill>
          <a:latin typeface="+mn-lt"/>
          <a:ea typeface="+mn-ea"/>
          <a:cs typeface="+mn-cs"/>
        </a:defRPr>
      </a:lvl3pPr>
      <a:lvl4pPr marL="3563965" indent="-509138" algn="l" defTabSz="2036552" rtl="0" eaLnBrk="1" latinLnBrk="0" hangingPunct="1">
        <a:spcBef>
          <a:spcPct val="20000"/>
        </a:spcBef>
        <a:buFont typeface="Arial" panose="020B0604020202020204" pitchFamily="34" charset="0"/>
        <a:buChar char="–"/>
        <a:defRPr sz="4454" kern="1200">
          <a:solidFill>
            <a:schemeClr val="tx1"/>
          </a:solidFill>
          <a:latin typeface="+mn-lt"/>
          <a:ea typeface="+mn-ea"/>
          <a:cs typeface="+mn-cs"/>
        </a:defRPr>
      </a:lvl4pPr>
      <a:lvl5pPr marL="4582241" indent="-509138" algn="l" defTabSz="2036552" rtl="0" eaLnBrk="1" latinLnBrk="0" hangingPunct="1">
        <a:spcBef>
          <a:spcPct val="20000"/>
        </a:spcBef>
        <a:buFont typeface="Arial" panose="020B0604020202020204" pitchFamily="34" charset="0"/>
        <a:buChar char="»"/>
        <a:defRPr sz="4454" kern="1200">
          <a:solidFill>
            <a:schemeClr val="tx1"/>
          </a:solidFill>
          <a:latin typeface="+mn-lt"/>
          <a:ea typeface="+mn-ea"/>
          <a:cs typeface="+mn-cs"/>
        </a:defRPr>
      </a:lvl5pPr>
      <a:lvl6pPr marL="5600517" indent="-509138" algn="l" defTabSz="2036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4454" kern="1200">
          <a:solidFill>
            <a:schemeClr val="tx1"/>
          </a:solidFill>
          <a:latin typeface="+mn-lt"/>
          <a:ea typeface="+mn-ea"/>
          <a:cs typeface="+mn-cs"/>
        </a:defRPr>
      </a:lvl6pPr>
      <a:lvl7pPr marL="6618793" indent="-509138" algn="l" defTabSz="2036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4454" kern="1200">
          <a:solidFill>
            <a:schemeClr val="tx1"/>
          </a:solidFill>
          <a:latin typeface="+mn-lt"/>
          <a:ea typeface="+mn-ea"/>
          <a:cs typeface="+mn-cs"/>
        </a:defRPr>
      </a:lvl7pPr>
      <a:lvl8pPr marL="7637069" indent="-509138" algn="l" defTabSz="2036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4454" kern="1200">
          <a:solidFill>
            <a:schemeClr val="tx1"/>
          </a:solidFill>
          <a:latin typeface="+mn-lt"/>
          <a:ea typeface="+mn-ea"/>
          <a:cs typeface="+mn-cs"/>
        </a:defRPr>
      </a:lvl8pPr>
      <a:lvl9pPr marL="8655345" indent="-509138" algn="l" defTabSz="2036552" rtl="0" eaLnBrk="1" latinLnBrk="0" hangingPunct="1">
        <a:spcBef>
          <a:spcPct val="20000"/>
        </a:spcBef>
        <a:buFont typeface="Arial" panose="020B0604020202020204" pitchFamily="34" charset="0"/>
        <a:buChar char="•"/>
        <a:defRPr sz="44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36552" rtl="0" eaLnBrk="1" latinLnBrk="0" hangingPunct="1">
        <a:defRPr sz="4009" kern="1200">
          <a:solidFill>
            <a:schemeClr val="tx1"/>
          </a:solidFill>
          <a:latin typeface="+mn-lt"/>
          <a:ea typeface="+mn-ea"/>
          <a:cs typeface="+mn-cs"/>
        </a:defRPr>
      </a:lvl1pPr>
      <a:lvl2pPr marL="1018276" algn="l" defTabSz="2036552" rtl="0" eaLnBrk="1" latinLnBrk="0" hangingPunct="1">
        <a:defRPr sz="4009" kern="1200">
          <a:solidFill>
            <a:schemeClr val="tx1"/>
          </a:solidFill>
          <a:latin typeface="+mn-lt"/>
          <a:ea typeface="+mn-ea"/>
          <a:cs typeface="+mn-cs"/>
        </a:defRPr>
      </a:lvl2pPr>
      <a:lvl3pPr marL="2036552" algn="l" defTabSz="2036552" rtl="0" eaLnBrk="1" latinLnBrk="0" hangingPunct="1">
        <a:defRPr sz="4009" kern="1200">
          <a:solidFill>
            <a:schemeClr val="tx1"/>
          </a:solidFill>
          <a:latin typeface="+mn-lt"/>
          <a:ea typeface="+mn-ea"/>
          <a:cs typeface="+mn-cs"/>
        </a:defRPr>
      </a:lvl3pPr>
      <a:lvl4pPr marL="3054828" algn="l" defTabSz="2036552" rtl="0" eaLnBrk="1" latinLnBrk="0" hangingPunct="1">
        <a:defRPr sz="4009" kern="1200">
          <a:solidFill>
            <a:schemeClr val="tx1"/>
          </a:solidFill>
          <a:latin typeface="+mn-lt"/>
          <a:ea typeface="+mn-ea"/>
          <a:cs typeface="+mn-cs"/>
        </a:defRPr>
      </a:lvl4pPr>
      <a:lvl5pPr marL="4073103" algn="l" defTabSz="2036552" rtl="0" eaLnBrk="1" latinLnBrk="0" hangingPunct="1">
        <a:defRPr sz="4009" kern="1200">
          <a:solidFill>
            <a:schemeClr val="tx1"/>
          </a:solidFill>
          <a:latin typeface="+mn-lt"/>
          <a:ea typeface="+mn-ea"/>
          <a:cs typeface="+mn-cs"/>
        </a:defRPr>
      </a:lvl5pPr>
      <a:lvl6pPr marL="5091379" algn="l" defTabSz="2036552" rtl="0" eaLnBrk="1" latinLnBrk="0" hangingPunct="1">
        <a:defRPr sz="4009" kern="1200">
          <a:solidFill>
            <a:schemeClr val="tx1"/>
          </a:solidFill>
          <a:latin typeface="+mn-lt"/>
          <a:ea typeface="+mn-ea"/>
          <a:cs typeface="+mn-cs"/>
        </a:defRPr>
      </a:lvl6pPr>
      <a:lvl7pPr marL="6109655" algn="l" defTabSz="2036552" rtl="0" eaLnBrk="1" latinLnBrk="0" hangingPunct="1">
        <a:defRPr sz="4009" kern="1200">
          <a:solidFill>
            <a:schemeClr val="tx1"/>
          </a:solidFill>
          <a:latin typeface="+mn-lt"/>
          <a:ea typeface="+mn-ea"/>
          <a:cs typeface="+mn-cs"/>
        </a:defRPr>
      </a:lvl7pPr>
      <a:lvl8pPr marL="7127931" algn="l" defTabSz="2036552" rtl="0" eaLnBrk="1" latinLnBrk="0" hangingPunct="1">
        <a:defRPr sz="4009" kern="1200">
          <a:solidFill>
            <a:schemeClr val="tx1"/>
          </a:solidFill>
          <a:latin typeface="+mn-lt"/>
          <a:ea typeface="+mn-ea"/>
          <a:cs typeface="+mn-cs"/>
        </a:defRPr>
      </a:lvl8pPr>
      <a:lvl9pPr marL="8146207" algn="l" defTabSz="2036552" rtl="0" eaLnBrk="1" latinLnBrk="0" hangingPunct="1">
        <a:defRPr sz="40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390070" y="2880133"/>
            <a:ext cx="804162" cy="25177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3118" dirty="0">
                <a:solidFill>
                  <a:schemeClr val="tx1"/>
                </a:solidFill>
              </a:rPr>
              <a:t>      </a:t>
            </a:r>
            <a:r>
              <a:rPr lang="de-DE" sz="3118" dirty="0" err="1">
                <a:solidFill>
                  <a:schemeClr val="tx1"/>
                </a:solidFill>
              </a:rPr>
              <a:t>Raw</a:t>
            </a:r>
            <a:r>
              <a:rPr lang="de-DE" sz="3118" dirty="0">
                <a:solidFill>
                  <a:schemeClr val="tx1"/>
                </a:solidFill>
              </a:rPr>
              <a:t> Data / Corporate Memory Data</a:t>
            </a:r>
          </a:p>
        </p:txBody>
      </p:sp>
      <p:sp>
        <p:nvSpPr>
          <p:cNvPr id="91" name="Rectangle 54">
            <a:extLst>
              <a:ext uri="{FF2B5EF4-FFF2-40B4-BE49-F238E27FC236}">
                <a16:creationId xmlns:a16="http://schemas.microsoft.com/office/drawing/2014/main" id="{652FB2EA-6711-4D7F-AB14-649C25369BF4}"/>
              </a:ext>
            </a:extLst>
          </p:cNvPr>
          <p:cNvSpPr/>
          <p:nvPr/>
        </p:nvSpPr>
        <p:spPr>
          <a:xfrm>
            <a:off x="8970845" y="20399554"/>
            <a:ext cx="3175042" cy="33936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3118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9001981" y="2880139"/>
            <a:ext cx="804162" cy="25181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3118" dirty="0">
                <a:solidFill>
                  <a:schemeClr val="tx1"/>
                </a:solidFill>
              </a:rPr>
              <a:t>      End Users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D791E78-E89D-4CC4-BEA6-325AE8191597}"/>
              </a:ext>
            </a:extLst>
          </p:cNvPr>
          <p:cNvGrpSpPr/>
          <p:nvPr/>
        </p:nvGrpSpPr>
        <p:grpSpPr>
          <a:xfrm>
            <a:off x="2566610" y="27634758"/>
            <a:ext cx="9579279" cy="435042"/>
            <a:chOff x="1214542" y="12305456"/>
            <a:chExt cx="4301075" cy="1953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2D9D1C2-9877-4B96-8411-210B2A2C8867}"/>
                </a:ext>
              </a:extLst>
            </p:cNvPr>
            <p:cNvSpPr/>
            <p:nvPr/>
          </p:nvSpPr>
          <p:spPr>
            <a:xfrm>
              <a:off x="1214542" y="12305456"/>
              <a:ext cx="4301075" cy="19533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Data </a:t>
              </a:r>
              <a:r>
                <a:rPr lang="de-DE" sz="3118" dirty="0" err="1">
                  <a:solidFill>
                    <a:schemeClr val="tx1"/>
                  </a:solidFill>
                </a:rPr>
                <a:t>Preparation</a:t>
              </a:r>
              <a:endParaRPr lang="de-DE" sz="3118" dirty="0">
                <a:solidFill>
                  <a:schemeClr val="tx1"/>
                </a:solidFill>
              </a:endParaRPr>
            </a:p>
          </p:txBody>
        </p:sp>
        <p:pic>
          <p:nvPicPr>
            <p:cNvPr id="8" name="Grafik 7" descr="Benutzer">
              <a:extLst>
                <a:ext uri="{FF2B5EF4-FFF2-40B4-BE49-F238E27FC236}">
                  <a16:creationId xmlns:a16="http://schemas.microsoft.com/office/drawing/2014/main" id="{69E81239-E42B-4B68-A5E5-76473953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0259" y="12314981"/>
              <a:ext cx="182109" cy="182109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537DD4E-46D4-4BE1-B02E-B084D5CC20A1}"/>
              </a:ext>
            </a:extLst>
          </p:cNvPr>
          <p:cNvGrpSpPr/>
          <p:nvPr/>
        </p:nvGrpSpPr>
        <p:grpSpPr>
          <a:xfrm>
            <a:off x="12301703" y="27634753"/>
            <a:ext cx="6400617" cy="443022"/>
            <a:chOff x="5585577" y="12305456"/>
            <a:chExt cx="2873863" cy="19891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A96C92D-69D6-4EE4-AE1E-5AAC5FA7E58A}"/>
                </a:ext>
              </a:extLst>
            </p:cNvPr>
            <p:cNvSpPr/>
            <p:nvPr/>
          </p:nvSpPr>
          <p:spPr>
            <a:xfrm>
              <a:off x="5585577" y="12305456"/>
              <a:ext cx="2873863" cy="1989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Data </a:t>
              </a:r>
              <a:r>
                <a:rPr lang="de-DE" sz="3118" dirty="0" err="1">
                  <a:solidFill>
                    <a:schemeClr val="tx1"/>
                  </a:solidFill>
                </a:rPr>
                <a:t>Visualization</a:t>
              </a:r>
              <a:endParaRPr lang="de-DE" sz="3118" dirty="0">
                <a:solidFill>
                  <a:schemeClr val="tx1"/>
                </a:solidFill>
              </a:endParaRPr>
            </a:p>
          </p:txBody>
        </p:sp>
        <p:pic>
          <p:nvPicPr>
            <p:cNvPr id="71" name="Grafik 70" descr="Benutzer">
              <a:extLst>
                <a:ext uri="{FF2B5EF4-FFF2-40B4-BE49-F238E27FC236}">
                  <a16:creationId xmlns:a16="http://schemas.microsoft.com/office/drawing/2014/main" id="{E952CAA9-9727-476F-832F-96BFE3603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4720" y="12321592"/>
              <a:ext cx="182109" cy="182109"/>
            </a:xfrm>
            <a:prstGeom prst="rect">
              <a:avLst/>
            </a:prstGeom>
          </p:spPr>
        </p:pic>
      </p:grpSp>
      <p:sp>
        <p:nvSpPr>
          <p:cNvPr id="92" name="Rectangle 54">
            <a:extLst>
              <a:ext uri="{FF2B5EF4-FFF2-40B4-BE49-F238E27FC236}">
                <a16:creationId xmlns:a16="http://schemas.microsoft.com/office/drawing/2014/main" id="{4A765A5C-4C60-48DD-AC4D-3918FADA2FA4}"/>
              </a:ext>
            </a:extLst>
          </p:cNvPr>
          <p:cNvSpPr/>
          <p:nvPr/>
        </p:nvSpPr>
        <p:spPr>
          <a:xfrm>
            <a:off x="12331120" y="22063129"/>
            <a:ext cx="6371201" cy="17300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118" dirty="0">
                <a:solidFill>
                  <a:schemeClr val="tx1"/>
                </a:solidFill>
              </a:rPr>
              <a:t>       PBI Publisher &amp; Analyze in Excel</a:t>
            </a:r>
          </a:p>
        </p:txBody>
      </p:sp>
      <p:grpSp>
        <p:nvGrpSpPr>
          <p:cNvPr id="33" name="Gruppieren 32"/>
          <p:cNvGrpSpPr/>
          <p:nvPr/>
        </p:nvGrpSpPr>
        <p:grpSpPr>
          <a:xfrm>
            <a:off x="4619542" y="10314263"/>
            <a:ext cx="15001373" cy="1924497"/>
            <a:chOff x="2074162" y="4235127"/>
            <a:chExt cx="6735583" cy="864095"/>
          </a:xfrm>
        </p:grpSpPr>
        <p:sp>
          <p:nvSpPr>
            <p:cNvPr id="47" name="Rectangle 46"/>
            <p:cNvSpPr/>
            <p:nvPr/>
          </p:nvSpPr>
          <p:spPr>
            <a:xfrm>
              <a:off x="4029390" y="4235127"/>
              <a:ext cx="4388946" cy="8640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Power BI - </a:t>
              </a:r>
              <a:r>
                <a:rPr lang="de-DE" sz="3118" dirty="0" err="1">
                  <a:solidFill>
                    <a:schemeClr val="tx1"/>
                  </a:solidFill>
                </a:rPr>
                <a:t>DirectQuery</a:t>
              </a:r>
              <a:endParaRPr lang="de-DE" sz="3118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cxnSpLocks/>
            </p:cNvCxnSpPr>
            <p:nvPr/>
          </p:nvCxnSpPr>
          <p:spPr>
            <a:xfrm>
              <a:off x="2208312" y="4807100"/>
              <a:ext cx="6601433" cy="8181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602375" y="4595166"/>
              <a:ext cx="1259999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673" dirty="0"/>
                <a:t>PBI Desktop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86327" y="4595166"/>
              <a:ext cx="1259996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PowerBI.com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20310" y="4595166"/>
              <a:ext cx="123968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Dataset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074162" y="4659957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4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48F47633-5F49-454C-848A-650473B90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194" y="4294098"/>
              <a:ext cx="192316" cy="192316"/>
            </a:xfrm>
            <a:prstGeom prst="rect">
              <a:avLst/>
            </a:prstGeom>
          </p:spPr>
        </p:pic>
      </p:grpSp>
      <p:sp>
        <p:nvSpPr>
          <p:cNvPr id="50" name="Rectangle 49"/>
          <p:cNvSpPr/>
          <p:nvPr/>
        </p:nvSpPr>
        <p:spPr>
          <a:xfrm>
            <a:off x="12309146" y="4749051"/>
            <a:ext cx="6440030" cy="5395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118" dirty="0">
                <a:solidFill>
                  <a:schemeClr val="tx1"/>
                </a:solidFill>
              </a:rPr>
              <a:t>Power BI - Live Query</a:t>
            </a:r>
          </a:p>
        </p:txBody>
      </p:sp>
      <p:pic>
        <p:nvPicPr>
          <p:cNvPr id="127" name="Grafik 126">
            <a:extLst>
              <a:ext uri="{FF2B5EF4-FFF2-40B4-BE49-F238E27FC236}">
                <a16:creationId xmlns:a16="http://schemas.microsoft.com/office/drawing/2014/main" id="{D5FDC511-D6BD-43EE-A51F-966BD3E8F8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00239" y="4909424"/>
            <a:ext cx="428323" cy="428323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1481730" y="12389301"/>
            <a:ext cx="18187941" cy="1751162"/>
            <a:chOff x="665291" y="5166817"/>
            <a:chExt cx="8166345" cy="786268"/>
          </a:xfrm>
        </p:grpSpPr>
        <p:sp>
          <p:nvSpPr>
            <p:cNvPr id="46" name="Rectangle 45"/>
            <p:cNvSpPr/>
            <p:nvPr/>
          </p:nvSpPr>
          <p:spPr>
            <a:xfrm>
              <a:off x="1112719" y="5166817"/>
              <a:ext cx="7305617" cy="7862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Power BI - Import Mode</a:t>
              </a:r>
            </a:p>
          </p:txBody>
        </p:sp>
        <p:cxnSp>
          <p:nvCxnSpPr>
            <p:cNvPr id="120" name="Straight Arrow Connector 72">
              <a:extLst>
                <a:ext uri="{FF2B5EF4-FFF2-40B4-BE49-F238E27FC236}">
                  <a16:creationId xmlns:a16="http://schemas.microsoft.com/office/drawing/2014/main" id="{9360C222-D394-4D21-A0A3-51C5B4062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028" y="5671020"/>
              <a:ext cx="7984608" cy="34338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643224" y="5461011"/>
              <a:ext cx="12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Data Model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71373" y="5461011"/>
              <a:ext cx="1239683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Query Editor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17074" y="5461011"/>
              <a:ext cx="1242918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Dataset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09242" y="5449029"/>
              <a:ext cx="1260000" cy="443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673" dirty="0"/>
                <a:t>PBI Desktop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93198" y="5449029"/>
              <a:ext cx="1259999" cy="443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PowerBI.com</a:t>
              </a:r>
            </a:p>
          </p:txBody>
        </p:sp>
        <p:sp>
          <p:nvSpPr>
            <p:cNvPr id="121" name="Oval 58">
              <a:extLst>
                <a:ext uri="{FF2B5EF4-FFF2-40B4-BE49-F238E27FC236}">
                  <a16:creationId xmlns:a16="http://schemas.microsoft.com/office/drawing/2014/main" id="{0AC003AC-9295-4129-BA06-6DB12A02A42D}"/>
                </a:ext>
              </a:extLst>
            </p:cNvPr>
            <p:cNvSpPr/>
            <p:nvPr/>
          </p:nvSpPr>
          <p:spPr>
            <a:xfrm>
              <a:off x="665291" y="5548990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5</a:t>
              </a:r>
            </a:p>
          </p:txBody>
        </p:sp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341080D1-EF09-4B79-AE07-865505D7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5447" y="5216169"/>
              <a:ext cx="192316" cy="192316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7851210" y="18251686"/>
            <a:ext cx="11777613" cy="1748165"/>
            <a:chOff x="3525176" y="7799015"/>
            <a:chExt cx="5288122" cy="784922"/>
          </a:xfrm>
        </p:grpSpPr>
        <p:sp>
          <p:nvSpPr>
            <p:cNvPr id="80" name="Rectangle 54">
              <a:extLst>
                <a:ext uri="{FF2B5EF4-FFF2-40B4-BE49-F238E27FC236}">
                  <a16:creationId xmlns:a16="http://schemas.microsoft.com/office/drawing/2014/main" id="{4339F6E7-1691-4FDD-9059-A8238758EAE5}"/>
                </a:ext>
              </a:extLst>
            </p:cNvPr>
            <p:cNvSpPr/>
            <p:nvPr/>
          </p:nvSpPr>
          <p:spPr>
            <a:xfrm>
              <a:off x="4027889" y="7799015"/>
              <a:ext cx="4369410" cy="784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Power BI - </a:t>
              </a:r>
              <a:r>
                <a:rPr lang="de-DE" sz="3118" dirty="0" err="1">
                  <a:solidFill>
                    <a:schemeClr val="tx1"/>
                  </a:solidFill>
                </a:rPr>
                <a:t>Get</a:t>
              </a:r>
              <a:r>
                <a:rPr lang="de-DE" sz="3118" dirty="0">
                  <a:solidFill>
                    <a:schemeClr val="tx1"/>
                  </a:solidFill>
                </a:rPr>
                <a:t> Data/Services/</a:t>
              </a:r>
              <a:r>
                <a:rPr lang="de-DE" sz="3118" dirty="0" err="1">
                  <a:solidFill>
                    <a:schemeClr val="tx1"/>
                  </a:solidFill>
                </a:rPr>
                <a:t>AppSource</a:t>
              </a:r>
              <a:endParaRPr lang="de-DE" sz="3118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75">
              <a:extLst>
                <a:ext uri="{FF2B5EF4-FFF2-40B4-BE49-F238E27FC236}">
                  <a16:creationId xmlns:a16="http://schemas.microsoft.com/office/drawing/2014/main" id="{1EEAD912-408F-4273-A906-E827664294FC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3525176" y="8306527"/>
              <a:ext cx="5288122" cy="6404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64">
              <a:extLst>
                <a:ext uri="{FF2B5EF4-FFF2-40B4-BE49-F238E27FC236}">
                  <a16:creationId xmlns:a16="http://schemas.microsoft.com/office/drawing/2014/main" id="{75581C7F-E07E-48DF-B3C6-4BE8F0A02A0D}"/>
                </a:ext>
              </a:extLst>
            </p:cNvPr>
            <p:cNvSpPr/>
            <p:nvPr/>
          </p:nvSpPr>
          <p:spPr>
            <a:xfrm>
              <a:off x="3525176" y="8161698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8</a:t>
              </a:r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E73194FF-F00F-44D7-AD5A-7C7A052EFCD7}"/>
                </a:ext>
              </a:extLst>
            </p:cNvPr>
            <p:cNvSpPr/>
            <p:nvPr/>
          </p:nvSpPr>
          <p:spPr>
            <a:xfrm>
              <a:off x="5602373" y="8098629"/>
              <a:ext cx="2743950" cy="426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PBI Desktop</a:t>
              </a:r>
            </a:p>
          </p:txBody>
        </p:sp>
        <p:sp>
          <p:nvSpPr>
            <p:cNvPr id="79" name="Rectangle 53">
              <a:extLst>
                <a:ext uri="{FF2B5EF4-FFF2-40B4-BE49-F238E27FC236}">
                  <a16:creationId xmlns:a16="http://schemas.microsoft.com/office/drawing/2014/main" id="{A70E639C-C325-4A58-8AA5-FC0823CC76B9}"/>
                </a:ext>
              </a:extLst>
            </p:cNvPr>
            <p:cNvSpPr/>
            <p:nvPr/>
          </p:nvSpPr>
          <p:spPr>
            <a:xfrm>
              <a:off x="4088931" y="8098630"/>
              <a:ext cx="1259999" cy="426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8" dirty="0"/>
                <a:t>3</a:t>
              </a:r>
              <a:r>
                <a:rPr lang="en-US" sz="3118" baseline="30000" dirty="0"/>
                <a:t>rd</a:t>
              </a:r>
              <a:r>
                <a:rPr lang="en-US" sz="3118" dirty="0"/>
                <a:t> party Content Packs</a:t>
              </a:r>
              <a:endParaRPr lang="de-DE" sz="3118" dirty="0"/>
            </a:p>
          </p:txBody>
        </p:sp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DACE803-4126-46D5-BC22-D151A4497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22434" y="7861313"/>
              <a:ext cx="192316" cy="192316"/>
            </a:xfrm>
            <a:prstGeom prst="rect">
              <a:avLst/>
            </a:prstGeom>
          </p:spPr>
        </p:pic>
      </p:grpSp>
      <p:grpSp>
        <p:nvGrpSpPr>
          <p:cNvPr id="20" name="Gruppieren 19"/>
          <p:cNvGrpSpPr/>
          <p:nvPr/>
        </p:nvGrpSpPr>
        <p:grpSpPr>
          <a:xfrm>
            <a:off x="4619542" y="23946134"/>
            <a:ext cx="15001373" cy="1700082"/>
            <a:chOff x="2074162" y="10355807"/>
            <a:chExt cx="6735583" cy="763333"/>
          </a:xfrm>
        </p:grpSpPr>
        <p:sp>
          <p:nvSpPr>
            <p:cNvPr id="95" name="Rectangle 54">
              <a:extLst>
                <a:ext uri="{FF2B5EF4-FFF2-40B4-BE49-F238E27FC236}">
                  <a16:creationId xmlns:a16="http://schemas.microsoft.com/office/drawing/2014/main" id="{5250A6E1-C641-4B28-B08B-96AB31480E2F}"/>
                </a:ext>
              </a:extLst>
            </p:cNvPr>
            <p:cNvSpPr/>
            <p:nvPr/>
          </p:nvSpPr>
          <p:spPr>
            <a:xfrm>
              <a:off x="2541323" y="10355807"/>
              <a:ext cx="5855975" cy="7633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Power BI - Streaming Dataset</a:t>
              </a:r>
            </a:p>
          </p:txBody>
        </p:sp>
        <p:cxnSp>
          <p:nvCxnSpPr>
            <p:cNvPr id="114" name="Straight Arrow Connector 75">
              <a:extLst>
                <a:ext uri="{FF2B5EF4-FFF2-40B4-BE49-F238E27FC236}">
                  <a16:creationId xmlns:a16="http://schemas.microsoft.com/office/drawing/2014/main" id="{D50B8B90-F133-4D85-B8EA-D57B96F8F5BF}"/>
                </a:ext>
              </a:extLst>
            </p:cNvPr>
            <p:cNvCxnSpPr>
              <a:cxnSpLocks/>
            </p:cNvCxnSpPr>
            <p:nvPr/>
          </p:nvCxnSpPr>
          <p:spPr>
            <a:xfrm>
              <a:off x="2208312" y="10859839"/>
              <a:ext cx="6601433" cy="0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64">
              <a:extLst>
                <a:ext uri="{FF2B5EF4-FFF2-40B4-BE49-F238E27FC236}">
                  <a16:creationId xmlns:a16="http://schemas.microsoft.com/office/drawing/2014/main" id="{D2CE8011-CB77-4CFC-A2EA-F430C57EFE09}"/>
                </a:ext>
              </a:extLst>
            </p:cNvPr>
            <p:cNvSpPr/>
            <p:nvPr/>
          </p:nvSpPr>
          <p:spPr>
            <a:xfrm>
              <a:off x="2074162" y="10708606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3564" b="1" dirty="0"/>
                <a:t>11</a:t>
              </a:r>
            </a:p>
          </p:txBody>
        </p:sp>
        <p:sp>
          <p:nvSpPr>
            <p:cNvPr id="96" name="Rectangle 34">
              <a:extLst>
                <a:ext uri="{FF2B5EF4-FFF2-40B4-BE49-F238E27FC236}">
                  <a16:creationId xmlns:a16="http://schemas.microsoft.com/office/drawing/2014/main" id="{1F23735C-2710-4964-98E4-0D60BFAA5868}"/>
                </a:ext>
              </a:extLst>
            </p:cNvPr>
            <p:cNvSpPr/>
            <p:nvPr/>
          </p:nvSpPr>
          <p:spPr>
            <a:xfrm>
              <a:off x="2630772" y="10643839"/>
              <a:ext cx="1220123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Dataset</a:t>
              </a:r>
            </a:p>
          </p:txBody>
        </p:sp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66EA8F03-DA61-411E-BCBC-CA8716BC3D90}"/>
                </a:ext>
              </a:extLst>
            </p:cNvPr>
            <p:cNvSpPr/>
            <p:nvPr/>
          </p:nvSpPr>
          <p:spPr>
            <a:xfrm>
              <a:off x="7086324" y="10643839"/>
              <a:ext cx="1259999" cy="426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673" dirty="0"/>
                <a:t>PowerBI.com</a:t>
              </a:r>
            </a:p>
            <a:p>
              <a:pPr algn="ctr"/>
              <a:r>
                <a:rPr lang="de-DE" sz="2673" dirty="0"/>
                <a:t>(Dashboard </a:t>
              </a:r>
              <a:r>
                <a:rPr lang="de-DE" sz="2673" dirty="0" err="1"/>
                <a:t>only</a:t>
              </a:r>
              <a:r>
                <a:rPr lang="de-DE" sz="2673" dirty="0"/>
                <a:t>)</a:t>
              </a:r>
            </a:p>
          </p:txBody>
        </p: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07D052FF-FEFD-40D6-9015-354E5EF2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87918" y="10414222"/>
              <a:ext cx="192316" cy="192316"/>
            </a:xfrm>
            <a:prstGeom prst="rect">
              <a:avLst/>
            </a:prstGeom>
          </p:spPr>
        </p:pic>
      </p:grpSp>
      <p:grpSp>
        <p:nvGrpSpPr>
          <p:cNvPr id="22" name="Gruppieren 21"/>
          <p:cNvGrpSpPr/>
          <p:nvPr/>
        </p:nvGrpSpPr>
        <p:grpSpPr>
          <a:xfrm>
            <a:off x="4619542" y="25788062"/>
            <a:ext cx="14581723" cy="1732899"/>
            <a:chOff x="2074162" y="11182831"/>
            <a:chExt cx="6547161" cy="778068"/>
          </a:xfrm>
        </p:grpSpPr>
        <p:sp>
          <p:nvSpPr>
            <p:cNvPr id="98" name="Rectangle 54">
              <a:extLst>
                <a:ext uri="{FF2B5EF4-FFF2-40B4-BE49-F238E27FC236}">
                  <a16:creationId xmlns:a16="http://schemas.microsoft.com/office/drawing/2014/main" id="{487ABA5D-9BD4-440F-9EE5-D3FDB7580ECC}"/>
                </a:ext>
              </a:extLst>
            </p:cNvPr>
            <p:cNvSpPr/>
            <p:nvPr/>
          </p:nvSpPr>
          <p:spPr>
            <a:xfrm>
              <a:off x="2533396" y="11182831"/>
              <a:ext cx="5865343" cy="7780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Power BI - Push Dataset</a:t>
              </a:r>
            </a:p>
          </p:txBody>
        </p:sp>
        <p:cxnSp>
          <p:nvCxnSpPr>
            <p:cNvPr id="112" name="Straight Arrow Connector 75">
              <a:extLst>
                <a:ext uri="{FF2B5EF4-FFF2-40B4-BE49-F238E27FC236}">
                  <a16:creationId xmlns:a16="http://schemas.microsoft.com/office/drawing/2014/main" id="{6CE691FB-A31C-4C5D-84E9-C1C1DD484E82}"/>
                </a:ext>
              </a:extLst>
            </p:cNvPr>
            <p:cNvCxnSpPr>
              <a:cxnSpLocks/>
            </p:cNvCxnSpPr>
            <p:nvPr/>
          </p:nvCxnSpPr>
          <p:spPr>
            <a:xfrm>
              <a:off x="2108591" y="11690161"/>
              <a:ext cx="6512732" cy="3497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64">
              <a:extLst>
                <a:ext uri="{FF2B5EF4-FFF2-40B4-BE49-F238E27FC236}">
                  <a16:creationId xmlns:a16="http://schemas.microsoft.com/office/drawing/2014/main" id="{2B83E3CB-4841-4771-85DC-8A7747480977}"/>
                </a:ext>
              </a:extLst>
            </p:cNvPr>
            <p:cNvSpPr/>
            <p:nvPr/>
          </p:nvSpPr>
          <p:spPr>
            <a:xfrm>
              <a:off x="2074162" y="11540676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3564" b="1" dirty="0"/>
                <a:t>12</a:t>
              </a:r>
            </a:p>
          </p:txBody>
        </p:sp>
        <p:sp>
          <p:nvSpPr>
            <p:cNvPr id="100" name="Rectangle 34">
              <a:extLst>
                <a:ext uri="{FF2B5EF4-FFF2-40B4-BE49-F238E27FC236}">
                  <a16:creationId xmlns:a16="http://schemas.microsoft.com/office/drawing/2014/main" id="{005E9B16-B2E3-4E0F-8E50-4E0EFE49299F}"/>
                </a:ext>
              </a:extLst>
            </p:cNvPr>
            <p:cNvSpPr/>
            <p:nvPr/>
          </p:nvSpPr>
          <p:spPr>
            <a:xfrm>
              <a:off x="2630770" y="11475909"/>
              <a:ext cx="2718159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Dataset</a:t>
              </a:r>
            </a:p>
          </p:txBody>
        </p:sp>
        <p:sp>
          <p:nvSpPr>
            <p:cNvPr id="101" name="Rectangle 62">
              <a:extLst>
                <a:ext uri="{FF2B5EF4-FFF2-40B4-BE49-F238E27FC236}">
                  <a16:creationId xmlns:a16="http://schemas.microsoft.com/office/drawing/2014/main" id="{A1725A33-C668-4A42-977C-61FF8182BE09}"/>
                </a:ext>
              </a:extLst>
            </p:cNvPr>
            <p:cNvSpPr/>
            <p:nvPr/>
          </p:nvSpPr>
          <p:spPr>
            <a:xfrm>
              <a:off x="5602373" y="11481430"/>
              <a:ext cx="1259998" cy="426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673" dirty="0"/>
                <a:t>PBI Desktop Excel PivotTable</a:t>
              </a:r>
            </a:p>
          </p:txBody>
        </p:sp>
        <p:sp>
          <p:nvSpPr>
            <p:cNvPr id="102" name="Rectangle 62">
              <a:extLst>
                <a:ext uri="{FF2B5EF4-FFF2-40B4-BE49-F238E27FC236}">
                  <a16:creationId xmlns:a16="http://schemas.microsoft.com/office/drawing/2014/main" id="{3165B8DE-4C0E-4E7F-84A4-8347320B9F7C}"/>
                </a:ext>
              </a:extLst>
            </p:cNvPr>
            <p:cNvSpPr/>
            <p:nvPr/>
          </p:nvSpPr>
          <p:spPr>
            <a:xfrm>
              <a:off x="7086324" y="11478670"/>
              <a:ext cx="1260000" cy="429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PowerBI.com</a:t>
              </a:r>
            </a:p>
          </p:txBody>
        </p:sp>
        <p:pic>
          <p:nvPicPr>
            <p:cNvPr id="132" name="Grafik 131">
              <a:extLst>
                <a:ext uri="{FF2B5EF4-FFF2-40B4-BE49-F238E27FC236}">
                  <a16:creationId xmlns:a16="http://schemas.microsoft.com/office/drawing/2014/main" id="{FF726D35-0378-45DE-A0A4-A3B0AB2F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0234" y="11245137"/>
              <a:ext cx="192316" cy="192316"/>
            </a:xfrm>
            <a:prstGeom prst="rect">
              <a:avLst/>
            </a:prstGeom>
          </p:spPr>
        </p:pic>
      </p:grpSp>
      <p:grpSp>
        <p:nvGrpSpPr>
          <p:cNvPr id="10" name="Gruppieren 9"/>
          <p:cNvGrpSpPr/>
          <p:nvPr/>
        </p:nvGrpSpPr>
        <p:grpSpPr>
          <a:xfrm>
            <a:off x="1499388" y="16356353"/>
            <a:ext cx="18131489" cy="1743957"/>
            <a:chOff x="681231" y="6977982"/>
            <a:chExt cx="8140998" cy="783033"/>
          </a:xfrm>
        </p:grpSpPr>
        <p:sp>
          <p:nvSpPr>
            <p:cNvPr id="103" name="Rectangle 54">
              <a:extLst>
                <a:ext uri="{FF2B5EF4-FFF2-40B4-BE49-F238E27FC236}">
                  <a16:creationId xmlns:a16="http://schemas.microsoft.com/office/drawing/2014/main" id="{8F65CC34-BD55-42BD-B069-331320487393}"/>
                </a:ext>
              </a:extLst>
            </p:cNvPr>
            <p:cNvSpPr/>
            <p:nvPr/>
          </p:nvSpPr>
          <p:spPr>
            <a:xfrm>
              <a:off x="1116587" y="6977982"/>
              <a:ext cx="5861806" cy="78303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Excel </a:t>
              </a:r>
              <a:r>
                <a:rPr lang="de-DE" sz="3118" dirty="0" err="1">
                  <a:solidFill>
                    <a:schemeClr val="tx1"/>
                  </a:solidFill>
                </a:rPr>
                <a:t>with</a:t>
              </a:r>
              <a:r>
                <a:rPr lang="de-DE" sz="3118" dirty="0">
                  <a:solidFill>
                    <a:schemeClr val="tx1"/>
                  </a:solidFill>
                </a:rPr>
                <a:t> Add-Ins</a:t>
              </a:r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780636" y="7472912"/>
              <a:ext cx="8041593" cy="0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681231" y="7321679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7</a:t>
              </a:r>
            </a:p>
          </p:txBody>
        </p:sp>
        <p:sp>
          <p:nvSpPr>
            <p:cNvPr id="104" name="Rectangle 48">
              <a:extLst>
                <a:ext uri="{FF2B5EF4-FFF2-40B4-BE49-F238E27FC236}">
                  <a16:creationId xmlns:a16="http://schemas.microsoft.com/office/drawing/2014/main" id="{30A8C6EF-BFD8-4E55-9888-415E84F761B3}"/>
                </a:ext>
              </a:extLst>
            </p:cNvPr>
            <p:cNvSpPr/>
            <p:nvPr/>
          </p:nvSpPr>
          <p:spPr>
            <a:xfrm>
              <a:off x="1183303" y="7256888"/>
              <a:ext cx="123968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Excel, Power Query</a:t>
              </a:r>
            </a:p>
          </p:txBody>
        </p:sp>
        <p:sp>
          <p:nvSpPr>
            <p:cNvPr id="106" name="Rectangle 48">
              <a:extLst>
                <a:ext uri="{FF2B5EF4-FFF2-40B4-BE49-F238E27FC236}">
                  <a16:creationId xmlns:a16="http://schemas.microsoft.com/office/drawing/2014/main" id="{6B6633A1-ED28-41CF-AA2A-0024F68EC15F}"/>
                </a:ext>
              </a:extLst>
            </p:cNvPr>
            <p:cNvSpPr/>
            <p:nvPr/>
          </p:nvSpPr>
          <p:spPr>
            <a:xfrm>
              <a:off x="2655471" y="7256888"/>
              <a:ext cx="2729223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Power Pivot</a:t>
              </a:r>
            </a:p>
          </p:txBody>
        </p:sp>
        <p:sp>
          <p:nvSpPr>
            <p:cNvPr id="108" name="Rectangle 48">
              <a:extLst>
                <a:ext uri="{FF2B5EF4-FFF2-40B4-BE49-F238E27FC236}">
                  <a16:creationId xmlns:a16="http://schemas.microsoft.com/office/drawing/2014/main" id="{DB99345E-10FC-44DF-93E1-4ABFC036BF68}"/>
                </a:ext>
              </a:extLst>
            </p:cNvPr>
            <p:cNvSpPr/>
            <p:nvPr/>
          </p:nvSpPr>
          <p:spPr>
            <a:xfrm>
              <a:off x="5627076" y="7256888"/>
              <a:ext cx="125409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339" dirty="0"/>
                <a:t>Power View, Power Maps, Pivot Table…</a:t>
              </a:r>
            </a:p>
          </p:txBody>
        </p:sp>
        <p:sp>
          <p:nvSpPr>
            <p:cNvPr id="109" name="Rectangle 48">
              <a:extLst>
                <a:ext uri="{FF2B5EF4-FFF2-40B4-BE49-F238E27FC236}">
                  <a16:creationId xmlns:a16="http://schemas.microsoft.com/office/drawing/2014/main" id="{E6AB7BB3-32B4-4F4E-946A-B0A75E8F47A8}"/>
                </a:ext>
              </a:extLst>
            </p:cNvPr>
            <p:cNvSpPr/>
            <p:nvPr/>
          </p:nvSpPr>
          <p:spPr>
            <a:xfrm>
              <a:off x="7095908" y="7252100"/>
              <a:ext cx="1239682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673" dirty="0"/>
                <a:t>PowerBI.com</a:t>
              </a:r>
            </a:p>
            <a:p>
              <a:pPr algn="ctr"/>
              <a:r>
                <a:rPr lang="de-DE" sz="2673" dirty="0" err="1"/>
                <a:t>Sharepoint</a:t>
              </a:r>
              <a:r>
                <a:rPr lang="de-DE" sz="2673" dirty="0"/>
                <a:t> etc.</a:t>
              </a:r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4348376A-0E9E-477A-8E84-C7D227801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9549" y="7027136"/>
              <a:ext cx="195263" cy="195263"/>
            </a:xfrm>
            <a:prstGeom prst="rect">
              <a:avLst/>
            </a:prstGeom>
          </p:spPr>
        </p:pic>
      </p:grpSp>
      <p:grpSp>
        <p:nvGrpSpPr>
          <p:cNvPr id="7" name="Gruppieren 6"/>
          <p:cNvGrpSpPr/>
          <p:nvPr/>
        </p:nvGrpSpPr>
        <p:grpSpPr>
          <a:xfrm>
            <a:off x="1487456" y="14308445"/>
            <a:ext cx="18148756" cy="1924497"/>
            <a:chOff x="667862" y="6028506"/>
            <a:chExt cx="8148751" cy="864095"/>
          </a:xfrm>
        </p:grpSpPr>
        <p:sp>
          <p:nvSpPr>
            <p:cNvPr id="105" name="Rectangle 46">
              <a:extLst>
                <a:ext uri="{FF2B5EF4-FFF2-40B4-BE49-F238E27FC236}">
                  <a16:creationId xmlns:a16="http://schemas.microsoft.com/office/drawing/2014/main" id="{DD10A773-CE42-4670-BE83-0BB30EA4AD73}"/>
                </a:ext>
              </a:extLst>
            </p:cNvPr>
            <p:cNvSpPr/>
            <p:nvPr/>
          </p:nvSpPr>
          <p:spPr>
            <a:xfrm>
              <a:off x="1108578" y="6028506"/>
              <a:ext cx="7309758" cy="8640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Power BI - </a:t>
              </a:r>
              <a:r>
                <a:rPr lang="de-DE" sz="3118" dirty="0" err="1">
                  <a:solidFill>
                    <a:schemeClr val="tx1"/>
                  </a:solidFill>
                </a:rPr>
                <a:t>DirectQuery</a:t>
              </a:r>
              <a:r>
                <a:rPr lang="de-DE" sz="3118" dirty="0">
                  <a:solidFill>
                    <a:schemeClr val="tx1"/>
                  </a:solidFill>
                </a:rPr>
                <a:t> on </a:t>
              </a:r>
              <a:r>
                <a:rPr lang="de-DE" sz="3118" dirty="0" err="1">
                  <a:solidFill>
                    <a:schemeClr val="tx1"/>
                  </a:solidFill>
                </a:rPr>
                <a:t>Raw</a:t>
              </a:r>
              <a:r>
                <a:rPr lang="de-DE" sz="3118" dirty="0">
                  <a:solidFill>
                    <a:schemeClr val="tx1"/>
                  </a:solidFill>
                </a:rPr>
                <a:t> Data</a:t>
              </a:r>
            </a:p>
          </p:txBody>
        </p:sp>
        <p:cxnSp>
          <p:nvCxnSpPr>
            <p:cNvPr id="107" name="Straight Arrow Connector 72">
              <a:extLst>
                <a:ext uri="{FF2B5EF4-FFF2-40B4-BE49-F238E27FC236}">
                  <a16:creationId xmlns:a16="http://schemas.microsoft.com/office/drawing/2014/main" id="{17CDD98C-3CC1-4B52-9788-D8BB745E8D5A}"/>
                </a:ext>
              </a:extLst>
            </p:cNvPr>
            <p:cNvCxnSpPr>
              <a:cxnSpLocks/>
            </p:cNvCxnSpPr>
            <p:nvPr/>
          </p:nvCxnSpPr>
          <p:spPr>
            <a:xfrm>
              <a:off x="775020" y="6595361"/>
              <a:ext cx="8041593" cy="0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58">
              <a:extLst>
                <a:ext uri="{FF2B5EF4-FFF2-40B4-BE49-F238E27FC236}">
                  <a16:creationId xmlns:a16="http://schemas.microsoft.com/office/drawing/2014/main" id="{46C4DCAC-68B0-4D7B-8BEB-D53D8300A0CA}"/>
                </a:ext>
              </a:extLst>
            </p:cNvPr>
            <p:cNvSpPr/>
            <p:nvPr/>
          </p:nvSpPr>
          <p:spPr>
            <a:xfrm>
              <a:off x="667862" y="6444128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6</a:t>
              </a:r>
            </a:p>
          </p:txBody>
        </p:sp>
        <p:sp>
          <p:nvSpPr>
            <p:cNvPr id="123" name="Rectangle 36">
              <a:extLst>
                <a:ext uri="{FF2B5EF4-FFF2-40B4-BE49-F238E27FC236}">
                  <a16:creationId xmlns:a16="http://schemas.microsoft.com/office/drawing/2014/main" id="{5271D005-A739-4A9F-B254-3E9FB2F8C1B9}"/>
                </a:ext>
              </a:extLst>
            </p:cNvPr>
            <p:cNvSpPr/>
            <p:nvPr/>
          </p:nvSpPr>
          <p:spPr>
            <a:xfrm>
              <a:off x="4118793" y="6371859"/>
              <a:ext cx="124417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Dataset</a:t>
              </a:r>
            </a:p>
          </p:txBody>
        </p:sp>
        <p:sp>
          <p:nvSpPr>
            <p:cNvPr id="124" name="Rectangle 37">
              <a:extLst>
                <a:ext uri="{FF2B5EF4-FFF2-40B4-BE49-F238E27FC236}">
                  <a16:creationId xmlns:a16="http://schemas.microsoft.com/office/drawing/2014/main" id="{F32FE137-4B43-4FE5-B436-60EEBC4C0997}"/>
                </a:ext>
              </a:extLst>
            </p:cNvPr>
            <p:cNvSpPr/>
            <p:nvPr/>
          </p:nvSpPr>
          <p:spPr>
            <a:xfrm>
              <a:off x="5601172" y="6359199"/>
              <a:ext cx="1259998" cy="443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673" dirty="0"/>
                <a:t>PBI Desktop</a:t>
              </a:r>
            </a:p>
          </p:txBody>
        </p:sp>
        <p:sp>
          <p:nvSpPr>
            <p:cNvPr id="125" name="Rectangle 38">
              <a:extLst>
                <a:ext uri="{FF2B5EF4-FFF2-40B4-BE49-F238E27FC236}">
                  <a16:creationId xmlns:a16="http://schemas.microsoft.com/office/drawing/2014/main" id="{D06DB621-EEEF-4E76-ABD1-9B94313A778C}"/>
                </a:ext>
              </a:extLst>
            </p:cNvPr>
            <p:cNvSpPr/>
            <p:nvPr/>
          </p:nvSpPr>
          <p:spPr>
            <a:xfrm>
              <a:off x="7086324" y="6367144"/>
              <a:ext cx="1259999" cy="443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PowerBI.com</a:t>
              </a:r>
            </a:p>
          </p:txBody>
        </p:sp>
        <p:pic>
          <p:nvPicPr>
            <p:cNvPr id="11" name="Grafik 10" descr="Verbotsschild">
              <a:extLst>
                <a:ext uri="{FF2B5EF4-FFF2-40B4-BE49-F238E27FC236}">
                  <a16:creationId xmlns:a16="http://schemas.microsoft.com/office/drawing/2014/main" id="{C01E7746-DF49-4756-B40E-D5D3F65D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9049" y="6078660"/>
              <a:ext cx="516677" cy="516677"/>
            </a:xfrm>
            <a:prstGeom prst="rect">
              <a:avLst/>
            </a:prstGeom>
          </p:spPr>
        </p:pic>
        <p:sp>
          <p:nvSpPr>
            <p:cNvPr id="126" name="Rectangle 36">
              <a:extLst>
                <a:ext uri="{FF2B5EF4-FFF2-40B4-BE49-F238E27FC236}">
                  <a16:creationId xmlns:a16="http://schemas.microsoft.com/office/drawing/2014/main" id="{8095E69C-7CE7-40AA-BD7C-EA0CFE6ADA5F}"/>
                </a:ext>
              </a:extLst>
            </p:cNvPr>
            <p:cNvSpPr/>
            <p:nvPr/>
          </p:nvSpPr>
          <p:spPr>
            <a:xfrm>
              <a:off x="1671979" y="6291574"/>
              <a:ext cx="2231243" cy="52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de-DE" sz="2450" dirty="0" err="1">
                  <a:solidFill>
                    <a:schemeClr val="tx1"/>
                  </a:solidFill>
                </a:rPr>
                <a:t>Though</a:t>
              </a:r>
              <a:r>
                <a:rPr lang="de-DE" sz="2450" dirty="0">
                  <a:solidFill>
                    <a:schemeClr val="tx1"/>
                  </a:solidFill>
                </a:rPr>
                <a:t> </a:t>
              </a:r>
              <a:r>
                <a:rPr lang="de-DE" sz="2450" dirty="0" err="1">
                  <a:solidFill>
                    <a:schemeClr val="tx1"/>
                  </a:solidFill>
                </a:rPr>
                <a:t>technically</a:t>
              </a:r>
              <a:r>
                <a:rPr lang="de-DE" sz="2450" dirty="0">
                  <a:solidFill>
                    <a:schemeClr val="tx1"/>
                  </a:solidFill>
                </a:rPr>
                <a:t> </a:t>
              </a:r>
              <a:r>
                <a:rPr lang="de-DE" sz="2450" dirty="0" err="1">
                  <a:solidFill>
                    <a:schemeClr val="tx1"/>
                  </a:solidFill>
                </a:rPr>
                <a:t>possible</a:t>
              </a:r>
              <a:r>
                <a:rPr lang="de-DE" sz="2450" dirty="0">
                  <a:solidFill>
                    <a:schemeClr val="tx1"/>
                  </a:solidFill>
                </a:rPr>
                <a:t>, </a:t>
              </a:r>
              <a:r>
                <a:rPr lang="de-DE" sz="2450" dirty="0" err="1">
                  <a:solidFill>
                    <a:schemeClr val="tx1"/>
                  </a:solidFill>
                </a:rPr>
                <a:t>avoid</a:t>
              </a:r>
              <a:r>
                <a:rPr lang="de-DE" sz="2450" dirty="0">
                  <a:solidFill>
                    <a:schemeClr val="tx1"/>
                  </a:solidFill>
                </a:rPr>
                <a:t> </a:t>
              </a:r>
              <a:r>
                <a:rPr lang="de-DE" sz="2450" dirty="0" err="1">
                  <a:solidFill>
                    <a:schemeClr val="tx1"/>
                  </a:solidFill>
                </a:rPr>
                <a:t>DirectQuery</a:t>
              </a:r>
              <a:r>
                <a:rPr lang="de-DE" sz="2450" dirty="0">
                  <a:solidFill>
                    <a:schemeClr val="tx1"/>
                  </a:solidFill>
                </a:rPr>
                <a:t> on </a:t>
              </a:r>
              <a:r>
                <a:rPr lang="de-DE" sz="2450" dirty="0" err="1">
                  <a:solidFill>
                    <a:schemeClr val="tx1"/>
                  </a:solidFill>
                </a:rPr>
                <a:t>data</a:t>
              </a:r>
              <a:r>
                <a:rPr lang="de-DE" sz="2450" dirty="0">
                  <a:solidFill>
                    <a:schemeClr val="tx1"/>
                  </a:solidFill>
                </a:rPr>
                <a:t> </a:t>
              </a:r>
              <a:r>
                <a:rPr lang="de-DE" sz="2450" dirty="0" err="1">
                  <a:solidFill>
                    <a:schemeClr val="tx1"/>
                  </a:solidFill>
                </a:rPr>
                <a:t>sources</a:t>
              </a:r>
              <a:r>
                <a:rPr lang="de-DE" sz="2450" dirty="0">
                  <a:solidFill>
                    <a:schemeClr val="tx1"/>
                  </a:solidFill>
                </a:rPr>
                <a:t> not </a:t>
              </a:r>
              <a:r>
                <a:rPr lang="de-DE" sz="2450" dirty="0" err="1">
                  <a:solidFill>
                    <a:schemeClr val="tx1"/>
                  </a:solidFill>
                </a:rPr>
                <a:t>prepared</a:t>
              </a:r>
              <a:r>
                <a:rPr lang="de-DE" sz="2450" dirty="0">
                  <a:solidFill>
                    <a:schemeClr val="tx1"/>
                  </a:solidFill>
                </a:rPr>
                <a:t> </a:t>
              </a:r>
              <a:r>
                <a:rPr lang="de-DE" sz="2450" dirty="0" err="1">
                  <a:solidFill>
                    <a:schemeClr val="tx1"/>
                  </a:solidFill>
                </a:rPr>
                <a:t>for</a:t>
              </a:r>
              <a:r>
                <a:rPr lang="de-DE" sz="2450" dirty="0">
                  <a:solidFill>
                    <a:schemeClr val="tx1"/>
                  </a:solidFill>
                </a:rPr>
                <a:t> </a:t>
              </a:r>
              <a:r>
                <a:rPr lang="de-DE" sz="2450" dirty="0" err="1">
                  <a:solidFill>
                    <a:schemeClr val="tx1"/>
                  </a:solidFill>
                </a:rPr>
                <a:t>analytic</a:t>
              </a:r>
              <a:r>
                <a:rPr lang="de-DE" sz="2450" dirty="0">
                  <a:solidFill>
                    <a:schemeClr val="tx1"/>
                  </a:solidFill>
                </a:rPr>
                <a:t> </a:t>
              </a:r>
              <a:r>
                <a:rPr lang="de-DE" sz="2450" dirty="0" err="1">
                  <a:solidFill>
                    <a:schemeClr val="tx1"/>
                  </a:solidFill>
                </a:rPr>
                <a:t>querying</a:t>
              </a:r>
              <a:r>
                <a:rPr lang="de-DE" sz="2450" dirty="0">
                  <a:solidFill>
                    <a:schemeClr val="tx1"/>
                  </a:solidFill>
                </a:rPr>
                <a:t>!</a:t>
              </a:r>
            </a:p>
          </p:txBody>
        </p:sp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469F5774-5C76-453A-A093-0018CA8B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2534" y="6081887"/>
              <a:ext cx="192316" cy="192316"/>
            </a:xfrm>
            <a:prstGeom prst="rect">
              <a:avLst/>
            </a:prstGeom>
          </p:spPr>
        </p:pic>
      </p:grpSp>
      <p:grpSp>
        <p:nvGrpSpPr>
          <p:cNvPr id="29" name="Gruppieren 28"/>
          <p:cNvGrpSpPr/>
          <p:nvPr/>
        </p:nvGrpSpPr>
        <p:grpSpPr>
          <a:xfrm>
            <a:off x="4584160" y="8138071"/>
            <a:ext cx="15022689" cy="3918307"/>
            <a:chOff x="2058278" y="3258022"/>
            <a:chExt cx="6745154" cy="1759311"/>
          </a:xfrm>
        </p:grpSpPr>
        <p:sp>
          <p:nvSpPr>
            <p:cNvPr id="55" name="Rectangle 54"/>
            <p:cNvSpPr/>
            <p:nvPr/>
          </p:nvSpPr>
          <p:spPr>
            <a:xfrm>
              <a:off x="4029390" y="3258022"/>
              <a:ext cx="1425558" cy="9050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Azure AS </a:t>
              </a:r>
              <a:r>
                <a:rPr lang="de-DE" sz="3118" dirty="0" err="1">
                  <a:solidFill>
                    <a:schemeClr val="tx1"/>
                  </a:solidFill>
                </a:rPr>
                <a:t>DirectQuery</a:t>
              </a:r>
              <a:endParaRPr lang="de-DE" sz="3118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2208312" y="3918229"/>
              <a:ext cx="6595120" cy="0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630770" y="3744338"/>
              <a:ext cx="1264068" cy="12729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8" dirty="0"/>
                <a:t>Prepared data stored in </a:t>
              </a:r>
              <a:br>
                <a:rPr lang="en-US" sz="3118" dirty="0"/>
              </a:br>
              <a:r>
                <a:rPr lang="en-US" sz="3118" dirty="0"/>
                <a:t>data sources supported by DirectQuery</a:t>
              </a:r>
              <a:endParaRPr lang="de-DE" sz="3118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18794" y="3745346"/>
              <a:ext cx="1241198" cy="3457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Model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2058278" y="3766996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3</a:t>
              </a:r>
            </a:p>
          </p:txBody>
        </p: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F2DCCCF7-821C-4088-9F02-9B98E419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90386" y="3372941"/>
              <a:ext cx="214114" cy="214114"/>
            </a:xfrm>
            <a:prstGeom prst="rect">
              <a:avLst/>
            </a:prstGeom>
          </p:spPr>
        </p:pic>
      </p:grpSp>
      <p:pic>
        <p:nvPicPr>
          <p:cNvPr id="137" name="Grafik 136" descr="Benutzer">
            <a:extLst>
              <a:ext uri="{FF2B5EF4-FFF2-40B4-BE49-F238E27FC236}">
                <a16:creationId xmlns:a16="http://schemas.microsoft.com/office/drawing/2014/main" id="{5FAD300C-F148-4268-844F-696355DAE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1265" y="27652384"/>
            <a:ext cx="405590" cy="405590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7851215" y="20126961"/>
            <a:ext cx="11767807" cy="3536231"/>
            <a:chOff x="3525176" y="8641009"/>
            <a:chExt cx="5283719" cy="1587760"/>
          </a:xfrm>
        </p:grpSpPr>
        <p:sp>
          <p:nvSpPr>
            <p:cNvPr id="83" name="Rectangle 54">
              <a:extLst>
                <a:ext uri="{FF2B5EF4-FFF2-40B4-BE49-F238E27FC236}">
                  <a16:creationId xmlns:a16="http://schemas.microsoft.com/office/drawing/2014/main" id="{088A0FB2-7D0F-4A95-901C-2DC0F76D0328}"/>
                </a:ext>
              </a:extLst>
            </p:cNvPr>
            <p:cNvSpPr/>
            <p:nvPr/>
          </p:nvSpPr>
          <p:spPr>
            <a:xfrm>
              <a:off x="4027889" y="8641009"/>
              <a:ext cx="4369410" cy="7747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Power BI - Power BI Service Live Connection</a:t>
              </a:r>
            </a:p>
          </p:txBody>
        </p:sp>
        <p:cxnSp>
          <p:nvCxnSpPr>
            <p:cNvPr id="116" name="Straight Arrow Connector 75">
              <a:extLst>
                <a:ext uri="{FF2B5EF4-FFF2-40B4-BE49-F238E27FC236}">
                  <a16:creationId xmlns:a16="http://schemas.microsoft.com/office/drawing/2014/main" id="{2CEA8ACB-7A33-4726-AB23-6D7A65831C85}"/>
                </a:ext>
              </a:extLst>
            </p:cNvPr>
            <p:cNvCxnSpPr>
              <a:cxnSpLocks/>
            </p:cNvCxnSpPr>
            <p:nvPr/>
          </p:nvCxnSpPr>
          <p:spPr>
            <a:xfrm>
              <a:off x="3663177" y="10034495"/>
              <a:ext cx="5140255" cy="0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64">
              <a:extLst>
                <a:ext uri="{FF2B5EF4-FFF2-40B4-BE49-F238E27FC236}">
                  <a16:creationId xmlns:a16="http://schemas.microsoft.com/office/drawing/2014/main" id="{0AFA0CF5-2DF6-444B-89CC-05DF851E0F94}"/>
                </a:ext>
              </a:extLst>
            </p:cNvPr>
            <p:cNvSpPr/>
            <p:nvPr/>
          </p:nvSpPr>
          <p:spPr>
            <a:xfrm>
              <a:off x="3525176" y="9883262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3564" b="1" dirty="0"/>
                <a:t>10</a:t>
              </a:r>
            </a:p>
          </p:txBody>
        </p:sp>
        <p:cxnSp>
          <p:nvCxnSpPr>
            <p:cNvPr id="118" name="Straight Arrow Connector 75">
              <a:extLst>
                <a:ext uri="{FF2B5EF4-FFF2-40B4-BE49-F238E27FC236}">
                  <a16:creationId xmlns:a16="http://schemas.microsoft.com/office/drawing/2014/main" id="{790ACD47-B29C-4B98-891C-F30F85EA6B18}"/>
                </a:ext>
              </a:extLst>
            </p:cNvPr>
            <p:cNvCxnSpPr>
              <a:cxnSpLocks/>
            </p:cNvCxnSpPr>
            <p:nvPr/>
          </p:nvCxnSpPr>
          <p:spPr>
            <a:xfrm>
              <a:off x="3658579" y="9137104"/>
              <a:ext cx="5150316" cy="5389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64">
              <a:extLst>
                <a:ext uri="{FF2B5EF4-FFF2-40B4-BE49-F238E27FC236}">
                  <a16:creationId xmlns:a16="http://schemas.microsoft.com/office/drawing/2014/main" id="{0E9F3984-DC9B-4A11-B836-460F0FD02BA3}"/>
                </a:ext>
              </a:extLst>
            </p:cNvPr>
            <p:cNvSpPr/>
            <p:nvPr/>
          </p:nvSpPr>
          <p:spPr>
            <a:xfrm>
              <a:off x="3526003" y="8994635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9</a:t>
              </a:r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AAEA19A2-E7D6-43C6-AAAF-BC36EFF164BA}"/>
                </a:ext>
              </a:extLst>
            </p:cNvPr>
            <p:cNvSpPr/>
            <p:nvPr/>
          </p:nvSpPr>
          <p:spPr>
            <a:xfrm>
              <a:off x="7080224" y="9838367"/>
              <a:ext cx="1259999" cy="3901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PowerBI.com</a:t>
              </a:r>
            </a:p>
          </p:txBody>
        </p:sp>
        <p:sp>
          <p:nvSpPr>
            <p:cNvPr id="93" name="Rectangle 62">
              <a:extLst>
                <a:ext uri="{FF2B5EF4-FFF2-40B4-BE49-F238E27FC236}">
                  <a16:creationId xmlns:a16="http://schemas.microsoft.com/office/drawing/2014/main" id="{7D768861-25F1-42BA-A1D3-60C62AD6757C}"/>
                </a:ext>
              </a:extLst>
            </p:cNvPr>
            <p:cNvSpPr/>
            <p:nvPr/>
          </p:nvSpPr>
          <p:spPr>
            <a:xfrm>
              <a:off x="5600575" y="9840454"/>
              <a:ext cx="1259998" cy="388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Excel PivotTable</a:t>
              </a:r>
            </a:p>
          </p:txBody>
        </p:sp>
        <p:sp>
          <p:nvSpPr>
            <p:cNvPr id="90" name="Rectangle 53">
              <a:extLst>
                <a:ext uri="{FF2B5EF4-FFF2-40B4-BE49-F238E27FC236}">
                  <a16:creationId xmlns:a16="http://schemas.microsoft.com/office/drawing/2014/main" id="{9F5DF8D9-4ADC-4482-88F7-B5DD633385D9}"/>
                </a:ext>
              </a:extLst>
            </p:cNvPr>
            <p:cNvSpPr/>
            <p:nvPr/>
          </p:nvSpPr>
          <p:spPr>
            <a:xfrm>
              <a:off x="4088931" y="8934596"/>
              <a:ext cx="1271061" cy="12941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8" dirty="0"/>
                <a:t>Datasets created in</a:t>
              </a:r>
            </a:p>
            <a:p>
              <a:pPr algn="ctr"/>
              <a:endParaRPr lang="de-DE" sz="3118" dirty="0"/>
            </a:p>
            <a:p>
              <a:pPr algn="ctr"/>
              <a:endParaRPr lang="de-DE" sz="3118" dirty="0"/>
            </a:p>
            <a:p>
              <a:pPr algn="ctr"/>
              <a:endParaRPr lang="de-DE" sz="3118" dirty="0"/>
            </a:p>
          </p:txBody>
        </p:sp>
        <p:sp>
          <p:nvSpPr>
            <p:cNvPr id="87" name="Rectangle 62">
              <a:extLst>
                <a:ext uri="{FF2B5EF4-FFF2-40B4-BE49-F238E27FC236}">
                  <a16:creationId xmlns:a16="http://schemas.microsoft.com/office/drawing/2014/main" id="{4CAFCEDD-DBA4-419B-9966-D4B3025DC92C}"/>
                </a:ext>
              </a:extLst>
            </p:cNvPr>
            <p:cNvSpPr/>
            <p:nvPr/>
          </p:nvSpPr>
          <p:spPr>
            <a:xfrm>
              <a:off x="5602372" y="8932629"/>
              <a:ext cx="1259999" cy="426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Power BI Desktop</a:t>
              </a:r>
            </a:p>
          </p:txBody>
        </p:sp>
        <p:sp>
          <p:nvSpPr>
            <p:cNvPr id="89" name="Rectangle 62">
              <a:extLst>
                <a:ext uri="{FF2B5EF4-FFF2-40B4-BE49-F238E27FC236}">
                  <a16:creationId xmlns:a16="http://schemas.microsoft.com/office/drawing/2014/main" id="{E4BFEFB4-F7AC-4143-B161-014D4A4015DB}"/>
                </a:ext>
              </a:extLst>
            </p:cNvPr>
            <p:cNvSpPr/>
            <p:nvPr/>
          </p:nvSpPr>
          <p:spPr>
            <a:xfrm>
              <a:off x="7086324" y="8932629"/>
              <a:ext cx="1259999" cy="426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Power BI.com</a:t>
              </a:r>
            </a:p>
          </p:txBody>
        </p: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383CD4D8-7940-466F-AA9A-AEA1D452C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8515" y="8699623"/>
              <a:ext cx="192316" cy="192316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C00C7660-10BE-4AF4-BD87-3E70EC9D6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7690" y="9563719"/>
              <a:ext cx="195263" cy="195263"/>
            </a:xfrm>
            <a:prstGeom prst="rect">
              <a:avLst/>
            </a:prstGeom>
          </p:spPr>
        </p:pic>
        <p:sp>
          <p:nvSpPr>
            <p:cNvPr id="161" name="Oval 58">
              <a:extLst>
                <a:ext uri="{FF2B5EF4-FFF2-40B4-BE49-F238E27FC236}">
                  <a16:creationId xmlns:a16="http://schemas.microsoft.com/office/drawing/2014/main" id="{6BE5ED49-22BD-4951-8DC4-1D3979F3BD5D}"/>
                </a:ext>
              </a:extLst>
            </p:cNvPr>
            <p:cNvSpPr/>
            <p:nvPr/>
          </p:nvSpPr>
          <p:spPr>
            <a:xfrm>
              <a:off x="4247282" y="9549655"/>
              <a:ext cx="302466" cy="30246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4</a:t>
              </a:r>
            </a:p>
          </p:txBody>
        </p:sp>
        <p:sp>
          <p:nvSpPr>
            <p:cNvPr id="162" name="Oval 58">
              <a:extLst>
                <a:ext uri="{FF2B5EF4-FFF2-40B4-BE49-F238E27FC236}">
                  <a16:creationId xmlns:a16="http://schemas.microsoft.com/office/drawing/2014/main" id="{56403A64-72A5-4E5F-A334-D955314A498F}"/>
                </a:ext>
              </a:extLst>
            </p:cNvPr>
            <p:cNvSpPr/>
            <p:nvPr/>
          </p:nvSpPr>
          <p:spPr>
            <a:xfrm>
              <a:off x="4896538" y="9549655"/>
              <a:ext cx="302466" cy="30246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5</a:t>
              </a:r>
            </a:p>
          </p:txBody>
        </p:sp>
      </p:grpSp>
      <p:sp>
        <p:nvSpPr>
          <p:cNvPr id="163" name="Textfeld 162">
            <a:extLst>
              <a:ext uri="{FF2B5EF4-FFF2-40B4-BE49-F238E27FC236}">
                <a16:creationId xmlns:a16="http://schemas.microsoft.com/office/drawing/2014/main" id="{BF7C6FB7-9578-4958-89C4-C2AC45AA25C5}"/>
              </a:ext>
            </a:extLst>
          </p:cNvPr>
          <p:cNvSpPr txBox="1"/>
          <p:nvPr/>
        </p:nvSpPr>
        <p:spPr>
          <a:xfrm>
            <a:off x="13252486" y="28206408"/>
            <a:ext cx="7353061" cy="36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782" dirty="0"/>
              <a:t>„Power BI Development Options“,  </a:t>
            </a:r>
            <a:r>
              <a:rPr lang="de-DE" sz="1782" dirty="0" err="1"/>
              <a:t>soehnek</a:t>
            </a:r>
            <a:r>
              <a:rPr lang="de-DE" sz="1782" dirty="0"/>
              <a:t>, 17.1.’18</a:t>
            </a:r>
            <a:r>
              <a:rPr lang="de-DE" sz="1782"/>
              <a:t>,  v1.3</a:t>
            </a:r>
            <a:endParaRPr lang="de-DE" sz="1782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1D32134-833D-408F-B1B7-D2FC08C43F3A}"/>
              </a:ext>
            </a:extLst>
          </p:cNvPr>
          <p:cNvGrpSpPr/>
          <p:nvPr/>
        </p:nvGrpSpPr>
        <p:grpSpPr>
          <a:xfrm>
            <a:off x="20005368" y="2896901"/>
            <a:ext cx="629175" cy="20896297"/>
            <a:chOff x="341638" y="809133"/>
            <a:chExt cx="282498" cy="959287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F8F671B-12A7-4DD1-820B-C54791056980}"/>
                </a:ext>
              </a:extLst>
            </p:cNvPr>
            <p:cNvSpPr/>
            <p:nvPr/>
          </p:nvSpPr>
          <p:spPr>
            <a:xfrm>
              <a:off x="344813" y="809133"/>
              <a:ext cx="279323" cy="9592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Pull Data</a:t>
              </a:r>
            </a:p>
          </p:txBody>
        </p:sp>
        <p:pic>
          <p:nvPicPr>
            <p:cNvPr id="165" name="Grafik 164">
              <a:extLst>
                <a:ext uri="{FF2B5EF4-FFF2-40B4-BE49-F238E27FC236}">
                  <a16:creationId xmlns:a16="http://schemas.microsoft.com/office/drawing/2014/main" id="{48E5B86E-9DA4-4DFD-B44F-56CEAF7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>
              <a:off x="341638" y="5983866"/>
              <a:ext cx="269743" cy="269743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3F36085-4121-4257-A1F4-08327B330EE1}"/>
              </a:ext>
            </a:extLst>
          </p:cNvPr>
          <p:cNvGrpSpPr/>
          <p:nvPr/>
        </p:nvGrpSpPr>
        <p:grpSpPr>
          <a:xfrm>
            <a:off x="20005368" y="23938049"/>
            <a:ext cx="629175" cy="3582920"/>
            <a:chOff x="336797" y="10520745"/>
            <a:chExt cx="291812" cy="168742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14B4D1D7-1E4D-4729-B658-B8D6BD8C0794}"/>
                </a:ext>
              </a:extLst>
            </p:cNvPr>
            <p:cNvSpPr/>
            <p:nvPr/>
          </p:nvSpPr>
          <p:spPr>
            <a:xfrm>
              <a:off x="336797" y="10520745"/>
              <a:ext cx="291812" cy="1687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       Push Data</a:t>
              </a:r>
            </a:p>
          </p:txBody>
        </p:sp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154CC3E3-CDD0-4080-A43C-268A6B708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6200000">
              <a:off x="338463" y="11641509"/>
              <a:ext cx="276698" cy="276698"/>
            </a:xfrm>
            <a:prstGeom prst="rect">
              <a:avLst/>
            </a:prstGeom>
          </p:spPr>
        </p:pic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D86B5E1-F1AC-4940-992E-64BB716EDC35}"/>
              </a:ext>
            </a:extLst>
          </p:cNvPr>
          <p:cNvSpPr/>
          <p:nvPr/>
        </p:nvSpPr>
        <p:spPr>
          <a:xfrm>
            <a:off x="792867" y="2896897"/>
            <a:ext cx="469394" cy="7247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118" dirty="0">
                <a:solidFill>
                  <a:schemeClr val="tx1"/>
                </a:solidFill>
              </a:rPr>
              <a:t>Corporate BI </a:t>
            </a:r>
            <a:r>
              <a:rPr lang="de-DE" sz="3118" dirty="0" err="1">
                <a:solidFill>
                  <a:schemeClr val="tx1"/>
                </a:solidFill>
              </a:rPr>
              <a:t>only</a:t>
            </a:r>
            <a:endParaRPr lang="de-DE" sz="3118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1B4324D9-E8A4-4DCD-A11D-C0A27E1A0EDC}"/>
              </a:ext>
            </a:extLst>
          </p:cNvPr>
          <p:cNvSpPr/>
          <p:nvPr/>
        </p:nvSpPr>
        <p:spPr>
          <a:xfrm>
            <a:off x="785382" y="10314257"/>
            <a:ext cx="469397" cy="591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118" dirty="0" err="1">
                <a:solidFill>
                  <a:schemeClr val="tx1"/>
                </a:solidFill>
              </a:rPr>
              <a:t>Self</a:t>
            </a:r>
            <a:r>
              <a:rPr lang="de-DE" sz="3118" dirty="0">
                <a:solidFill>
                  <a:schemeClr val="tx1"/>
                </a:solidFill>
              </a:rPr>
              <a:t> Service BI &amp; Corporate BI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7ED0D04-B519-45FF-9C5B-600EA7259049}"/>
              </a:ext>
            </a:extLst>
          </p:cNvPr>
          <p:cNvSpPr/>
          <p:nvPr/>
        </p:nvSpPr>
        <p:spPr>
          <a:xfrm>
            <a:off x="777303" y="18260380"/>
            <a:ext cx="474365" cy="5532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118" dirty="0">
                <a:solidFill>
                  <a:schemeClr val="tx1"/>
                </a:solidFill>
              </a:rPr>
              <a:t>SSBI on online </a:t>
            </a:r>
            <a:r>
              <a:rPr lang="de-DE" sz="3118" dirty="0" err="1">
                <a:solidFill>
                  <a:schemeClr val="tx1"/>
                </a:solidFill>
              </a:rPr>
              <a:t>data</a:t>
            </a:r>
            <a:r>
              <a:rPr lang="de-DE" sz="3118" dirty="0">
                <a:solidFill>
                  <a:schemeClr val="tx1"/>
                </a:solidFill>
              </a:rPr>
              <a:t> </a:t>
            </a:r>
            <a:r>
              <a:rPr lang="de-DE" sz="3118" dirty="0" err="1">
                <a:solidFill>
                  <a:schemeClr val="tx1"/>
                </a:solidFill>
              </a:rPr>
              <a:t>sources</a:t>
            </a:r>
            <a:endParaRPr lang="de-DE" sz="3118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FF6034D-D88D-40B6-8171-2206C9AB76E4}"/>
              </a:ext>
            </a:extLst>
          </p:cNvPr>
          <p:cNvSpPr/>
          <p:nvPr/>
        </p:nvSpPr>
        <p:spPr>
          <a:xfrm>
            <a:off x="770544" y="23938044"/>
            <a:ext cx="474365" cy="3582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118" dirty="0">
                <a:solidFill>
                  <a:schemeClr val="tx1"/>
                </a:solidFill>
              </a:rPr>
              <a:t>Developer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456205" y="2880136"/>
            <a:ext cx="18164705" cy="1751162"/>
            <a:chOff x="653833" y="897223"/>
            <a:chExt cx="8155912" cy="786268"/>
          </a:xfrm>
        </p:grpSpPr>
        <p:sp>
          <p:nvSpPr>
            <p:cNvPr id="64" name="Rectangle 63"/>
            <p:cNvSpPr/>
            <p:nvPr/>
          </p:nvSpPr>
          <p:spPr>
            <a:xfrm>
              <a:off x="1095984" y="897223"/>
              <a:ext cx="7322352" cy="7862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Reference: </a:t>
              </a:r>
              <a:r>
                <a:rPr lang="de-DE" sz="3118" dirty="0" err="1">
                  <a:solidFill>
                    <a:schemeClr val="tx1"/>
                  </a:solidFill>
                </a:rPr>
                <a:t>Example</a:t>
              </a:r>
              <a:r>
                <a:rPr lang="de-DE" sz="3118" dirty="0">
                  <a:solidFill>
                    <a:schemeClr val="tx1"/>
                  </a:solidFill>
                </a:rPr>
                <a:t> </a:t>
              </a:r>
              <a:r>
                <a:rPr lang="de-DE" sz="3118" dirty="0" err="1">
                  <a:solidFill>
                    <a:schemeClr val="tx1"/>
                  </a:solidFill>
                </a:rPr>
                <a:t>of</a:t>
              </a:r>
              <a:r>
                <a:rPr lang="de-DE" sz="3118" dirty="0">
                  <a:solidFill>
                    <a:schemeClr val="tx1"/>
                  </a:solidFill>
                </a:rPr>
                <a:t> SAP Business Objects on top </a:t>
              </a:r>
              <a:r>
                <a:rPr lang="de-DE" sz="3118" dirty="0" err="1">
                  <a:solidFill>
                    <a:schemeClr val="tx1"/>
                  </a:solidFill>
                </a:rPr>
                <a:t>of</a:t>
              </a:r>
              <a:r>
                <a:rPr lang="de-DE" sz="3118" dirty="0">
                  <a:solidFill>
                    <a:schemeClr val="tx1"/>
                  </a:solidFill>
                </a:rPr>
                <a:t> MSSQL ROLAP-DWH</a:t>
              </a:r>
            </a:p>
          </p:txBody>
        </p:sp>
        <p:cxnSp>
          <p:nvCxnSpPr>
            <p:cNvPr id="72" name="Straight Arrow Connector 71"/>
            <p:cNvCxnSpPr>
              <a:cxnSpLocks/>
            </p:cNvCxnSpPr>
            <p:nvPr/>
          </p:nvCxnSpPr>
          <p:spPr>
            <a:xfrm>
              <a:off x="948684" y="1432665"/>
              <a:ext cx="7861061" cy="0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54639" y="1206367"/>
              <a:ext cx="1239683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MS SSIS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76463" y="1206367"/>
              <a:ext cx="1259999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SAP BI </a:t>
              </a:r>
              <a:r>
                <a:rPr lang="de-DE" sz="3118" dirty="0" err="1"/>
                <a:t>Launchpad</a:t>
              </a:r>
              <a:endParaRPr lang="de-DE" sz="3118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10445" y="1206367"/>
              <a:ext cx="1258109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BO </a:t>
              </a:r>
              <a:r>
                <a:rPr lang="de-DE" sz="3118" dirty="0" err="1"/>
                <a:t>Universe</a:t>
              </a:r>
              <a:endParaRPr lang="de-DE" sz="3118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92508" y="1206367"/>
              <a:ext cx="126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BO Web </a:t>
              </a:r>
              <a:r>
                <a:rPr lang="de-DE" sz="3118" dirty="0" err="1"/>
                <a:t>Intelligence</a:t>
              </a:r>
              <a:endParaRPr lang="de-DE" sz="3118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26489" y="1206367"/>
              <a:ext cx="1260000" cy="432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MS SQL DB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53833" y="1271168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0</a:t>
              </a:r>
            </a:p>
          </p:txBody>
        </p:sp>
        <p:pic>
          <p:nvPicPr>
            <p:cNvPr id="147" name="Grafik 146" descr="Schloss">
              <a:extLst>
                <a:ext uri="{FF2B5EF4-FFF2-40B4-BE49-F238E27FC236}">
                  <a16:creationId xmlns:a16="http://schemas.microsoft.com/office/drawing/2014/main" id="{85BAEEB4-F8E1-4C31-8952-0F4CB6FC4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59561" y="1297627"/>
              <a:ext cx="206816" cy="206816"/>
            </a:xfrm>
            <a:prstGeom prst="rect">
              <a:avLst/>
            </a:prstGeom>
          </p:spPr>
        </p:pic>
      </p:grpSp>
      <p:pic>
        <p:nvPicPr>
          <p:cNvPr id="149" name="Grafik 148" descr="Schloss">
            <a:extLst>
              <a:ext uri="{FF2B5EF4-FFF2-40B4-BE49-F238E27FC236}">
                <a16:creationId xmlns:a16="http://schemas.microsoft.com/office/drawing/2014/main" id="{3C47840D-6B7C-4F72-8676-4F5CCFC537D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97882" y="9317112"/>
            <a:ext cx="460617" cy="460617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453393" y="4749049"/>
            <a:ext cx="18167522" cy="3261945"/>
            <a:chOff x="652568" y="1736361"/>
            <a:chExt cx="8157177" cy="1464606"/>
          </a:xfrm>
        </p:grpSpPr>
        <p:sp>
          <p:nvSpPr>
            <p:cNvPr id="61" name="Rectangle 60"/>
            <p:cNvSpPr/>
            <p:nvPr/>
          </p:nvSpPr>
          <p:spPr>
            <a:xfrm>
              <a:off x="2531457" y="2512368"/>
              <a:ext cx="2912153" cy="6885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3118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>
              <a:cxnSpLocks/>
              <a:stCxn id="62" idx="2"/>
            </p:cNvCxnSpPr>
            <p:nvPr/>
          </p:nvCxnSpPr>
          <p:spPr>
            <a:xfrm>
              <a:off x="661278" y="2914016"/>
              <a:ext cx="8148467" cy="0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95984" y="1736361"/>
              <a:ext cx="4347626" cy="864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118" dirty="0">
                  <a:solidFill>
                    <a:schemeClr val="tx1"/>
                  </a:solidFill>
                </a:rPr>
                <a:t>Azure Analysis Services - Import Mode</a:t>
              </a:r>
            </a:p>
          </p:txBody>
        </p:sp>
        <p:cxnSp>
          <p:nvCxnSpPr>
            <p:cNvPr id="76" name="Straight Arrow Connector 75"/>
            <p:cNvCxnSpPr>
              <a:cxnSpLocks/>
            </p:cNvCxnSpPr>
            <p:nvPr/>
          </p:nvCxnSpPr>
          <p:spPr>
            <a:xfrm>
              <a:off x="768152" y="2296344"/>
              <a:ext cx="8041593" cy="0"/>
            </a:xfrm>
            <a:prstGeom prst="straightConnector1">
              <a:avLst/>
            </a:prstGeom>
            <a:ln w="381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154639" y="2696960"/>
              <a:ext cx="1239684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673" dirty="0"/>
                <a:t>MS SSIS</a:t>
              </a:r>
            </a:p>
            <a:p>
              <a:pPr algn="ctr"/>
              <a:r>
                <a:rPr lang="de-DE" sz="2673" dirty="0" err="1"/>
                <a:t>PowerShell</a:t>
              </a:r>
              <a:r>
                <a:rPr lang="de-DE" sz="2673" dirty="0"/>
                <a:t> etc.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4639" y="2073118"/>
              <a:ext cx="1242311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Query Editor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20906" y="2070760"/>
              <a:ext cx="2742063" cy="1054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dirty="0"/>
                <a:t>Model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61278" y="2762783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652568" y="2152328"/>
              <a:ext cx="302466" cy="3024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564" b="1" dirty="0"/>
                <a:t>1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F883DD46-9B94-4527-B8CD-B9C8EEADA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28992" y="1786471"/>
              <a:ext cx="214114" cy="214114"/>
            </a:xfrm>
            <a:prstGeom prst="rect">
              <a:avLst/>
            </a:prstGeom>
          </p:spPr>
        </p:pic>
        <p:pic>
          <p:nvPicPr>
            <p:cNvPr id="150" name="Grafik 149" descr="Schloss">
              <a:extLst>
                <a:ext uri="{FF2B5EF4-FFF2-40B4-BE49-F238E27FC236}">
                  <a16:creationId xmlns:a16="http://schemas.microsoft.com/office/drawing/2014/main" id="{50C7E740-0197-4CD7-AE0D-2BE194A1B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55609" y="2777348"/>
              <a:ext cx="206816" cy="206816"/>
            </a:xfrm>
            <a:prstGeom prst="rect">
              <a:avLst/>
            </a:prstGeom>
          </p:spPr>
        </p:pic>
        <p:pic>
          <p:nvPicPr>
            <p:cNvPr id="151" name="Grafik 150" descr="Schloss">
              <a:extLst>
                <a:ext uri="{FF2B5EF4-FFF2-40B4-BE49-F238E27FC236}">
                  <a16:creationId xmlns:a16="http://schemas.microsoft.com/office/drawing/2014/main" id="{99AB2B2A-9097-4AF1-9E79-AD709978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55609" y="2152328"/>
              <a:ext cx="206816" cy="206816"/>
            </a:xfrm>
            <a:prstGeom prst="rect">
              <a:avLst/>
            </a:prstGeom>
          </p:spPr>
        </p:pic>
      </p:grpSp>
      <p:pic>
        <p:nvPicPr>
          <p:cNvPr id="135" name="Grafik 134" descr="Schloss">
            <a:extLst>
              <a:ext uri="{FF2B5EF4-FFF2-40B4-BE49-F238E27FC236}">
                <a16:creationId xmlns:a16="http://schemas.microsoft.com/office/drawing/2014/main" id="{85BAEEB4-F8E1-4C31-8952-0F4CB6FC4FE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0538" y="28183101"/>
            <a:ext cx="460617" cy="460617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042498" y="28148730"/>
            <a:ext cx="11789189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50" dirty="0" err="1"/>
              <a:t>Role</a:t>
            </a:r>
            <a:r>
              <a:rPr lang="de-DE" sz="2450" dirty="0"/>
              <a:t> </a:t>
            </a:r>
            <a:r>
              <a:rPr lang="de-DE" sz="2450" dirty="0" err="1"/>
              <a:t>separation</a:t>
            </a:r>
            <a:r>
              <a:rPr lang="de-DE" sz="2450" dirty="0"/>
              <a:t> </a:t>
            </a:r>
            <a:r>
              <a:rPr lang="de-DE" sz="2450" dirty="0" err="1"/>
              <a:t>by</a:t>
            </a:r>
            <a:r>
              <a:rPr lang="de-DE" sz="2450" dirty="0"/>
              <a:t> </a:t>
            </a:r>
            <a:r>
              <a:rPr lang="de-DE" sz="2450" dirty="0" err="1"/>
              <a:t>permission</a:t>
            </a:r>
            <a:r>
              <a:rPr lang="de-DE" sz="2450" dirty="0"/>
              <a:t> (not </a:t>
            </a:r>
            <a:r>
              <a:rPr lang="de-DE" sz="2450" dirty="0" err="1"/>
              <a:t>shown</a:t>
            </a:r>
            <a:r>
              <a:rPr lang="de-DE" sz="2450" dirty="0"/>
              <a:t>: </a:t>
            </a:r>
            <a:r>
              <a:rPr lang="de-DE" sz="2450" dirty="0" err="1"/>
              <a:t>role</a:t>
            </a:r>
            <a:r>
              <a:rPr lang="de-DE" sz="2450" dirty="0"/>
              <a:t> </a:t>
            </a:r>
            <a:r>
              <a:rPr lang="de-DE" sz="2450" dirty="0" err="1"/>
              <a:t>separation</a:t>
            </a:r>
            <a:r>
              <a:rPr lang="de-DE" sz="2450" dirty="0"/>
              <a:t> </a:t>
            </a:r>
            <a:r>
              <a:rPr lang="de-DE" sz="2450" dirty="0" err="1"/>
              <a:t>to</a:t>
            </a:r>
            <a:r>
              <a:rPr lang="de-DE" sz="2450" dirty="0"/>
              <a:t> </a:t>
            </a:r>
            <a:r>
              <a:rPr lang="de-DE" sz="2450" dirty="0" err="1"/>
              <a:t>data</a:t>
            </a:r>
            <a:r>
              <a:rPr lang="de-DE" sz="2450" dirty="0"/>
              <a:t> </a:t>
            </a:r>
            <a:r>
              <a:rPr lang="de-DE" sz="2450" dirty="0" err="1"/>
              <a:t>source</a:t>
            </a:r>
            <a:r>
              <a:rPr lang="de-DE" sz="2450" dirty="0"/>
              <a:t> </a:t>
            </a:r>
            <a:r>
              <a:rPr lang="de-DE" sz="2450" dirty="0" err="1"/>
              <a:t>and</a:t>
            </a:r>
            <a:r>
              <a:rPr lang="de-DE" sz="2450" dirty="0"/>
              <a:t> </a:t>
            </a:r>
            <a:r>
              <a:rPr lang="de-DE" sz="2450" dirty="0" err="1"/>
              <a:t>to</a:t>
            </a:r>
            <a:r>
              <a:rPr lang="de-DE" sz="2450" dirty="0"/>
              <a:t> end </a:t>
            </a:r>
            <a:r>
              <a:rPr lang="de-DE" sz="2450" dirty="0" err="1"/>
              <a:t>users</a:t>
            </a:r>
            <a:r>
              <a:rPr lang="de-DE" sz="2450" dirty="0"/>
              <a:t>)</a:t>
            </a:r>
          </a:p>
        </p:txBody>
      </p:sp>
      <p:pic>
        <p:nvPicPr>
          <p:cNvPr id="144" name="Grafik 143" descr="Benutzer">
            <a:extLst>
              <a:ext uri="{FF2B5EF4-FFF2-40B4-BE49-F238E27FC236}">
                <a16:creationId xmlns:a16="http://schemas.microsoft.com/office/drawing/2014/main" id="{69E81239-E42B-4B68-A5E5-764739539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421" y="27649482"/>
            <a:ext cx="405590" cy="405590"/>
          </a:xfrm>
          <a:prstGeom prst="rect">
            <a:avLst/>
          </a:prstGeom>
        </p:spPr>
      </p:pic>
      <p:grpSp>
        <p:nvGrpSpPr>
          <p:cNvPr id="34" name="Gruppieren 33"/>
          <p:cNvGrpSpPr/>
          <p:nvPr/>
        </p:nvGrpSpPr>
        <p:grpSpPr>
          <a:xfrm>
            <a:off x="2544638" y="1830607"/>
            <a:ext cx="16022177" cy="978441"/>
            <a:chOff x="1142537" y="425987"/>
            <a:chExt cx="7193922" cy="439318"/>
          </a:xfrm>
        </p:grpSpPr>
        <p:sp>
          <p:nvSpPr>
            <p:cNvPr id="68" name="Rectangular Callout 67"/>
            <p:cNvSpPr/>
            <p:nvPr/>
          </p:nvSpPr>
          <p:spPr>
            <a:xfrm>
              <a:off x="4110444" y="433307"/>
              <a:ext cx="1239682" cy="428476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b="1" dirty="0" err="1">
                  <a:solidFill>
                    <a:schemeClr val="tx1"/>
                  </a:solidFill>
                </a:rPr>
                <a:t>Semantic</a:t>
              </a:r>
              <a:r>
                <a:rPr lang="de-DE" sz="3118" b="1" dirty="0">
                  <a:solidFill>
                    <a:schemeClr val="tx1"/>
                  </a:solidFill>
                </a:rPr>
                <a:t> Layer</a:t>
              </a:r>
            </a:p>
          </p:txBody>
        </p:sp>
        <p:sp>
          <p:nvSpPr>
            <p:cNvPr id="69" name="Rectangular Callout 68"/>
            <p:cNvSpPr/>
            <p:nvPr/>
          </p:nvSpPr>
          <p:spPr>
            <a:xfrm>
              <a:off x="2626491" y="433305"/>
              <a:ext cx="1259999" cy="431640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b="1" dirty="0" err="1">
                  <a:solidFill>
                    <a:schemeClr val="tx1"/>
                  </a:solidFill>
                </a:rPr>
                <a:t>Analytic</a:t>
              </a:r>
              <a:br>
                <a:rPr lang="de-DE" sz="3118" b="1" dirty="0">
                  <a:solidFill>
                    <a:schemeClr val="tx1"/>
                  </a:solidFill>
                </a:rPr>
              </a:br>
              <a:r>
                <a:rPr lang="de-DE" sz="3118" b="1" dirty="0">
                  <a:solidFill>
                    <a:schemeClr val="tx1"/>
                  </a:solidFill>
                </a:rPr>
                <a:t>Data Store</a:t>
              </a:r>
            </a:p>
          </p:txBody>
        </p:sp>
        <p:sp>
          <p:nvSpPr>
            <p:cNvPr id="70" name="Rectangular Callout 69"/>
            <p:cNvSpPr/>
            <p:nvPr/>
          </p:nvSpPr>
          <p:spPr>
            <a:xfrm>
              <a:off x="1142537" y="433305"/>
              <a:ext cx="1259998" cy="432000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b="1" dirty="0">
                  <a:solidFill>
                    <a:schemeClr val="tx1"/>
                  </a:solidFill>
                </a:rPr>
                <a:t>ETL</a:t>
              </a:r>
            </a:p>
          </p:txBody>
        </p:sp>
        <p:sp>
          <p:nvSpPr>
            <p:cNvPr id="66" name="Rectangular Callout 65"/>
            <p:cNvSpPr/>
            <p:nvPr/>
          </p:nvSpPr>
          <p:spPr>
            <a:xfrm>
              <a:off x="7076464" y="425987"/>
              <a:ext cx="1259995" cy="439318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b="1" dirty="0">
                  <a:solidFill>
                    <a:schemeClr val="tx1"/>
                  </a:solidFill>
                </a:rPr>
                <a:t>Report</a:t>
              </a:r>
            </a:p>
            <a:p>
              <a:pPr algn="ctr"/>
              <a:r>
                <a:rPr lang="de-DE" sz="3118" b="1" dirty="0">
                  <a:solidFill>
                    <a:schemeClr val="tx1"/>
                  </a:solidFill>
                </a:rPr>
                <a:t>Distribution</a:t>
              </a:r>
            </a:p>
          </p:txBody>
        </p:sp>
        <p:sp>
          <p:nvSpPr>
            <p:cNvPr id="67" name="Rectangular Callout 66"/>
            <p:cNvSpPr/>
            <p:nvPr/>
          </p:nvSpPr>
          <p:spPr>
            <a:xfrm>
              <a:off x="5592509" y="425987"/>
              <a:ext cx="1260000" cy="438959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118" b="1" dirty="0">
                  <a:solidFill>
                    <a:schemeClr val="tx1"/>
                  </a:solidFill>
                </a:rPr>
                <a:t>Report </a:t>
              </a:r>
              <a:r>
                <a:rPr lang="de-DE" sz="3118" b="1" dirty="0" err="1">
                  <a:solidFill>
                    <a:schemeClr val="tx1"/>
                  </a:solidFill>
                </a:rPr>
                <a:t>Creation</a:t>
              </a:r>
              <a:endParaRPr lang="de-DE" sz="3118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2455533" y="5496644"/>
            <a:ext cx="2806250" cy="44968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18" dirty="0"/>
              <a:t>Power BI Desktop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760574" y="5496642"/>
            <a:ext cx="2806250" cy="44968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118" dirty="0"/>
              <a:t>PowerBI.com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1B4324D9-E8A4-4DCD-A11D-C0A27E1A0EDC}"/>
              </a:ext>
            </a:extLst>
          </p:cNvPr>
          <p:cNvSpPr/>
          <p:nvPr/>
        </p:nvSpPr>
        <p:spPr>
          <a:xfrm>
            <a:off x="785382" y="16356353"/>
            <a:ext cx="466278" cy="1743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118" dirty="0">
                <a:solidFill>
                  <a:schemeClr val="tx1"/>
                </a:solidFill>
              </a:rPr>
              <a:t>SSBI </a:t>
            </a:r>
            <a:r>
              <a:rPr lang="de-DE" sz="3118" dirty="0" err="1">
                <a:solidFill>
                  <a:schemeClr val="tx1"/>
                </a:solidFill>
              </a:rPr>
              <a:t>only</a:t>
            </a:r>
            <a:endParaRPr lang="de-DE" sz="3118" dirty="0">
              <a:solidFill>
                <a:schemeClr val="tx1"/>
              </a:solidFill>
            </a:endParaRPr>
          </a:p>
        </p:txBody>
      </p:sp>
      <p:sp>
        <p:nvSpPr>
          <p:cNvPr id="146" name="Oval 64">
            <a:extLst>
              <a:ext uri="{FF2B5EF4-FFF2-40B4-BE49-F238E27FC236}">
                <a16:creationId xmlns:a16="http://schemas.microsoft.com/office/drawing/2014/main" id="{17A8F9FD-ABF5-486F-80F5-DE703F05FE65}"/>
              </a:ext>
            </a:extLst>
          </p:cNvPr>
          <p:cNvSpPr/>
          <p:nvPr/>
        </p:nvSpPr>
        <p:spPr>
          <a:xfrm>
            <a:off x="10210029" y="22717722"/>
            <a:ext cx="673647" cy="67364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3564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6780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Benutzerdefiniert</PresentationFormat>
  <Paragraphs>92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Company>EnBW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Söhner</dc:creator>
  <cp:lastModifiedBy>Söhner Konstantin</cp:lastModifiedBy>
  <cp:revision>99</cp:revision>
  <cp:lastPrinted>2018-01-24T15:51:15Z</cp:lastPrinted>
  <dcterms:created xsi:type="dcterms:W3CDTF">2017-12-22T09:34:28Z</dcterms:created>
  <dcterms:modified xsi:type="dcterms:W3CDTF">2018-01-29T15:58:05Z</dcterms:modified>
</cp:coreProperties>
</file>