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2" r:id="rId1"/>
  </p:sldMasterIdLst>
  <p:notesMasterIdLst>
    <p:notesMasterId r:id="rId3"/>
  </p:notesMasterIdLst>
  <p:sldIdLst>
    <p:sldId id="256" r:id="rId2"/>
  </p:sldIdLst>
  <p:sldSz cx="21945600" cy="32918400"/>
  <p:notesSz cx="6716713" cy="923925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6720">
          <p15:clr>
            <a:srgbClr val="A4A3A4"/>
          </p15:clr>
        </p15:guide>
        <p15:guide id="2" pos="-2592">
          <p15:clr>
            <a:srgbClr val="A4A3A4"/>
          </p15:clr>
        </p15:guide>
      </p15:sldGuideLst>
    </p:ext>
    <p:ext uri="{2D200454-40CA-4A62-9FC3-DE9A4176ACB9}">
      <p15:notesGuideLst xmlns:p15="http://schemas.microsoft.com/office/powerpoint/2012/main">
        <p15:guide id="1" orient="horz" pos="2910">
          <p15:clr>
            <a:srgbClr val="A4A3A4"/>
          </p15:clr>
        </p15:guide>
        <p15:guide id="2" pos="21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DEA"/>
    <a:srgbClr val="C0ECEE"/>
    <a:srgbClr val="002F84"/>
    <a:srgbClr val="800000"/>
    <a:srgbClr val="5F5F5F"/>
    <a:srgbClr val="808080"/>
    <a:srgbClr val="DDDDDD"/>
    <a:srgbClr val="003366"/>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5933" autoAdjust="0"/>
    <p:restoredTop sz="94279"/>
  </p:normalViewPr>
  <p:slideViewPr>
    <p:cSldViewPr>
      <p:cViewPr>
        <p:scale>
          <a:sx n="40" d="100"/>
          <a:sy n="40" d="100"/>
        </p:scale>
        <p:origin x="1062" y="-852"/>
      </p:cViewPr>
      <p:guideLst>
        <p:guide orient="horz" pos="6720"/>
        <p:guide pos="-2592"/>
      </p:guideLst>
    </p:cSldViewPr>
  </p:slideViewPr>
  <p:outlineViewPr>
    <p:cViewPr>
      <p:scale>
        <a:sx n="33" d="100"/>
        <a:sy n="33" d="100"/>
      </p:scale>
      <p:origin x="0" y="0"/>
    </p:cViewPr>
  </p:outlineViewPr>
  <p:notesTextViewPr>
    <p:cViewPr>
      <p:scale>
        <a:sx n="33" d="100"/>
        <a:sy n="33" d="100"/>
      </p:scale>
      <p:origin x="0" y="0"/>
    </p:cViewPr>
  </p:notesTextViewPr>
  <p:notesViewPr>
    <p:cSldViewPr>
      <p:cViewPr varScale="1">
        <p:scale>
          <a:sx n="37" d="100"/>
          <a:sy n="37" d="100"/>
        </p:scale>
        <p:origin x="-1488" y="-84"/>
      </p:cViewPr>
      <p:guideLst>
        <p:guide orient="horz" pos="2910"/>
        <p:guide pos="211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2184400" y="685800"/>
            <a:ext cx="2336800" cy="35052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419600"/>
            <a:ext cx="4876800" cy="41148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1000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a:defRPr sz="1200"/>
            </a:lvl1pPr>
          </a:lstStyle>
          <a:p>
            <a:fld id="{9F21B96F-0580-904B-AE87-C7462219E81A}" type="slidenum">
              <a:rPr lang="en-US"/>
              <a:pPr/>
              <a:t>‹#›</a:t>
            </a:fld>
            <a:endParaRPr lang="en-US"/>
          </a:p>
        </p:txBody>
      </p:sp>
    </p:spTree>
    <p:extLst>
      <p:ext uri="{BB962C8B-B14F-4D97-AF65-F5344CB8AC3E}">
        <p14:creationId xmlns:p14="http://schemas.microsoft.com/office/powerpoint/2010/main" val="1897885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21B96F-0580-904B-AE87-C7462219E81A}" type="slidenum">
              <a:rPr lang="en-US" smtClean="0"/>
              <a:pPr/>
              <a:t>1</a:t>
            </a:fld>
            <a:endParaRPr lang="en-US"/>
          </a:p>
        </p:txBody>
      </p:sp>
    </p:spTree>
    <p:extLst>
      <p:ext uri="{BB962C8B-B14F-4D97-AF65-F5344CB8AC3E}">
        <p14:creationId xmlns:p14="http://schemas.microsoft.com/office/powerpoint/2010/main" val="118813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7230" y="8584579"/>
            <a:ext cx="15050213" cy="10071485"/>
          </a:xfrm>
        </p:spPr>
        <p:txBody>
          <a:bodyPr anchor="b">
            <a:noAutofit/>
          </a:bodyPr>
          <a:lstStyle>
            <a:lvl1pPr algn="ctr">
              <a:defRPr sz="14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4823833" y="18990146"/>
            <a:ext cx="12297012" cy="5213938"/>
          </a:xfrm>
        </p:spPr>
        <p:txBody>
          <a:bodyPr>
            <a:normAutofit/>
          </a:bodyPr>
          <a:lstStyle>
            <a:lvl1pPr marL="0" indent="0" algn="ctr">
              <a:lnSpc>
                <a:spcPct val="112000"/>
              </a:lnSpc>
              <a:spcBef>
                <a:spcPts val="0"/>
              </a:spcBef>
              <a:spcAft>
                <a:spcPts val="0"/>
              </a:spcAft>
              <a:buNone/>
              <a:defRPr sz="4320">
                <a:solidFill>
                  <a:schemeClr val="bg2"/>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a:xfrm>
            <a:off x="1355146" y="30976253"/>
            <a:ext cx="2894299" cy="1942147"/>
          </a:xfrm>
        </p:spPr>
        <p:txBody>
          <a:bodyPr/>
          <a:lstStyle>
            <a:lvl1pPr>
              <a:defRPr baseline="0">
                <a:solidFill>
                  <a:schemeClr val="tx2"/>
                </a:solidFill>
              </a:defRPr>
            </a:lvl1pPr>
          </a:lstStyle>
          <a:p>
            <a:fld id="{1160EA64-D806-43AC-9DF2-F8C432F32B4C}" type="datetimeFigureOut">
              <a:rPr lang="en-US" smtClean="0"/>
              <a:pPr/>
              <a:t>8/19/2019</a:t>
            </a:fld>
            <a:endParaRPr lang="en-US" dirty="0"/>
          </a:p>
        </p:txBody>
      </p:sp>
      <p:sp>
        <p:nvSpPr>
          <p:cNvPr id="5" name="Footer Placeholder 4"/>
          <p:cNvSpPr>
            <a:spLocks noGrp="1"/>
          </p:cNvSpPr>
          <p:nvPr>
            <p:ph type="ftr" sz="quarter" idx="11"/>
          </p:nvPr>
        </p:nvSpPr>
        <p:spPr>
          <a:xfrm>
            <a:off x="4651300" y="30976253"/>
            <a:ext cx="12642079" cy="1942147"/>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baseline="0">
                <a:solidFill>
                  <a:schemeClr val="tx2"/>
                </a:solidFill>
              </a:defRPr>
            </a:lvl1pPr>
          </a:lstStyle>
          <a:p>
            <a:fld id="{8A7A6979-0714-4377-B894-6BE4C2D6E202}" type="slidenum">
              <a:rPr lang="en-US" smtClean="0"/>
              <a:pPr/>
              <a:t>‹#›</a:t>
            </a:fld>
            <a:endParaRPr lang="en-US" dirty="0"/>
          </a:p>
        </p:txBody>
      </p:sp>
      <p:grpSp>
        <p:nvGrpSpPr>
          <p:cNvPr id="8" name="Group 7"/>
          <p:cNvGrpSpPr/>
          <p:nvPr/>
        </p:nvGrpSpPr>
        <p:grpSpPr>
          <a:xfrm>
            <a:off x="1355144" y="3573454"/>
            <a:ext cx="19213414" cy="2567842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37586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468880" y="11018527"/>
            <a:ext cx="17282160" cy="1714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753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513913" y="2995949"/>
            <a:ext cx="3578280" cy="2516757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68881" y="2995949"/>
            <a:ext cx="13738860" cy="251675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65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027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7046" y="6246535"/>
            <a:ext cx="17303347" cy="13693138"/>
          </a:xfrm>
        </p:spPr>
        <p:txBody>
          <a:bodyPr anchor="b">
            <a:normAutofit/>
          </a:bodyPr>
          <a:lstStyle>
            <a:lvl1pPr algn="r">
              <a:defRPr sz="144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7046" y="20238375"/>
            <a:ext cx="17303347" cy="5487955"/>
          </a:xfrm>
        </p:spPr>
        <p:txBody>
          <a:bodyPr/>
          <a:lstStyle>
            <a:lvl1pPr marL="0" indent="0" algn="r">
              <a:lnSpc>
                <a:spcPct val="112000"/>
              </a:lnSpc>
              <a:spcBef>
                <a:spcPts val="0"/>
              </a:spcBef>
              <a:spcAft>
                <a:spcPts val="0"/>
              </a:spcAft>
              <a:buNone/>
              <a:defRPr sz="4320">
                <a:solidFill>
                  <a:schemeClr val="tx2"/>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330035" y="30976253"/>
            <a:ext cx="2920337" cy="1942147"/>
          </a:xfrm>
        </p:spPr>
        <p:txBody>
          <a:bodyPr/>
          <a:lstStyle>
            <a:lvl1pPr>
              <a:defRPr>
                <a:solidFill>
                  <a:schemeClr val="tx2"/>
                </a:solidFill>
              </a:defRPr>
            </a:lvl1pPr>
          </a:lstStyle>
          <a:p>
            <a:fld id="{1160EA64-D806-43AC-9DF2-F8C432F32B4C}" type="datetimeFigureOut">
              <a:rPr lang="en-US" smtClean="0"/>
              <a:pPr/>
              <a:t>8/19/2019</a:t>
            </a:fld>
            <a:endParaRPr lang="en-US" dirty="0"/>
          </a:p>
        </p:txBody>
      </p:sp>
      <p:sp>
        <p:nvSpPr>
          <p:cNvPr id="5" name="Footer Placeholder 4"/>
          <p:cNvSpPr>
            <a:spLocks noGrp="1"/>
          </p:cNvSpPr>
          <p:nvPr>
            <p:ph type="ftr" sz="quarter" idx="11"/>
          </p:nvPr>
        </p:nvSpPr>
        <p:spPr>
          <a:xfrm>
            <a:off x="4651763" y="30976253"/>
            <a:ext cx="12642079" cy="1942147"/>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7" name="Freeform 6"/>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0650485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468880" y="10972802"/>
            <a:ext cx="8006016" cy="1719072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745725" y="10972802"/>
            <a:ext cx="8006016" cy="171907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8797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3291840"/>
            <a:ext cx="17282160" cy="713232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68880" y="11233104"/>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2468881" y="15865001"/>
            <a:ext cx="8006014"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745024" y="11278819"/>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745024" y="15865001"/>
            <a:ext cx="8006016"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2730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05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2166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Autofit/>
          </a:bodyPr>
          <a:lstStyle>
            <a:lvl1pPr>
              <a:lnSpc>
                <a:spcPct val="84000"/>
              </a:lnSpc>
              <a:defRPr sz="1056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11260836" y="3291845"/>
            <a:ext cx="9381744" cy="24841200"/>
          </a:xfrm>
        </p:spPr>
        <p:txBody>
          <a:bodyPr/>
          <a:lstStyle>
            <a:lvl1pPr>
              <a:defRPr sz="3600"/>
            </a:lvl1pPr>
            <a:lvl2pPr>
              <a:defRPr sz="3600"/>
            </a:lvl2pPr>
            <a:lvl3pPr>
              <a:defRPr sz="3240"/>
            </a:lvl3pPr>
            <a:lvl4pPr>
              <a:defRPr sz="3240"/>
            </a:lvl4pPr>
            <a:lvl5pPr>
              <a:defRPr sz="288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3020" y="13710451"/>
            <a:ext cx="6940296" cy="14453069"/>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D1BE4249-C0D0-4B06-8692-E8BB871AF643}" type="datetimeFigureOut">
              <a:rPr lang="en-US" smtClean="0"/>
              <a:t>8/19/2019</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60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rmAutofit/>
          </a:bodyPr>
          <a:lstStyle>
            <a:lvl1pPr>
              <a:lnSpc>
                <a:spcPct val="84000"/>
              </a:lnSpc>
              <a:defRPr sz="1056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9957816" y="7"/>
            <a:ext cx="11987784" cy="32918395"/>
          </a:xfrm>
        </p:spPr>
        <p:txBody>
          <a:bodyPr anchor="t">
            <a:normAutofit/>
          </a:bodyPr>
          <a:lstStyle>
            <a:lvl1pPr marL="0" indent="0">
              <a:buNone/>
              <a:defRPr sz="3600"/>
            </a:lvl1pPr>
            <a:lvl2pPr marL="822960" indent="0">
              <a:buNone/>
              <a:defRPr sz="3600"/>
            </a:lvl2pPr>
            <a:lvl3pPr marL="1645920" indent="0">
              <a:buNone/>
              <a:defRPr sz="360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303020" y="13708646"/>
            <a:ext cx="6940296" cy="14454874"/>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042B0DB6-F5C7-45FB-8CF3-31B45F9C2DAC}" type="datetimeFigureOut">
              <a:rPr lang="en-US" smtClean="0"/>
              <a:t>8/19/2019</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10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3291840"/>
            <a:ext cx="17282160" cy="713232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468880" y="10972800"/>
            <a:ext cx="17282160" cy="17190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3170" y="30976253"/>
            <a:ext cx="2168230" cy="1942147"/>
          </a:xfrm>
          <a:prstGeom prst="rect">
            <a:avLst/>
          </a:prstGeom>
        </p:spPr>
        <p:txBody>
          <a:bodyPr vert="horz" lIns="91440" tIns="45720" rIns="91440" bIns="45720" rtlCol="0" anchor="ctr"/>
          <a:lstStyle>
            <a:lvl1pPr algn="l">
              <a:defRPr sz="2400" baseline="0">
                <a:solidFill>
                  <a:schemeClr val="tx2"/>
                </a:solidFill>
              </a:defRPr>
            </a:lvl1pPr>
          </a:lstStyle>
          <a:p>
            <a:fld id="{1160EA64-D806-43AC-9DF2-F8C432F32B4C}" type="datetimeFigureOut">
              <a:rPr lang="en-US" smtClean="0"/>
              <a:pPr/>
              <a:t>8/19/2019</a:t>
            </a:fld>
            <a:endParaRPr lang="en-US" dirty="0"/>
          </a:p>
        </p:txBody>
      </p:sp>
      <p:sp>
        <p:nvSpPr>
          <p:cNvPr id="5" name="Footer Placeholder 4"/>
          <p:cNvSpPr>
            <a:spLocks noGrp="1"/>
          </p:cNvSpPr>
          <p:nvPr>
            <p:ph type="ftr" sz="quarter" idx="3"/>
          </p:nvPr>
        </p:nvSpPr>
        <p:spPr>
          <a:xfrm>
            <a:off x="5208417" y="30976253"/>
            <a:ext cx="11305495" cy="1942147"/>
          </a:xfrm>
          <a:prstGeom prst="rect">
            <a:avLst/>
          </a:prstGeom>
        </p:spPr>
        <p:txBody>
          <a:bodyPr vert="horz" lIns="91440" tIns="45720" rIns="91440" bIns="45720" rtlCol="0" anchor="ctr"/>
          <a:lstStyle>
            <a:lvl1pPr algn="l">
              <a:defRPr sz="24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7050926" y="30976253"/>
            <a:ext cx="2873326" cy="1942147"/>
          </a:xfrm>
          <a:prstGeom prst="rect">
            <a:avLst/>
          </a:prstGeom>
        </p:spPr>
        <p:txBody>
          <a:bodyPr vert="horz" lIns="91440" tIns="45720" rIns="91440" bIns="45720" rtlCol="0" anchor="ctr"/>
          <a:lstStyle>
            <a:lvl1pPr algn="r">
              <a:defRPr sz="2400" baseline="0">
                <a:solidFill>
                  <a:schemeClr val="tx2"/>
                </a:solidFill>
              </a:defRPr>
            </a:lvl1pPr>
          </a:lstStyle>
          <a:p>
            <a:fld id="{8A7A6979-0714-4377-B894-6BE4C2D6E202}" type="slidenum">
              <a:rPr lang="en-US" smtClean="0"/>
              <a:pPr/>
              <a:t>‹#›</a:t>
            </a:fld>
            <a:endParaRPr lang="en-US" dirty="0"/>
          </a:p>
        </p:txBody>
      </p:sp>
      <p:sp>
        <p:nvSpPr>
          <p:cNvPr id="9" name="Rectangle 8"/>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023734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1645920" rtl="0" eaLnBrk="1" latinLnBrk="0" hangingPunct="1">
        <a:lnSpc>
          <a:spcPct val="89000"/>
        </a:lnSpc>
        <a:spcBef>
          <a:spcPct val="0"/>
        </a:spcBef>
        <a:buNone/>
        <a:defRPr sz="10560" kern="1200" baseline="0">
          <a:solidFill>
            <a:schemeClr val="tx2"/>
          </a:solidFill>
          <a:latin typeface="+mj-lt"/>
          <a:ea typeface="+mj-ea"/>
          <a:cs typeface="+mj-cs"/>
        </a:defRPr>
      </a:lvl1pPr>
    </p:titleStyle>
    <p:bodyStyle>
      <a:lvl1pPr marL="921715" indent="-921715" algn="l" defTabSz="1645920" rtl="0" eaLnBrk="1" latinLnBrk="0" hangingPunct="1">
        <a:lnSpc>
          <a:spcPct val="94000"/>
        </a:lnSpc>
        <a:spcBef>
          <a:spcPts val="2400"/>
        </a:spcBef>
        <a:spcAft>
          <a:spcPts val="480"/>
        </a:spcAft>
        <a:buFont typeface="Franklin Gothic Book" panose="020B0503020102020204" pitchFamily="34" charset="0"/>
        <a:buChar char="■"/>
        <a:defRPr sz="4800" kern="1200" baseline="0">
          <a:solidFill>
            <a:schemeClr val="tx2"/>
          </a:solidFill>
          <a:latin typeface="+mn-lt"/>
          <a:ea typeface="+mn-ea"/>
          <a:cs typeface="+mn-cs"/>
        </a:defRPr>
      </a:lvl1pPr>
      <a:lvl2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800" i="1" kern="1200" baseline="0">
          <a:solidFill>
            <a:schemeClr val="tx2"/>
          </a:solidFill>
          <a:latin typeface="+mn-lt"/>
          <a:ea typeface="+mn-ea"/>
          <a:cs typeface="+mn-cs"/>
        </a:defRPr>
      </a:lvl2pPr>
      <a:lvl3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kern="1200" baseline="0">
          <a:solidFill>
            <a:schemeClr val="tx2"/>
          </a:solidFill>
          <a:latin typeface="+mn-lt"/>
          <a:ea typeface="+mn-ea"/>
          <a:cs typeface="+mn-cs"/>
        </a:defRPr>
      </a:lvl3pPr>
      <a:lvl4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i="1" kern="1200" baseline="0">
          <a:solidFill>
            <a:schemeClr val="tx2"/>
          </a:solidFill>
          <a:latin typeface="+mn-lt"/>
          <a:ea typeface="+mn-ea"/>
          <a:cs typeface="+mn-cs"/>
        </a:defRPr>
      </a:lvl4pPr>
      <a:lvl5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kern="1200" baseline="0">
          <a:solidFill>
            <a:schemeClr val="tx2"/>
          </a:solidFill>
          <a:latin typeface="+mn-lt"/>
          <a:ea typeface="+mn-ea"/>
          <a:cs typeface="+mn-cs"/>
        </a:defRPr>
      </a:lvl5pPr>
      <a:lvl6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i="1" kern="1200" baseline="0">
          <a:solidFill>
            <a:schemeClr val="tx2"/>
          </a:solidFill>
          <a:latin typeface="+mn-lt"/>
          <a:ea typeface="+mn-ea"/>
          <a:cs typeface="+mn-cs"/>
        </a:defRPr>
      </a:lvl6pPr>
      <a:lvl7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7pPr>
      <a:lvl8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i="1" kern="1200" baseline="0">
          <a:solidFill>
            <a:schemeClr val="tx2"/>
          </a:solidFill>
          <a:latin typeface="+mn-lt"/>
          <a:ea typeface="+mn-ea"/>
          <a:cs typeface="+mn-cs"/>
        </a:defRPr>
      </a:lvl8pPr>
      <a:lvl9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tif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E1EDEA"/>
        </a:solidFill>
        <a:effectLst/>
      </p:bgPr>
    </p:bg>
    <p:spTree>
      <p:nvGrpSpPr>
        <p:cNvPr id="1" name=""/>
        <p:cNvGrpSpPr/>
        <p:nvPr/>
      </p:nvGrpSpPr>
      <p:grpSpPr>
        <a:xfrm>
          <a:off x="0" y="0"/>
          <a:ext cx="0" cy="0"/>
          <a:chOff x="0" y="0"/>
          <a:chExt cx="0" cy="0"/>
        </a:xfrm>
      </p:grpSpPr>
      <p:sp>
        <p:nvSpPr>
          <p:cNvPr id="9" name="Rectangle 8"/>
          <p:cNvSpPr/>
          <p:nvPr/>
        </p:nvSpPr>
        <p:spPr>
          <a:xfrm>
            <a:off x="11031362" y="8229476"/>
            <a:ext cx="10365598" cy="16154526"/>
          </a:xfrm>
          <a:prstGeom prst="rect">
            <a:avLst/>
          </a:prstGeom>
          <a:solidFill>
            <a:schemeClr val="lt1"/>
          </a:solidFill>
          <a:ln w="190500" cap="sq" cmpd="sng">
            <a:solidFill>
              <a:srgbClr val="002F84"/>
            </a:solidFill>
            <a:prstDash val="solid"/>
            <a:miter lim="800000"/>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84" name="Rectangle 83"/>
          <p:cNvSpPr/>
          <p:nvPr/>
        </p:nvSpPr>
        <p:spPr bwMode="auto">
          <a:xfrm>
            <a:off x="609600" y="381000"/>
            <a:ext cx="20802600" cy="3352800"/>
          </a:xfrm>
          <a:prstGeom prst="rect">
            <a:avLst/>
          </a:prstGeom>
          <a:solidFill>
            <a:schemeClr val="bg1"/>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2" name="Rectangle 31"/>
          <p:cNvSpPr/>
          <p:nvPr/>
        </p:nvSpPr>
        <p:spPr bwMode="auto">
          <a:xfrm>
            <a:off x="624841" y="4090398"/>
            <a:ext cx="20802600" cy="3642389"/>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dirty="0"/>
          </a:p>
          <a:p>
            <a:endParaRPr lang="en-US" dirty="0"/>
          </a:p>
          <a:p>
            <a:r>
              <a:rPr lang="en-US" dirty="0"/>
              <a:t>	</a:t>
            </a:r>
          </a:p>
          <a:p>
            <a:pPr algn="just"/>
            <a:r>
              <a:rPr lang="en-US" dirty="0"/>
              <a:t>		</a:t>
            </a:r>
            <a:endParaRPr kumimoji="0" lang="en-US" sz="2400" b="0" i="0" u="none" strike="noStrike" cap="none" normalizeH="0" baseline="0" dirty="0">
              <a:ln>
                <a:noFill/>
              </a:ln>
              <a:solidFill>
                <a:schemeClr val="tx1"/>
              </a:solidFill>
              <a:effectLst/>
              <a:latin typeface="Times New Roman" charset="0"/>
            </a:endParaRPr>
          </a:p>
        </p:txBody>
      </p:sp>
      <p:sp>
        <p:nvSpPr>
          <p:cNvPr id="41" name="TextBox 40"/>
          <p:cNvSpPr txBox="1"/>
          <p:nvPr/>
        </p:nvSpPr>
        <p:spPr>
          <a:xfrm>
            <a:off x="1143000" y="3581400"/>
            <a:ext cx="20245116" cy="1323439"/>
          </a:xfrm>
          <a:prstGeom prst="rect">
            <a:avLst/>
          </a:prstGeom>
          <a:noFill/>
        </p:spPr>
        <p:txBody>
          <a:bodyPr wrap="square" rtlCol="0">
            <a:spAutoFit/>
          </a:bodyPr>
          <a:lstStyle/>
          <a:p>
            <a:pPr algn="ctr"/>
            <a:endParaRPr lang="en-US" sz="4000" b="1" dirty="0">
              <a:solidFill>
                <a:srgbClr val="002F84"/>
              </a:solidFill>
            </a:endParaRPr>
          </a:p>
          <a:p>
            <a:pPr algn="ctr"/>
            <a:r>
              <a:rPr lang="en-US" sz="4000" b="1" dirty="0">
                <a:solidFill>
                  <a:srgbClr val="002F84"/>
                </a:solidFill>
              </a:rPr>
              <a:t>Objective</a:t>
            </a:r>
            <a:endParaRPr lang="en-US" sz="4000" b="1" dirty="0"/>
          </a:p>
        </p:txBody>
      </p:sp>
      <p:sp>
        <p:nvSpPr>
          <p:cNvPr id="42" name="Rectangle 41"/>
          <p:cNvSpPr/>
          <p:nvPr/>
        </p:nvSpPr>
        <p:spPr bwMode="auto">
          <a:xfrm>
            <a:off x="609600" y="8132210"/>
            <a:ext cx="9997440" cy="10651292"/>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a:ln>
                <a:noFill/>
              </a:ln>
              <a:solidFill>
                <a:schemeClr val="tx1"/>
              </a:solidFill>
              <a:effectLst/>
              <a:latin typeface="Times New Roman" charset="0"/>
            </a:endParaRPr>
          </a:p>
        </p:txBody>
      </p:sp>
      <p:sp>
        <p:nvSpPr>
          <p:cNvPr id="43" name="TextBox 42"/>
          <p:cNvSpPr txBox="1"/>
          <p:nvPr/>
        </p:nvSpPr>
        <p:spPr>
          <a:xfrm>
            <a:off x="1005840" y="8496119"/>
            <a:ext cx="9296400" cy="707886"/>
          </a:xfrm>
          <a:prstGeom prst="rect">
            <a:avLst/>
          </a:prstGeom>
          <a:noFill/>
        </p:spPr>
        <p:txBody>
          <a:bodyPr wrap="square" rtlCol="0">
            <a:spAutoFit/>
          </a:bodyPr>
          <a:lstStyle/>
          <a:p>
            <a:pPr algn="ctr"/>
            <a:r>
              <a:rPr lang="en-US" sz="4000" b="1" dirty="0">
                <a:solidFill>
                  <a:srgbClr val="002F84"/>
                </a:solidFill>
              </a:rPr>
              <a:t>Background</a:t>
            </a:r>
          </a:p>
        </p:txBody>
      </p:sp>
      <p:sp>
        <p:nvSpPr>
          <p:cNvPr id="44" name="Rectangle 43"/>
          <p:cNvSpPr/>
          <p:nvPr/>
        </p:nvSpPr>
        <p:spPr bwMode="auto">
          <a:xfrm>
            <a:off x="609600" y="19403321"/>
            <a:ext cx="10058400" cy="129540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sp>
        <p:nvSpPr>
          <p:cNvPr id="45" name="TextBox 44"/>
          <p:cNvSpPr txBox="1"/>
          <p:nvPr/>
        </p:nvSpPr>
        <p:spPr>
          <a:xfrm>
            <a:off x="883918" y="19621318"/>
            <a:ext cx="9466383" cy="707886"/>
          </a:xfrm>
          <a:prstGeom prst="rect">
            <a:avLst/>
          </a:prstGeom>
          <a:noFill/>
        </p:spPr>
        <p:txBody>
          <a:bodyPr wrap="square" rtlCol="0">
            <a:spAutoFit/>
          </a:bodyPr>
          <a:lstStyle/>
          <a:p>
            <a:pPr algn="ctr"/>
            <a:r>
              <a:rPr lang="en-US" sz="4000" b="1" dirty="0">
                <a:solidFill>
                  <a:srgbClr val="002F84"/>
                </a:solidFill>
              </a:rPr>
              <a:t>Methodology</a:t>
            </a:r>
          </a:p>
        </p:txBody>
      </p:sp>
      <p:sp>
        <p:nvSpPr>
          <p:cNvPr id="47" name="TextBox 46"/>
          <p:cNvSpPr txBox="1"/>
          <p:nvPr/>
        </p:nvSpPr>
        <p:spPr>
          <a:xfrm>
            <a:off x="11571601" y="8521215"/>
            <a:ext cx="9296400" cy="707886"/>
          </a:xfrm>
          <a:prstGeom prst="rect">
            <a:avLst/>
          </a:prstGeom>
          <a:noFill/>
        </p:spPr>
        <p:txBody>
          <a:bodyPr wrap="square" rtlCol="0">
            <a:spAutoFit/>
          </a:bodyPr>
          <a:lstStyle/>
          <a:p>
            <a:pPr algn="ctr"/>
            <a:r>
              <a:rPr lang="en-US" sz="4000" b="1" dirty="0">
                <a:solidFill>
                  <a:srgbClr val="002F84"/>
                </a:solidFill>
              </a:rPr>
              <a:t>Results</a:t>
            </a:r>
          </a:p>
        </p:txBody>
      </p:sp>
      <p:sp>
        <p:nvSpPr>
          <p:cNvPr id="48" name="Rectangle 47"/>
          <p:cNvSpPr/>
          <p:nvPr/>
        </p:nvSpPr>
        <p:spPr bwMode="auto">
          <a:xfrm>
            <a:off x="11031362" y="24880691"/>
            <a:ext cx="10396078" cy="7476629"/>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sp>
        <p:nvSpPr>
          <p:cNvPr id="49" name="TextBox 48"/>
          <p:cNvSpPr txBox="1"/>
          <p:nvPr/>
        </p:nvSpPr>
        <p:spPr>
          <a:xfrm>
            <a:off x="11569501" y="25168687"/>
            <a:ext cx="9559533" cy="707886"/>
          </a:xfrm>
          <a:prstGeom prst="rect">
            <a:avLst/>
          </a:prstGeom>
          <a:noFill/>
        </p:spPr>
        <p:txBody>
          <a:bodyPr wrap="square" rtlCol="0">
            <a:spAutoFit/>
          </a:bodyPr>
          <a:lstStyle/>
          <a:p>
            <a:pPr algn="ctr"/>
            <a:r>
              <a:rPr lang="en-US" sz="4000" b="1" dirty="0">
                <a:solidFill>
                  <a:srgbClr val="002F84"/>
                </a:solidFill>
              </a:rPr>
              <a:t>Conclusions</a:t>
            </a:r>
          </a:p>
        </p:txBody>
      </p:sp>
      <p:sp>
        <p:nvSpPr>
          <p:cNvPr id="25" name="TextBox 24"/>
          <p:cNvSpPr txBox="1"/>
          <p:nvPr/>
        </p:nvSpPr>
        <p:spPr>
          <a:xfrm>
            <a:off x="4800600" y="29032200"/>
            <a:ext cx="4419600" cy="461665"/>
          </a:xfrm>
          <a:prstGeom prst="rect">
            <a:avLst/>
          </a:prstGeom>
          <a:noFill/>
        </p:spPr>
        <p:txBody>
          <a:bodyPr wrap="square" rtlCol="0">
            <a:spAutoFit/>
          </a:bodyPr>
          <a:lstStyle/>
          <a:p>
            <a:endParaRPr lang="en-US" dirty="0"/>
          </a:p>
        </p:txBody>
      </p:sp>
      <p:sp>
        <p:nvSpPr>
          <p:cNvPr id="29" name="TextBox 28"/>
          <p:cNvSpPr txBox="1"/>
          <p:nvPr/>
        </p:nvSpPr>
        <p:spPr>
          <a:xfrm>
            <a:off x="2362200" y="29946600"/>
            <a:ext cx="184666" cy="461665"/>
          </a:xfrm>
          <a:prstGeom prst="rect">
            <a:avLst/>
          </a:prstGeom>
          <a:noFill/>
        </p:spPr>
        <p:txBody>
          <a:bodyPr wrap="none" rtlCol="0">
            <a:spAutoFit/>
          </a:bodyPr>
          <a:lstStyle/>
          <a:p>
            <a:endParaRPr lang="en-US" dirty="0"/>
          </a:p>
        </p:txBody>
      </p:sp>
      <p:sp>
        <p:nvSpPr>
          <p:cNvPr id="88" name="Rectangle 87"/>
          <p:cNvSpPr/>
          <p:nvPr/>
        </p:nvSpPr>
        <p:spPr bwMode="auto">
          <a:xfrm>
            <a:off x="17888712" y="2667000"/>
            <a:ext cx="181966" cy="609600"/>
          </a:xfrm>
          <a:prstGeom prst="rect">
            <a:avLst/>
          </a:prstGeom>
          <a:solidFill>
            <a:srgbClr val="FF0000"/>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8" name="Rectangle 27"/>
          <p:cNvSpPr/>
          <p:nvPr/>
        </p:nvSpPr>
        <p:spPr bwMode="auto">
          <a:xfrm>
            <a:off x="624840" y="419522"/>
            <a:ext cx="20802600" cy="3348000"/>
          </a:xfrm>
          <a:prstGeom prst="rect">
            <a:avLst/>
          </a:prstGeom>
          <a:solidFill>
            <a:schemeClr val="bg1"/>
          </a:solidFill>
          <a:ln w="190500" cmpd="sng">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pic>
        <p:nvPicPr>
          <p:cNvPr id="3" name="Picture 2"/>
          <p:cNvPicPr>
            <a:picLocks noChangeAspect="1"/>
          </p:cNvPicPr>
          <p:nvPr/>
        </p:nvPicPr>
        <p:blipFill>
          <a:blip r:embed="rId3"/>
          <a:stretch>
            <a:fillRect/>
          </a:stretch>
        </p:blipFill>
        <p:spPr>
          <a:xfrm>
            <a:off x="799998" y="669497"/>
            <a:ext cx="5549900" cy="1244600"/>
          </a:xfrm>
          <a:prstGeom prst="rect">
            <a:avLst/>
          </a:prstGeom>
        </p:spPr>
      </p:pic>
      <p:sp>
        <p:nvSpPr>
          <p:cNvPr id="52" name="TextBox 51"/>
          <p:cNvSpPr txBox="1"/>
          <p:nvPr/>
        </p:nvSpPr>
        <p:spPr>
          <a:xfrm>
            <a:off x="835857" y="2816246"/>
            <a:ext cx="20323657" cy="707886"/>
          </a:xfrm>
          <a:prstGeom prst="rect">
            <a:avLst/>
          </a:prstGeom>
          <a:noFill/>
        </p:spPr>
        <p:txBody>
          <a:bodyPr wrap="square" rtlCol="0">
            <a:spAutoFit/>
          </a:bodyPr>
          <a:lstStyle/>
          <a:p>
            <a:pPr algn="ctr"/>
            <a:r>
              <a:rPr lang="en-US" sz="4000" b="1" dirty="0">
                <a:solidFill>
                  <a:srgbClr val="002F84"/>
                </a:solidFill>
              </a:rPr>
              <a:t>                              </a:t>
            </a:r>
            <a:r>
              <a:rPr lang="en-US" sz="4000" b="1" dirty="0" smtClean="0">
                <a:solidFill>
                  <a:srgbClr val="002F84"/>
                </a:solidFill>
              </a:rPr>
              <a:t>             Student:  </a:t>
            </a:r>
            <a:r>
              <a:rPr lang="en-US" sz="3600" b="1" dirty="0" smtClean="0">
                <a:solidFill>
                  <a:srgbClr val="002F84"/>
                </a:solidFill>
              </a:rPr>
              <a:t>Kusumanjali Somisetty</a:t>
            </a:r>
            <a:r>
              <a:rPr lang="en-US" sz="4000" b="1" dirty="0" smtClean="0">
                <a:solidFill>
                  <a:srgbClr val="002F84"/>
                </a:solidFill>
              </a:rPr>
              <a:t>               </a:t>
            </a:r>
            <a:r>
              <a:rPr lang="en-US" sz="3600" b="1" dirty="0" smtClean="0">
                <a:solidFill>
                  <a:srgbClr val="002F84"/>
                </a:solidFill>
              </a:rPr>
              <a:t>Supervisor</a:t>
            </a:r>
            <a:r>
              <a:rPr lang="en-US" sz="4000" b="1" dirty="0">
                <a:solidFill>
                  <a:srgbClr val="002F84"/>
                </a:solidFill>
              </a:rPr>
              <a:t>: Dr. </a:t>
            </a:r>
            <a:r>
              <a:rPr lang="en-US" sz="4000" b="1" dirty="0" smtClean="0">
                <a:solidFill>
                  <a:srgbClr val="002F84"/>
                </a:solidFill>
              </a:rPr>
              <a:t>Pawel Pralat</a:t>
            </a:r>
            <a:endParaRPr lang="en-US" sz="4000" b="1" dirty="0">
              <a:solidFill>
                <a:srgbClr val="002F84"/>
              </a:solidFill>
            </a:endParaRPr>
          </a:p>
        </p:txBody>
      </p:sp>
      <p:sp>
        <p:nvSpPr>
          <p:cNvPr id="51" name="TextBox 50"/>
          <p:cNvSpPr txBox="1"/>
          <p:nvPr/>
        </p:nvSpPr>
        <p:spPr>
          <a:xfrm>
            <a:off x="1005840" y="679185"/>
            <a:ext cx="20245115" cy="1631216"/>
          </a:xfrm>
          <a:prstGeom prst="rect">
            <a:avLst/>
          </a:prstGeom>
          <a:noFill/>
        </p:spPr>
        <p:txBody>
          <a:bodyPr wrap="square" rtlCol="0">
            <a:spAutoFit/>
          </a:bodyPr>
          <a:lstStyle/>
          <a:p>
            <a:pPr algn="ctr"/>
            <a:r>
              <a:rPr lang="en-US" sz="4000" b="1" dirty="0">
                <a:solidFill>
                  <a:srgbClr val="002F84"/>
                </a:solidFill>
              </a:rPr>
              <a:t>                2018-2019 M.Sc. in Data Science and Analytics</a:t>
            </a:r>
          </a:p>
          <a:p>
            <a:pPr algn="ctr"/>
            <a:endParaRPr lang="en-US" sz="2000" b="1" dirty="0">
              <a:solidFill>
                <a:srgbClr val="002F84"/>
              </a:solidFill>
            </a:endParaRPr>
          </a:p>
          <a:p>
            <a:pPr algn="ctr"/>
            <a:r>
              <a:rPr lang="en-US" sz="4000" b="1" dirty="0" smtClean="0">
                <a:solidFill>
                  <a:srgbClr val="002F84"/>
                </a:solidFill>
              </a:rPr>
              <a:t>Online Detection of User’s Anomalous Activities using Logs</a:t>
            </a:r>
            <a:endParaRPr lang="en-US" sz="4000" b="1" dirty="0">
              <a:solidFill>
                <a:srgbClr val="002F84"/>
              </a:solidFill>
            </a:endParaRPr>
          </a:p>
        </p:txBody>
      </p:sp>
      <p:sp>
        <p:nvSpPr>
          <p:cNvPr id="4" name="TextBox 3">
            <a:extLst>
              <a:ext uri="{FF2B5EF4-FFF2-40B4-BE49-F238E27FC236}">
                <a16:creationId xmlns:a16="http://schemas.microsoft.com/office/drawing/2014/main" id="{59F92404-C563-D540-9971-A0882100F923}"/>
              </a:ext>
            </a:extLst>
          </p:cNvPr>
          <p:cNvSpPr txBox="1"/>
          <p:nvPr/>
        </p:nvSpPr>
        <p:spPr>
          <a:xfrm>
            <a:off x="883917" y="4867225"/>
            <a:ext cx="20245116" cy="3046988"/>
          </a:xfrm>
          <a:prstGeom prst="rect">
            <a:avLst/>
          </a:prstGeom>
          <a:noFill/>
        </p:spPr>
        <p:txBody>
          <a:bodyPr wrap="square" rtlCol="0">
            <a:spAutoFit/>
          </a:bodyPr>
          <a:lstStyle/>
          <a:p>
            <a:pPr algn="just"/>
            <a:r>
              <a:rPr lang="en-US" dirty="0" smtClean="0"/>
              <a:t>	Detecting </a:t>
            </a:r>
            <a:r>
              <a:rPr lang="en-US" dirty="0"/>
              <a:t>traffic incoming from intrusion attempts is becoming more difficult, </a:t>
            </a:r>
            <a:r>
              <a:rPr lang="en-US" dirty="0" smtClean="0"/>
              <a:t>One </a:t>
            </a:r>
            <a:r>
              <a:rPr lang="en-US" dirty="0"/>
              <a:t>of the main machine learning fields is data mining, where the inputs from the external world are datasets, which are categorized into two main categories, </a:t>
            </a:r>
            <a:r>
              <a:rPr lang="en-US" dirty="0" smtClean="0"/>
              <a:t>i.e, </a:t>
            </a:r>
            <a:r>
              <a:rPr lang="en-US" dirty="0"/>
              <a:t>unsupervised and supervised techniques. Unsupervised data mining techniques require no addition to the input dataset, while supervised data mining techniques require some extra information to be added to the dataset by an expert. This knowledge, extracted from the sample dataset, also known as the training dataset, can be used in runtime.</a:t>
            </a:r>
          </a:p>
          <a:p>
            <a:pPr algn="just"/>
            <a:r>
              <a:rPr lang="en-US" dirty="0"/>
              <a:t>	Classification is one of the widely used data mining techniques, </a:t>
            </a:r>
            <a:r>
              <a:rPr lang="en-US" dirty="0" smtClean="0"/>
              <a:t>Thus</a:t>
            </a:r>
            <a:r>
              <a:rPr lang="en-US" dirty="0"/>
              <a:t>, different Intrusion Detection Systems (IDS) are proposed based on classification techniques. Our Proposed Solution is to detect the Network Intrusion </a:t>
            </a:r>
            <a:r>
              <a:rPr lang="en-US" dirty="0" smtClean="0"/>
              <a:t>Detection, </a:t>
            </a:r>
            <a:r>
              <a:rPr lang="en-US" dirty="0"/>
              <a:t>Using Random Forest Classification On Spark. The Main Purpose of Implementing the Solution on Spark is to have better Model Built on the Proven Distributed Processing System. Got the Accuracy of 98%.</a:t>
            </a:r>
          </a:p>
          <a:p>
            <a:pPr algn="just"/>
            <a:r>
              <a:rPr lang="en-US" dirty="0"/>
              <a:t> </a:t>
            </a:r>
          </a:p>
        </p:txBody>
      </p:sp>
      <p:sp>
        <p:nvSpPr>
          <p:cNvPr id="6" name="TextBox 5">
            <a:extLst>
              <a:ext uri="{FF2B5EF4-FFF2-40B4-BE49-F238E27FC236}">
                <a16:creationId xmlns:a16="http://schemas.microsoft.com/office/drawing/2014/main" id="{E6134EED-EEE4-0B4C-8B6E-1D583CB4E0FE}"/>
              </a:ext>
            </a:extLst>
          </p:cNvPr>
          <p:cNvSpPr txBox="1"/>
          <p:nvPr/>
        </p:nvSpPr>
        <p:spPr>
          <a:xfrm>
            <a:off x="883917" y="9555092"/>
            <a:ext cx="9372145" cy="8956298"/>
          </a:xfrm>
          <a:prstGeom prst="rect">
            <a:avLst/>
          </a:prstGeom>
          <a:noFill/>
        </p:spPr>
        <p:txBody>
          <a:bodyPr wrap="square" rtlCol="0">
            <a:spAutoFit/>
          </a:bodyPr>
          <a:lstStyle/>
          <a:p>
            <a:pPr algn="just"/>
            <a:r>
              <a:rPr lang="en-US" dirty="0" smtClean="0"/>
              <a:t>	Intrusion </a:t>
            </a:r>
            <a:r>
              <a:rPr lang="en-US" dirty="0"/>
              <a:t>Detection Systems (IDSs) play a vital role in network security. Network Intrusion Detection Systems (NIDSs) detect attacks by observing various network activities, while Host-based Intrusion Detection Systems (HIDSs) detect intrusions in an individual host. There are two major intrusion detection techniques: misuse detection and anomaly detection. Misuse detection has low false positive rate, </a:t>
            </a:r>
            <a:r>
              <a:rPr lang="en-US" dirty="0" smtClean="0"/>
              <a:t>Anomaly </a:t>
            </a:r>
            <a:r>
              <a:rPr lang="en-US" dirty="0"/>
              <a:t>detection </a:t>
            </a:r>
            <a:r>
              <a:rPr lang="en-US" dirty="0" smtClean="0"/>
              <a:t>has </a:t>
            </a:r>
            <a:r>
              <a:rPr lang="en-US" dirty="0"/>
              <a:t>high false positive rate. Currently, many NIDSs such as Snort are rule-based systems, which employ misuse detection techniques. </a:t>
            </a:r>
          </a:p>
          <a:p>
            <a:pPr algn="just"/>
            <a:r>
              <a:rPr lang="en-US" dirty="0" smtClean="0"/>
              <a:t>	Over </a:t>
            </a:r>
            <a:r>
              <a:rPr lang="en-US" dirty="0"/>
              <a:t>the past several years, a growing number of research projects have applied data mining to intrusion detection with different algorithms. For instance, MADAM ID and ADAM employ association rules algorithm. We propose an approach to use random forests algorithm in intrusion detection. </a:t>
            </a:r>
            <a:r>
              <a:rPr lang="en-US" dirty="0" smtClean="0"/>
              <a:t>Random </a:t>
            </a:r>
            <a:r>
              <a:rPr lang="en-US" dirty="0"/>
              <a:t>forests algorithm has been used extensively in different applications. For instance, it has been applied to prediction, probability estimation, and pattern analysis in multimedia information retrieval and bioinformatics. Unfortunately, to the best of our knowledge, random forests algorithm has not been applied in automatic intrusion detection. </a:t>
            </a:r>
          </a:p>
          <a:p>
            <a:pPr algn="just"/>
            <a:r>
              <a:rPr lang="en-US" dirty="0" smtClean="0"/>
              <a:t>	One </a:t>
            </a:r>
            <a:r>
              <a:rPr lang="en-US" dirty="0"/>
              <a:t>of the challenges in intrusion detection systems is feature selection. </a:t>
            </a:r>
            <a:r>
              <a:rPr lang="en-US" dirty="0" smtClean="0"/>
              <a:t>The </a:t>
            </a:r>
            <a:r>
              <a:rPr lang="en-US" dirty="0"/>
              <a:t>process of feature construction from tcpdump format data involves a lot of computation. Thus, feature selection can help reducing the computational cost for feature construction. We use the feature selection algorithm of random forests, because the algorithm can give estimates of what features are important in the classification</a:t>
            </a:r>
          </a:p>
          <a:p>
            <a:pPr algn="just"/>
            <a:r>
              <a:rPr lang="en-US" dirty="0"/>
              <a:t> </a:t>
            </a:r>
          </a:p>
        </p:txBody>
      </p:sp>
      <p:sp>
        <p:nvSpPr>
          <p:cNvPr id="7" name="TextBox 6">
            <a:extLst>
              <a:ext uri="{FF2B5EF4-FFF2-40B4-BE49-F238E27FC236}">
                <a16:creationId xmlns:a16="http://schemas.microsoft.com/office/drawing/2014/main" id="{5A09877F-151B-ED4E-B97F-78AE9DC5A5A3}"/>
              </a:ext>
            </a:extLst>
          </p:cNvPr>
          <p:cNvSpPr txBox="1"/>
          <p:nvPr/>
        </p:nvSpPr>
        <p:spPr>
          <a:xfrm>
            <a:off x="11242206" y="25980255"/>
            <a:ext cx="9886828" cy="6740307"/>
          </a:xfrm>
          <a:prstGeom prst="rect">
            <a:avLst/>
          </a:prstGeom>
          <a:noFill/>
        </p:spPr>
        <p:txBody>
          <a:bodyPr wrap="square" rtlCol="0">
            <a:spAutoFit/>
          </a:bodyPr>
          <a:lstStyle/>
          <a:p>
            <a:pPr algn="just"/>
            <a:r>
              <a:rPr lang="en-US" dirty="0" smtClean="0"/>
              <a:t>	In </a:t>
            </a:r>
            <a:r>
              <a:rPr lang="en-US" dirty="0"/>
              <a:t>this paper, we employ random forests </a:t>
            </a:r>
            <a:r>
              <a:rPr lang="en-US" dirty="0" smtClean="0"/>
              <a:t>algorithm </a:t>
            </a:r>
            <a:r>
              <a:rPr lang="en-US" dirty="0"/>
              <a:t>to improve detection performance. </a:t>
            </a:r>
            <a:r>
              <a:rPr lang="en-US" dirty="0" smtClean="0"/>
              <a:t>The </a:t>
            </a:r>
            <a:r>
              <a:rPr lang="en-US" dirty="0"/>
              <a:t>experiments have shown that the approach can reduce the time to build patterns </a:t>
            </a:r>
            <a:r>
              <a:rPr lang="en-US" dirty="0" smtClean="0"/>
              <a:t>and </a:t>
            </a:r>
            <a:r>
              <a:rPr lang="en-US" dirty="0"/>
              <a:t>increase the detection rate of the minority </a:t>
            </a:r>
            <a:r>
              <a:rPr lang="en-US" dirty="0" smtClean="0"/>
              <a:t>intrusions. From </a:t>
            </a:r>
            <a:r>
              <a:rPr lang="en-US" dirty="0"/>
              <a:t>the experiments on various values of random features, we obtain the optimal value to improve the performance of random forests. </a:t>
            </a:r>
          </a:p>
          <a:p>
            <a:pPr algn="just"/>
            <a:r>
              <a:rPr lang="en-US" dirty="0" smtClean="0"/>
              <a:t>		However</a:t>
            </a:r>
            <a:r>
              <a:rPr lang="en-US" dirty="0"/>
              <a:t>, a poor detection rate in detecting U2R and R2L minority attacks are </a:t>
            </a:r>
            <a:r>
              <a:rPr lang="en-US" dirty="0" smtClean="0"/>
              <a:t>inevitable </a:t>
            </a:r>
            <a:r>
              <a:rPr lang="en-US" dirty="0"/>
              <a:t>because of their large bias available in the dataset</a:t>
            </a:r>
            <a:r>
              <a:rPr lang="en-US" dirty="0" smtClean="0"/>
              <a:t>. The </a:t>
            </a:r>
            <a:r>
              <a:rPr lang="en-US" dirty="0"/>
              <a:t>low false positive rate obtained in classifying attacks as well as normal instances makes our approach more interesting. Finally, it can be noted that no system is absolutely secure with a given set of best possible algorithms, while protecting our resources from network attacks. This makes the computer security is always an active and challenging area of research. </a:t>
            </a:r>
            <a:endParaRPr lang="en-US" dirty="0" smtClean="0"/>
          </a:p>
          <a:p>
            <a:pPr algn="just"/>
            <a:r>
              <a:rPr lang="en-US" dirty="0" smtClean="0"/>
              <a:t>	In </a:t>
            </a:r>
            <a:r>
              <a:rPr lang="en-US" dirty="0"/>
              <a:t>our current approach, we only use random forests in misuse detection. Further study may be carried out to see whether the outlier detection provided by random forests can be implemented effectively in NIDSs. We also plan to investigate other data mining methods for anomaly detection. </a:t>
            </a:r>
          </a:p>
          <a:p>
            <a:pPr algn="just"/>
            <a:endParaRPr lang="en-US" dirty="0"/>
          </a:p>
          <a:p>
            <a:pPr algn="just"/>
            <a:r>
              <a:rPr lang="en-US" dirty="0"/>
              <a:t> </a:t>
            </a:r>
          </a:p>
        </p:txBody>
      </p:sp>
      <p:sp>
        <p:nvSpPr>
          <p:cNvPr id="8" name="TextBox 7">
            <a:extLst>
              <a:ext uri="{FF2B5EF4-FFF2-40B4-BE49-F238E27FC236}">
                <a16:creationId xmlns:a16="http://schemas.microsoft.com/office/drawing/2014/main" id="{6453842F-5A12-5243-B76B-045ECD5E7709}"/>
              </a:ext>
            </a:extLst>
          </p:cNvPr>
          <p:cNvSpPr txBox="1"/>
          <p:nvPr/>
        </p:nvSpPr>
        <p:spPr>
          <a:xfrm>
            <a:off x="1250230" y="20533556"/>
            <a:ext cx="9036770" cy="6370975"/>
          </a:xfrm>
          <a:prstGeom prst="rect">
            <a:avLst/>
          </a:prstGeom>
          <a:noFill/>
        </p:spPr>
        <p:txBody>
          <a:bodyPr wrap="square" rtlCol="0">
            <a:spAutoFit/>
          </a:bodyPr>
          <a:lstStyle/>
          <a:p>
            <a:pPr algn="just"/>
            <a:r>
              <a:rPr lang="en-US" dirty="0"/>
              <a:t>Apache Spark is a cluster computing platform designed to be fast. </a:t>
            </a:r>
            <a:r>
              <a:rPr lang="en-US" dirty="0" smtClean="0"/>
              <a:t>One </a:t>
            </a:r>
            <a:r>
              <a:rPr lang="en-US" dirty="0"/>
              <a:t>of the main feature Spark offers for speed is the ability to run computations in memory, but the system is also more efficient than </a:t>
            </a:r>
            <a:r>
              <a:rPr lang="en-US" dirty="0" smtClean="0"/>
              <a:t>Map Reduce </a:t>
            </a:r>
            <a:r>
              <a:rPr lang="en-US" dirty="0"/>
              <a:t>for complex applications running on disk. Spark is also designed to cover a wide range of workloads that previously required separate distributed </a:t>
            </a:r>
            <a:r>
              <a:rPr lang="en-US" dirty="0" smtClean="0"/>
              <a:t>systems. </a:t>
            </a:r>
            <a:r>
              <a:rPr lang="en-US" dirty="0"/>
              <a:t>By supporting these workloads in the same engine, Spark makes it easy and inexpensive to combine different processing types, which is often necessary in production data.</a:t>
            </a:r>
          </a:p>
          <a:p>
            <a:pPr algn="just"/>
            <a:r>
              <a:rPr lang="en-US" dirty="0" smtClean="0"/>
              <a:t>	In </a:t>
            </a:r>
            <a:r>
              <a:rPr lang="en-US" dirty="0"/>
              <a:t>the experiments, four well-known machine learning algorithms are used, namely Naïve Bayes, Decision Tree, and Random Forest are used for performance evaluation. The classification measures are four elements: TP, TN, FP and FN. First, TP (true positive) is the number of correctly classified attacks. Second, TN (true negative) is the number of correctly classified normal records. Third, FP (false positive) is the number of misclassified attacks. Finally, FN (false negative) denotes the number of misclassified normal records.  </a:t>
            </a:r>
          </a:p>
          <a:p>
            <a:pPr algn="just"/>
            <a:r>
              <a:rPr lang="en-US" dirty="0"/>
              <a:t> </a:t>
            </a:r>
          </a:p>
        </p:txBody>
      </p:sp>
      <p:graphicFrame>
        <p:nvGraphicFramePr>
          <p:cNvPr id="11" name="Table 10">
            <a:extLst>
              <a:ext uri="{FF2B5EF4-FFF2-40B4-BE49-F238E27FC236}">
                <a16:creationId xmlns:a16="http://schemas.microsoft.com/office/drawing/2014/main" id="{06075174-8C28-B149-B18D-C610CDBF0F6A}"/>
              </a:ext>
            </a:extLst>
          </p:cNvPr>
          <p:cNvGraphicFramePr>
            <a:graphicFrameLocks noGrp="1"/>
          </p:cNvGraphicFramePr>
          <p:nvPr>
            <p:extLst>
              <p:ext uri="{D42A27DB-BD31-4B8C-83A1-F6EECF244321}">
                <p14:modId xmlns:p14="http://schemas.microsoft.com/office/powerpoint/2010/main" val="2333127139"/>
              </p:ext>
            </p:extLst>
          </p:nvPr>
        </p:nvGraphicFramePr>
        <p:xfrm>
          <a:off x="1564805" y="26693450"/>
          <a:ext cx="8499611" cy="2569582"/>
        </p:xfrm>
        <a:graphic>
          <a:graphicData uri="http://schemas.openxmlformats.org/drawingml/2006/table">
            <a:tbl>
              <a:tblPr firstRow="1" bandRow="1">
                <a:tableStyleId>{073A0DAA-6AF3-43AB-8588-CEC1D06C72B9}</a:tableStyleId>
              </a:tblPr>
              <a:tblGrid>
                <a:gridCol w="1557388">
                  <a:extLst>
                    <a:ext uri="{9D8B030D-6E8A-4147-A177-3AD203B41FA5}">
                      <a16:colId xmlns:a16="http://schemas.microsoft.com/office/drawing/2014/main" val="3773491574"/>
                    </a:ext>
                  </a:extLst>
                </a:gridCol>
                <a:gridCol w="1219200">
                  <a:extLst>
                    <a:ext uri="{9D8B030D-6E8A-4147-A177-3AD203B41FA5}">
                      <a16:colId xmlns:a16="http://schemas.microsoft.com/office/drawing/2014/main" val="3732453311"/>
                    </a:ext>
                  </a:extLst>
                </a:gridCol>
                <a:gridCol w="1321438">
                  <a:extLst>
                    <a:ext uri="{9D8B030D-6E8A-4147-A177-3AD203B41FA5}">
                      <a16:colId xmlns:a16="http://schemas.microsoft.com/office/drawing/2014/main" val="3677051394"/>
                    </a:ext>
                  </a:extLst>
                </a:gridCol>
                <a:gridCol w="1467195">
                  <a:extLst>
                    <a:ext uri="{9D8B030D-6E8A-4147-A177-3AD203B41FA5}">
                      <a16:colId xmlns:a16="http://schemas.microsoft.com/office/drawing/2014/main" val="930361418"/>
                    </a:ext>
                  </a:extLst>
                </a:gridCol>
                <a:gridCol w="1467195">
                  <a:extLst>
                    <a:ext uri="{9D8B030D-6E8A-4147-A177-3AD203B41FA5}">
                      <a16:colId xmlns:a16="http://schemas.microsoft.com/office/drawing/2014/main" val="4153531857"/>
                    </a:ext>
                  </a:extLst>
                </a:gridCol>
                <a:gridCol w="1467195">
                  <a:extLst>
                    <a:ext uri="{9D8B030D-6E8A-4147-A177-3AD203B41FA5}">
                      <a16:colId xmlns:a16="http://schemas.microsoft.com/office/drawing/2014/main" val="3848501912"/>
                    </a:ext>
                  </a:extLst>
                </a:gridCol>
              </a:tblGrid>
              <a:tr h="809709">
                <a:tc>
                  <a:txBody>
                    <a:bodyPr/>
                    <a:lstStyle/>
                    <a:p>
                      <a:r>
                        <a:rPr lang="en-US" sz="1600" kern="2000" baseline="0" dirty="0"/>
                        <a:t>Methods</a:t>
                      </a:r>
                    </a:p>
                  </a:txBody>
                  <a:tcPr/>
                </a:tc>
                <a:tc>
                  <a:txBody>
                    <a:bodyPr/>
                    <a:lstStyle/>
                    <a:p>
                      <a:pPr marL="0" algn="l" defTabSz="1645920" rtl="0" eaLnBrk="1" latinLnBrk="0" hangingPunct="1"/>
                      <a:r>
                        <a:rPr lang="en-US" sz="1600" b="1" kern="2000" baseline="0" dirty="0">
                          <a:solidFill>
                            <a:schemeClr val="lt1"/>
                          </a:solidFill>
                          <a:latin typeface="+mn-lt"/>
                          <a:ea typeface="+mn-ea"/>
                          <a:cs typeface="+mn-cs"/>
                        </a:rPr>
                        <a:t>Accuracy</a:t>
                      </a:r>
                    </a:p>
                  </a:txBody>
                  <a:tcPr/>
                </a:tc>
                <a:tc>
                  <a:txBody>
                    <a:bodyPr/>
                    <a:lstStyle/>
                    <a:p>
                      <a:pPr marL="0" algn="l" defTabSz="1645920" rtl="0" eaLnBrk="1" latinLnBrk="0" hangingPunct="1"/>
                      <a:r>
                        <a:rPr lang="en-US" sz="1600" b="1" kern="2000" baseline="0" dirty="0">
                          <a:solidFill>
                            <a:schemeClr val="lt1"/>
                          </a:solidFill>
                          <a:latin typeface="+mn-lt"/>
                          <a:ea typeface="+mn-ea"/>
                          <a:cs typeface="+mn-cs"/>
                        </a:rPr>
                        <a:t>Sensitivity</a:t>
                      </a:r>
                    </a:p>
                  </a:txBody>
                  <a:tcPr/>
                </a:tc>
                <a:tc>
                  <a:txBody>
                    <a:bodyPr/>
                    <a:lstStyle/>
                    <a:p>
                      <a:pPr marL="0" algn="l" defTabSz="1645920" rtl="0" eaLnBrk="1" latinLnBrk="0" hangingPunct="1"/>
                      <a:r>
                        <a:rPr lang="en-US" sz="1600" b="1" kern="2000" baseline="0" dirty="0">
                          <a:solidFill>
                            <a:schemeClr val="lt1"/>
                          </a:solidFill>
                          <a:latin typeface="+mn-lt"/>
                          <a:ea typeface="+mn-ea"/>
                          <a:cs typeface="+mn-cs"/>
                        </a:rPr>
                        <a:t>Specificity</a:t>
                      </a:r>
                    </a:p>
                  </a:txBody>
                  <a:tcPr/>
                </a:tc>
                <a:tc>
                  <a:txBody>
                    <a:bodyPr/>
                    <a:lstStyle/>
                    <a:p>
                      <a:pPr marL="0" algn="l" defTabSz="1645920" rtl="0" eaLnBrk="1" latinLnBrk="0" hangingPunct="1"/>
                      <a:r>
                        <a:rPr lang="en-US" sz="1600" b="1" kern="2000" baseline="0" dirty="0">
                          <a:solidFill>
                            <a:schemeClr val="lt1"/>
                          </a:solidFill>
                          <a:latin typeface="+mn-lt"/>
                          <a:ea typeface="+mn-ea"/>
                          <a:cs typeface="+mn-cs"/>
                        </a:rPr>
                        <a:t>Training Time </a:t>
                      </a:r>
                    </a:p>
                  </a:txBody>
                  <a:tcPr/>
                </a:tc>
                <a:tc>
                  <a:txBody>
                    <a:bodyPr/>
                    <a:lstStyle/>
                    <a:p>
                      <a:pPr marL="0" marR="0" lvl="0" indent="0" algn="l" defTabSz="1645920" rtl="0" eaLnBrk="1" fontAlgn="auto" latinLnBrk="0" hangingPunct="1">
                        <a:lnSpc>
                          <a:spcPct val="100000"/>
                        </a:lnSpc>
                        <a:spcBef>
                          <a:spcPts val="0"/>
                        </a:spcBef>
                        <a:spcAft>
                          <a:spcPts val="0"/>
                        </a:spcAft>
                        <a:buClrTx/>
                        <a:buSzTx/>
                        <a:buFontTx/>
                        <a:buNone/>
                        <a:tabLst/>
                        <a:defRPr/>
                      </a:pPr>
                      <a:r>
                        <a:rPr lang="en-US" sz="1600" b="1" kern="2000" baseline="0" dirty="0">
                          <a:solidFill>
                            <a:schemeClr val="lt1"/>
                          </a:solidFill>
                          <a:latin typeface="+mn-lt"/>
                          <a:ea typeface="+mn-ea"/>
                          <a:cs typeface="+mn-cs"/>
                        </a:rPr>
                        <a:t>Prediction Time</a:t>
                      </a:r>
                    </a:p>
                    <a:p>
                      <a:pPr marL="0" algn="l" defTabSz="1645920" rtl="0" eaLnBrk="1" latinLnBrk="0" hangingPunct="1"/>
                      <a:endParaRPr lang="en-US" sz="1600" b="1" kern="2000" baseline="0" dirty="0">
                        <a:solidFill>
                          <a:schemeClr val="lt1"/>
                        </a:solidFill>
                        <a:latin typeface="+mn-lt"/>
                        <a:ea typeface="+mn-ea"/>
                        <a:cs typeface="+mn-cs"/>
                      </a:endParaRPr>
                    </a:p>
                  </a:txBody>
                  <a:tcPr/>
                </a:tc>
                <a:extLst>
                  <a:ext uri="{0D108BD9-81ED-4DB2-BD59-A6C34878D82A}">
                    <a16:rowId xmlns:a16="http://schemas.microsoft.com/office/drawing/2014/main" val="623233159"/>
                  </a:ext>
                </a:extLst>
              </a:tr>
              <a:tr h="535491">
                <a:tc>
                  <a:txBody>
                    <a:bodyPr/>
                    <a:lstStyle/>
                    <a:p>
                      <a:r>
                        <a:rPr lang="en-US" sz="1600" b="1" kern="2000" baseline="0" dirty="0" smtClean="0">
                          <a:solidFill>
                            <a:schemeClr val="tx1"/>
                          </a:solidFill>
                          <a:latin typeface="+mn-lt"/>
                          <a:ea typeface="+mn-ea"/>
                          <a:cs typeface="+mn-cs"/>
                        </a:rPr>
                        <a:t>Decision Tree </a:t>
                      </a:r>
                      <a:r>
                        <a:rPr lang="en-US" sz="1600" kern="2000" baseline="0" dirty="0" smtClean="0">
                          <a:solidFill>
                            <a:schemeClr val="tx1"/>
                          </a:solidFill>
                        </a:rPr>
                        <a:t> </a:t>
                      </a:r>
                      <a:endParaRPr lang="en-US" sz="1600" kern="2000" baseline="0" dirty="0">
                        <a:solidFill>
                          <a:schemeClr val="tx1"/>
                        </a:solidFill>
                      </a:endParaRPr>
                    </a:p>
                  </a:txBody>
                  <a:tcPr/>
                </a:tc>
                <a:tc>
                  <a:txBody>
                    <a:bodyPr/>
                    <a:lstStyle/>
                    <a:p>
                      <a:r>
                        <a:rPr lang="en-US" sz="1600" b="0" kern="2000" baseline="0" dirty="0">
                          <a:solidFill>
                            <a:schemeClr val="tx1"/>
                          </a:solidFill>
                          <a:latin typeface="+mn-lt"/>
                          <a:ea typeface="+mn-ea"/>
                          <a:cs typeface="+mn-cs"/>
                        </a:rPr>
                        <a:t>95.82</a:t>
                      </a:r>
                    </a:p>
                  </a:txBody>
                  <a:tcPr/>
                </a:tc>
                <a:tc>
                  <a:txBody>
                    <a:bodyPr/>
                    <a:lstStyle/>
                    <a:p>
                      <a:r>
                        <a:rPr lang="en-US" sz="1600" kern="2000" baseline="0" dirty="0"/>
                        <a:t>92.52</a:t>
                      </a:r>
                      <a:endParaRPr lang="en-US" sz="1600" b="1" kern="2000" baseline="0" dirty="0">
                        <a:solidFill>
                          <a:schemeClr val="tx1"/>
                        </a:solidFill>
                        <a:latin typeface="+mn-lt"/>
                        <a:ea typeface="+mn-ea"/>
                        <a:cs typeface="+mn-cs"/>
                      </a:endParaRPr>
                    </a:p>
                  </a:txBody>
                  <a:tcPr/>
                </a:tc>
                <a:tc>
                  <a:txBody>
                    <a:bodyPr/>
                    <a:lstStyle/>
                    <a:p>
                      <a:r>
                        <a:rPr lang="en-US" sz="1600" kern="2000" baseline="0" dirty="0"/>
                        <a:t>97.10</a:t>
                      </a:r>
                      <a:endParaRPr lang="en-US" sz="1600" b="1" kern="2000" baseline="0" dirty="0">
                        <a:solidFill>
                          <a:schemeClr val="tx1"/>
                        </a:solidFill>
                        <a:latin typeface="+mn-lt"/>
                        <a:ea typeface="+mn-ea"/>
                        <a:cs typeface="+mn-cs"/>
                      </a:endParaRPr>
                    </a:p>
                  </a:txBody>
                  <a:tcPr/>
                </a:tc>
                <a:tc>
                  <a:txBody>
                    <a:bodyPr/>
                    <a:lstStyle/>
                    <a:p>
                      <a:r>
                        <a:rPr lang="en-US" sz="1600" kern="2000" baseline="0" dirty="0"/>
                        <a:t>4.80</a:t>
                      </a:r>
                      <a:endParaRPr lang="en-US" sz="1600" b="1" kern="2000" baseline="0" dirty="0">
                        <a:solidFill>
                          <a:schemeClr val="tx1"/>
                        </a:solidFill>
                        <a:latin typeface="+mn-lt"/>
                        <a:ea typeface="+mn-ea"/>
                        <a:cs typeface="+mn-cs"/>
                      </a:endParaRPr>
                    </a:p>
                  </a:txBody>
                  <a:tcPr/>
                </a:tc>
                <a:tc>
                  <a:txBody>
                    <a:bodyPr/>
                    <a:lstStyle/>
                    <a:p>
                      <a:r>
                        <a:rPr lang="en-US" sz="1600" kern="2000" baseline="0" dirty="0"/>
                        <a:t>0.13</a:t>
                      </a:r>
                      <a:endParaRPr lang="en-US" sz="1600" b="1" kern="2000" baseline="0" dirty="0">
                        <a:solidFill>
                          <a:schemeClr val="tx1"/>
                        </a:solidFill>
                        <a:latin typeface="+mn-lt"/>
                        <a:ea typeface="+mn-ea"/>
                        <a:cs typeface="+mn-cs"/>
                      </a:endParaRPr>
                    </a:p>
                  </a:txBody>
                  <a:tcPr/>
                </a:tc>
                <a:extLst>
                  <a:ext uri="{0D108BD9-81ED-4DB2-BD59-A6C34878D82A}">
                    <a16:rowId xmlns:a16="http://schemas.microsoft.com/office/drawing/2014/main" val="3557775359"/>
                  </a:ext>
                </a:extLst>
              </a:tr>
              <a:tr h="442818">
                <a:tc>
                  <a:txBody>
                    <a:bodyPr/>
                    <a:lstStyle/>
                    <a:p>
                      <a:pPr marL="0" algn="l" defTabSz="1645920" rtl="0" eaLnBrk="1" latinLnBrk="0" hangingPunct="1"/>
                      <a:r>
                        <a:rPr lang="en-US" sz="1600" b="1" kern="2000" baseline="0" dirty="0"/>
                        <a:t>Random</a:t>
                      </a:r>
                      <a:r>
                        <a:rPr lang="en-US" sz="1600" kern="2000" baseline="0" dirty="0"/>
                        <a:t> </a:t>
                      </a:r>
                      <a:r>
                        <a:rPr lang="en-US" sz="1600" b="1" kern="2000" baseline="0" dirty="0"/>
                        <a:t>Forest</a:t>
                      </a:r>
                      <a:endParaRPr lang="en-US" sz="1600" b="1" kern="2000" baseline="0" dirty="0">
                        <a:solidFill>
                          <a:schemeClr val="tx1"/>
                        </a:solidFill>
                        <a:latin typeface="+mn-lt"/>
                        <a:ea typeface="+mn-ea"/>
                        <a:cs typeface="+mn-cs"/>
                      </a:endParaRPr>
                    </a:p>
                  </a:txBody>
                  <a:tcPr/>
                </a:tc>
                <a:tc>
                  <a:txBody>
                    <a:bodyPr/>
                    <a:lstStyle/>
                    <a:p>
                      <a:pPr marL="0" algn="l" defTabSz="1645920" rtl="0" eaLnBrk="1" latinLnBrk="0" hangingPunct="1"/>
                      <a:r>
                        <a:rPr lang="en-US" sz="1600" kern="2000" baseline="0" dirty="0"/>
                        <a:t>97.49</a:t>
                      </a:r>
                      <a:endParaRPr lang="en-US" sz="1600" b="1" kern="2000" baseline="0" dirty="0">
                        <a:solidFill>
                          <a:schemeClr val="tx1"/>
                        </a:solidFill>
                        <a:latin typeface="+mn-lt"/>
                        <a:ea typeface="+mn-ea"/>
                        <a:cs typeface="+mn-cs"/>
                      </a:endParaRPr>
                    </a:p>
                  </a:txBody>
                  <a:tcPr/>
                </a:tc>
                <a:tc>
                  <a:txBody>
                    <a:bodyPr/>
                    <a:lstStyle/>
                    <a:p>
                      <a:pPr marL="0" algn="l" defTabSz="1645920" rtl="0" eaLnBrk="1" latinLnBrk="0" hangingPunct="1"/>
                      <a:r>
                        <a:rPr lang="en-US" sz="1600" kern="2000" baseline="0" dirty="0"/>
                        <a:t>93.53</a:t>
                      </a:r>
                      <a:endParaRPr lang="en-US" sz="1600" b="1" kern="2000" baseline="0" dirty="0">
                        <a:solidFill>
                          <a:schemeClr val="tx1"/>
                        </a:solidFill>
                        <a:latin typeface="+mn-lt"/>
                        <a:ea typeface="+mn-ea"/>
                        <a:cs typeface="+mn-cs"/>
                      </a:endParaRPr>
                    </a:p>
                  </a:txBody>
                  <a:tcPr/>
                </a:tc>
                <a:tc>
                  <a:txBody>
                    <a:bodyPr/>
                    <a:lstStyle/>
                    <a:p>
                      <a:pPr marL="0" algn="l" defTabSz="1645920" rtl="0" eaLnBrk="1" latinLnBrk="0" hangingPunct="1"/>
                      <a:r>
                        <a:rPr lang="en-US" sz="1600" kern="2000" baseline="0" dirty="0"/>
                        <a:t>97.75</a:t>
                      </a:r>
                      <a:endParaRPr lang="en-US" sz="1600" b="1" kern="2000" baseline="0" dirty="0">
                        <a:solidFill>
                          <a:schemeClr val="tx1"/>
                        </a:solidFill>
                        <a:latin typeface="+mn-lt"/>
                        <a:ea typeface="+mn-ea"/>
                        <a:cs typeface="+mn-cs"/>
                      </a:endParaRPr>
                    </a:p>
                  </a:txBody>
                  <a:tcPr/>
                </a:tc>
                <a:tc>
                  <a:txBody>
                    <a:bodyPr/>
                    <a:lstStyle/>
                    <a:p>
                      <a:pPr marL="0" algn="l" defTabSz="1645920" rtl="0" eaLnBrk="1" latinLnBrk="0" hangingPunct="1"/>
                      <a:r>
                        <a:rPr lang="en-US" sz="1600" kern="2000" baseline="0" dirty="0"/>
                        <a:t>5.69</a:t>
                      </a:r>
                      <a:endParaRPr lang="en-US" sz="1600" b="1" kern="2000" baseline="0" dirty="0">
                        <a:solidFill>
                          <a:schemeClr val="tx1"/>
                        </a:solidFill>
                        <a:latin typeface="+mn-lt"/>
                        <a:ea typeface="+mn-ea"/>
                        <a:cs typeface="+mn-cs"/>
                      </a:endParaRPr>
                    </a:p>
                  </a:txBody>
                  <a:tcPr/>
                </a:tc>
                <a:tc>
                  <a:txBody>
                    <a:bodyPr/>
                    <a:lstStyle/>
                    <a:p>
                      <a:pPr marL="0" algn="l" defTabSz="1645920" rtl="0" eaLnBrk="1" latinLnBrk="0" hangingPunct="1"/>
                      <a:r>
                        <a:rPr lang="en-US" sz="1600" kern="2000" baseline="0" dirty="0"/>
                        <a:t>0.08</a:t>
                      </a:r>
                      <a:endParaRPr lang="en-US" sz="1600" b="1" kern="2000" baseline="0" dirty="0">
                        <a:solidFill>
                          <a:schemeClr val="tx1"/>
                        </a:solidFill>
                        <a:latin typeface="+mn-lt"/>
                        <a:ea typeface="+mn-ea"/>
                        <a:cs typeface="+mn-cs"/>
                      </a:endParaRPr>
                    </a:p>
                  </a:txBody>
                  <a:tcPr/>
                </a:tc>
                <a:extLst>
                  <a:ext uri="{0D108BD9-81ED-4DB2-BD59-A6C34878D82A}">
                    <a16:rowId xmlns:a16="http://schemas.microsoft.com/office/drawing/2014/main" val="1146923083"/>
                  </a:ext>
                </a:extLst>
              </a:tr>
              <a:tr h="768313">
                <a:tc>
                  <a:txBody>
                    <a:bodyPr/>
                    <a:lstStyle/>
                    <a:p>
                      <a:pPr marL="0" algn="l" defTabSz="1645920" rtl="0" eaLnBrk="1" latinLnBrk="0" hangingPunct="1"/>
                      <a:r>
                        <a:rPr lang="en-US" sz="1600" b="1" kern="2000" baseline="0" dirty="0">
                          <a:solidFill>
                            <a:schemeClr val="tx1"/>
                          </a:solidFill>
                          <a:latin typeface="+mn-lt"/>
                          <a:ea typeface="+mn-ea"/>
                          <a:cs typeface="+mn-cs"/>
                        </a:rPr>
                        <a:t>Logistic Regression </a:t>
                      </a:r>
                    </a:p>
                  </a:txBody>
                  <a:tcPr/>
                </a:tc>
                <a:tc>
                  <a:txBody>
                    <a:bodyPr/>
                    <a:lstStyle/>
                    <a:p>
                      <a:pPr marL="0" algn="l" defTabSz="1645920" rtl="0" eaLnBrk="1" latinLnBrk="0" hangingPunct="1"/>
                      <a:r>
                        <a:rPr lang="en-US" sz="1600" kern="2000" baseline="0" dirty="0"/>
                        <a:t>74.19</a:t>
                      </a:r>
                      <a:endParaRPr lang="en-US" sz="1600" b="1" kern="2000" baseline="0" dirty="0">
                        <a:solidFill>
                          <a:schemeClr val="tx1"/>
                        </a:solidFill>
                        <a:latin typeface="+mn-lt"/>
                        <a:ea typeface="+mn-ea"/>
                        <a:cs typeface="+mn-cs"/>
                      </a:endParaRPr>
                    </a:p>
                  </a:txBody>
                  <a:tcPr/>
                </a:tc>
                <a:tc>
                  <a:txBody>
                    <a:bodyPr/>
                    <a:lstStyle/>
                    <a:p>
                      <a:pPr marL="0" algn="l" defTabSz="1645920" rtl="0" eaLnBrk="1" latinLnBrk="0" hangingPunct="1"/>
                      <a:r>
                        <a:rPr lang="en-US" sz="1600" kern="2000" baseline="0" dirty="0"/>
                        <a:t>92.16</a:t>
                      </a:r>
                      <a:endParaRPr lang="en-US" sz="1600" b="1" kern="2000" baseline="0" dirty="0">
                        <a:solidFill>
                          <a:schemeClr val="tx1"/>
                        </a:solidFill>
                        <a:latin typeface="+mn-lt"/>
                        <a:ea typeface="+mn-ea"/>
                        <a:cs typeface="+mn-cs"/>
                      </a:endParaRPr>
                    </a:p>
                  </a:txBody>
                  <a:tcPr/>
                </a:tc>
                <a:tc>
                  <a:txBody>
                    <a:bodyPr/>
                    <a:lstStyle/>
                    <a:p>
                      <a:pPr marL="0" algn="l" defTabSz="1645920" rtl="0" eaLnBrk="1" latinLnBrk="0" hangingPunct="1"/>
                      <a:r>
                        <a:rPr lang="en-US" sz="1600" kern="2000" baseline="0" dirty="0"/>
                        <a:t>67.82</a:t>
                      </a:r>
                      <a:endParaRPr lang="en-US" sz="1600" b="1" kern="2000" baseline="0" dirty="0">
                        <a:solidFill>
                          <a:schemeClr val="tx1"/>
                        </a:solidFill>
                        <a:latin typeface="+mn-lt"/>
                        <a:ea typeface="+mn-ea"/>
                        <a:cs typeface="+mn-cs"/>
                      </a:endParaRPr>
                    </a:p>
                  </a:txBody>
                  <a:tcPr/>
                </a:tc>
                <a:tc>
                  <a:txBody>
                    <a:bodyPr/>
                    <a:lstStyle/>
                    <a:p>
                      <a:pPr marL="0" algn="l" defTabSz="1645920" rtl="0" eaLnBrk="1" latinLnBrk="0" hangingPunct="1"/>
                      <a:r>
                        <a:rPr lang="en-US" sz="1600" kern="2000" baseline="0" dirty="0"/>
                        <a:t>2.25</a:t>
                      </a:r>
                      <a:endParaRPr lang="en-US" sz="1600" b="1" kern="2000" baseline="0" dirty="0">
                        <a:solidFill>
                          <a:schemeClr val="tx1"/>
                        </a:solidFill>
                        <a:latin typeface="+mn-lt"/>
                        <a:ea typeface="+mn-ea"/>
                        <a:cs typeface="+mn-cs"/>
                      </a:endParaRPr>
                    </a:p>
                  </a:txBody>
                  <a:tcPr/>
                </a:tc>
                <a:tc>
                  <a:txBody>
                    <a:bodyPr/>
                    <a:lstStyle/>
                    <a:p>
                      <a:pPr marL="0" algn="l" defTabSz="1645920" rtl="0" eaLnBrk="1" latinLnBrk="0" hangingPunct="1"/>
                      <a:r>
                        <a:rPr lang="en-US" sz="1600" kern="2000" baseline="0" dirty="0"/>
                        <a:t>0.18</a:t>
                      </a:r>
                      <a:endParaRPr lang="en-US" sz="1600" b="1" kern="2000" baseline="0" dirty="0">
                        <a:solidFill>
                          <a:schemeClr val="tx1"/>
                        </a:solidFill>
                        <a:latin typeface="+mn-lt"/>
                        <a:ea typeface="+mn-ea"/>
                        <a:cs typeface="+mn-cs"/>
                      </a:endParaRPr>
                    </a:p>
                  </a:txBody>
                  <a:tcPr/>
                </a:tc>
                <a:extLst>
                  <a:ext uri="{0D108BD9-81ED-4DB2-BD59-A6C34878D82A}">
                    <a16:rowId xmlns:a16="http://schemas.microsoft.com/office/drawing/2014/main" val="3550588562"/>
                  </a:ext>
                </a:extLst>
              </a:tr>
            </a:tbl>
          </a:graphicData>
        </a:graphic>
      </p:graphicFrame>
      <p:sp>
        <p:nvSpPr>
          <p:cNvPr id="12" name="TextBox 11">
            <a:extLst>
              <a:ext uri="{FF2B5EF4-FFF2-40B4-BE49-F238E27FC236}">
                <a16:creationId xmlns:a16="http://schemas.microsoft.com/office/drawing/2014/main" id="{229691D2-5348-D445-AC4E-969C0C3BC74A}"/>
              </a:ext>
            </a:extLst>
          </p:cNvPr>
          <p:cNvSpPr txBox="1"/>
          <p:nvPr/>
        </p:nvSpPr>
        <p:spPr>
          <a:xfrm>
            <a:off x="1371600" y="29485844"/>
            <a:ext cx="8884461" cy="2308324"/>
          </a:xfrm>
          <a:prstGeom prst="rect">
            <a:avLst/>
          </a:prstGeom>
          <a:noFill/>
        </p:spPr>
        <p:txBody>
          <a:bodyPr wrap="square" rtlCol="0">
            <a:spAutoFit/>
          </a:bodyPr>
          <a:lstStyle/>
          <a:p>
            <a:pPr algn="just"/>
            <a:r>
              <a:rPr lang="en-US" dirty="0"/>
              <a:t>Random Forest took the least time approximately 0.08 seconds and thus is the fastest detection scheme of all. Whereas Logistic Regression took highest time to predict with the maximum time of 0.20 seconds and thus become the slowest scheme of all the detection methods. Decision Tree ranks the second fastest scheme with approximately 0.13 seconds to predict.</a:t>
            </a:r>
          </a:p>
        </p:txBody>
      </p:sp>
      <p:pic>
        <p:nvPicPr>
          <p:cNvPr id="2" name="Picture 1"/>
          <p:cNvPicPr>
            <a:picLocks noChangeAspect="1"/>
          </p:cNvPicPr>
          <p:nvPr/>
        </p:nvPicPr>
        <p:blipFill>
          <a:blip r:embed="rId4"/>
          <a:stretch>
            <a:fillRect/>
          </a:stretch>
        </p:blipFill>
        <p:spPr>
          <a:xfrm>
            <a:off x="11252245" y="9356203"/>
            <a:ext cx="3759156" cy="4060395"/>
          </a:xfrm>
          <a:prstGeom prst="rect">
            <a:avLst/>
          </a:prstGeom>
        </p:spPr>
      </p:pic>
      <p:pic>
        <p:nvPicPr>
          <p:cNvPr id="13" name="Picture 12"/>
          <p:cNvPicPr>
            <a:picLocks noChangeAspect="1"/>
          </p:cNvPicPr>
          <p:nvPr/>
        </p:nvPicPr>
        <p:blipFill>
          <a:blip r:embed="rId5"/>
          <a:stretch>
            <a:fillRect/>
          </a:stretch>
        </p:blipFill>
        <p:spPr>
          <a:xfrm>
            <a:off x="11252244" y="13403514"/>
            <a:ext cx="5511756" cy="2928290"/>
          </a:xfrm>
          <a:prstGeom prst="rect">
            <a:avLst/>
          </a:prstGeom>
        </p:spPr>
      </p:pic>
      <p:pic>
        <p:nvPicPr>
          <p:cNvPr id="14" name="Picture 13"/>
          <p:cNvPicPr>
            <a:picLocks noChangeAspect="1"/>
          </p:cNvPicPr>
          <p:nvPr/>
        </p:nvPicPr>
        <p:blipFill>
          <a:blip r:embed="rId6"/>
          <a:stretch>
            <a:fillRect/>
          </a:stretch>
        </p:blipFill>
        <p:spPr>
          <a:xfrm>
            <a:off x="15011402" y="13518471"/>
            <a:ext cx="6134692" cy="2917015"/>
          </a:xfrm>
          <a:prstGeom prst="rect">
            <a:avLst/>
          </a:prstGeom>
        </p:spPr>
      </p:pic>
      <p:pic>
        <p:nvPicPr>
          <p:cNvPr id="15" name="Picture 14"/>
          <p:cNvPicPr>
            <a:picLocks noChangeAspect="1"/>
          </p:cNvPicPr>
          <p:nvPr/>
        </p:nvPicPr>
        <p:blipFill>
          <a:blip r:embed="rId7"/>
          <a:stretch>
            <a:fillRect/>
          </a:stretch>
        </p:blipFill>
        <p:spPr>
          <a:xfrm>
            <a:off x="11252244" y="16331805"/>
            <a:ext cx="5511756" cy="2373788"/>
          </a:xfrm>
          <a:prstGeom prst="rect">
            <a:avLst/>
          </a:prstGeom>
        </p:spPr>
      </p:pic>
      <p:pic>
        <p:nvPicPr>
          <p:cNvPr id="16" name="Picture 15"/>
          <p:cNvPicPr>
            <a:picLocks noChangeAspect="1"/>
          </p:cNvPicPr>
          <p:nvPr/>
        </p:nvPicPr>
        <p:blipFill>
          <a:blip r:embed="rId8"/>
          <a:stretch>
            <a:fillRect/>
          </a:stretch>
        </p:blipFill>
        <p:spPr>
          <a:xfrm>
            <a:off x="15907045" y="16056092"/>
            <a:ext cx="5221988" cy="2727409"/>
          </a:xfrm>
          <a:prstGeom prst="rect">
            <a:avLst/>
          </a:prstGeom>
        </p:spPr>
      </p:pic>
      <p:pic>
        <p:nvPicPr>
          <p:cNvPr id="17" name="Picture 16"/>
          <p:cNvPicPr>
            <a:picLocks noChangeAspect="1"/>
          </p:cNvPicPr>
          <p:nvPr/>
        </p:nvPicPr>
        <p:blipFill>
          <a:blip r:embed="rId9"/>
          <a:stretch>
            <a:fillRect/>
          </a:stretch>
        </p:blipFill>
        <p:spPr>
          <a:xfrm>
            <a:off x="11242205" y="18673911"/>
            <a:ext cx="4664839" cy="2826659"/>
          </a:xfrm>
          <a:prstGeom prst="rect">
            <a:avLst/>
          </a:prstGeom>
        </p:spPr>
      </p:pic>
      <p:pic>
        <p:nvPicPr>
          <p:cNvPr id="18" name="Picture 17"/>
          <p:cNvPicPr>
            <a:picLocks noChangeAspect="1"/>
          </p:cNvPicPr>
          <p:nvPr/>
        </p:nvPicPr>
        <p:blipFill>
          <a:blip r:embed="rId10"/>
          <a:stretch>
            <a:fillRect/>
          </a:stretch>
        </p:blipFill>
        <p:spPr>
          <a:xfrm>
            <a:off x="11252244" y="21422663"/>
            <a:ext cx="9876789" cy="2761170"/>
          </a:xfrm>
          <a:prstGeom prst="rect">
            <a:avLst/>
          </a:prstGeom>
        </p:spPr>
      </p:pic>
      <p:pic>
        <p:nvPicPr>
          <p:cNvPr id="19" name="Picture 18"/>
          <p:cNvPicPr>
            <a:picLocks noChangeAspect="1"/>
          </p:cNvPicPr>
          <p:nvPr/>
        </p:nvPicPr>
        <p:blipFill>
          <a:blip r:embed="rId11"/>
          <a:stretch>
            <a:fillRect/>
          </a:stretch>
        </p:blipFill>
        <p:spPr>
          <a:xfrm>
            <a:off x="15783438" y="18673911"/>
            <a:ext cx="5345595" cy="2826659"/>
          </a:xfrm>
          <a:prstGeom prst="rect">
            <a:avLst/>
          </a:prstGeom>
        </p:spPr>
      </p:pic>
      <p:pic>
        <p:nvPicPr>
          <p:cNvPr id="20" name="Picture 19"/>
          <p:cNvPicPr>
            <a:picLocks noChangeAspect="1"/>
          </p:cNvPicPr>
          <p:nvPr/>
        </p:nvPicPr>
        <p:blipFill>
          <a:blip r:embed="rId12"/>
          <a:stretch>
            <a:fillRect/>
          </a:stretch>
        </p:blipFill>
        <p:spPr>
          <a:xfrm>
            <a:off x="14706600" y="9437016"/>
            <a:ext cx="6422433" cy="3902005"/>
          </a:xfrm>
          <a:prstGeom prst="rect">
            <a:avLst/>
          </a:prstGeom>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4443</TotalTime>
  <Words>217</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Franklin Gothic Book</vt:lpstr>
      <vt:lpstr>Times New Roman</vt:lpstr>
      <vt:lpstr>Crop</vt:lpstr>
      <vt:lpstr>PowerPoint Presentation</vt:lpstr>
    </vt:vector>
  </TitlesOfParts>
  <Company>Genigraphics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x 36 poster template</dc:title>
  <dc:creator>Jay Larson</dc:creator>
  <dc:description>Call us at 1-800-790-4001_x000d_
www.genigraphics.com</dc:description>
  <cp:lastModifiedBy>Kusumanjali Somisetty</cp:lastModifiedBy>
  <cp:revision>203</cp:revision>
  <cp:lastPrinted>2017-08-18T14:01:55Z</cp:lastPrinted>
  <dcterms:created xsi:type="dcterms:W3CDTF">2011-05-08T17:15:18Z</dcterms:created>
  <dcterms:modified xsi:type="dcterms:W3CDTF">2019-08-19T13:59:15Z</dcterms:modified>
</cp:coreProperties>
</file>