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16"/>
  </p:notesMasterIdLst>
  <p:sldIdLst>
    <p:sldId id="256" r:id="rId3"/>
    <p:sldId id="258" r:id="rId4"/>
    <p:sldId id="266" r:id="rId5"/>
    <p:sldId id="296" r:id="rId6"/>
    <p:sldId id="297" r:id="rId7"/>
    <p:sldId id="303" r:id="rId8"/>
    <p:sldId id="298" r:id="rId9"/>
    <p:sldId id="299" r:id="rId10"/>
    <p:sldId id="300" r:id="rId11"/>
    <p:sldId id="291" r:id="rId12"/>
    <p:sldId id="301" r:id="rId13"/>
    <p:sldId id="30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2F7-E61D-48D7-9C77-770221C47A66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9E0B-0DDB-474F-A60E-20F475A100CD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F86D-D4C6-4D32-A2BD-F01AD5456BE7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09F9-4DCC-4518-AFD9-098232CE9B2E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3F6-5B2A-437E-9F2C-F80BF010A820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BB7B-4374-4ED0-B7E6-D59F5808E48F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D6-5CDE-4686-B113-53F6202BB758}" type="datetime1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578C-F325-488B-BDDC-BA28984CBCB7}" type="datetime1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66C-7B09-4E45-B0B7-7E3CA076D1AD}" type="datetime1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168-FBCE-4D56-BAF4-7474D9A656A7}" type="datetime1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BA3-2304-4872-984C-4EDD901DE384}" type="datetime1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477-DB0F-4022-944D-BC6BAEF11F29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2D8D-A31C-45A2-88CA-B29385A8DF3E}" type="datetime1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B082-9420-40CD-97FE-BC9F5DE047C9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8F5F-CF60-4B10-86E1-C7315A2AC135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E8E-69D4-47D8-8CED-CADB9EE9F1CD}" type="datetime1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A893-AB73-45A7-B4FE-35E661AEFAE7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4ABF-E3C1-4D00-8034-0FD8E48D9FE1}" type="datetime1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3AAC-2701-4E6F-8EAA-7D17EAD282C8}" type="datetime1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C3E4-7F17-48BA-96F2-C9537289D9B9}" type="datetime1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1662-F483-457B-BD2D-0895F0632062}" type="datetime1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6033-DF17-4A2E-A8AE-290F001AE3C7}" type="datetime1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EF03-1B16-4E86-ACCA-8A9AC84EB99F}" type="datetime1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A1CC-8D9D-479E-A1BE-AB5F9045BDE7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093F-B53A-4308-871D-88734DEAFDB4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ptel.ac.in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g"/><Relationship Id="rId5" Type="http://schemas.openxmlformats.org/officeDocument/2006/relationships/hyperlink" Target="https://www.researchgate.net/publication/333661636" TargetMode="External"/><Relationship Id="rId4" Type="http://schemas.openxmlformats.org/officeDocument/2006/relationships/hyperlink" Target="https://link.springer.com/chapter/10.1007/978-981-15-2341-0_1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1007707" y="836536"/>
            <a:ext cx="10346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ysClr val="windowText" lastClr="000000"/>
                </a:solidFill>
              </a:rPr>
              <a:t>Basic Blade Design</a:t>
            </a:r>
            <a:br>
              <a:rPr lang="de-DE" sz="2000" dirty="0">
                <a:solidFill>
                  <a:sysClr val="windowText" lastClr="000000"/>
                </a:solidFill>
              </a:rPr>
            </a:br>
            <a:br>
              <a:rPr lang="de-DE" sz="2000" dirty="0">
                <a:solidFill>
                  <a:sysClr val="windowText" lastClr="000000"/>
                </a:solidFill>
              </a:rPr>
            </a:br>
            <a:endParaRPr lang="de-DE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Exercise for Lecture 01</a:t>
            </a:r>
          </a:p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Introduction to wind Turbine Aerodynamics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3396592" y="3269822"/>
            <a:ext cx="539881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Presented by:</a:t>
            </a:r>
          </a:p>
          <a:p>
            <a:pPr algn="ctr"/>
            <a:endParaRPr lang="de-DE" sz="2000" dirty="0"/>
          </a:p>
          <a:p>
            <a:pPr algn="ctr"/>
            <a:r>
              <a:rPr lang="de-DE" dirty="0"/>
              <a:t>Hassan Pour Saeid</a:t>
            </a:r>
          </a:p>
          <a:p>
            <a:pPr algn="ctr"/>
            <a:r>
              <a:rPr lang="de-DE" dirty="0"/>
              <a:t>Mozafary Mostafa</a:t>
            </a:r>
          </a:p>
          <a:p>
            <a:pPr algn="ctr"/>
            <a:r>
              <a:rPr lang="de-DE" dirty="0"/>
              <a:t>Patel Manthan</a:t>
            </a:r>
          </a:p>
          <a:p>
            <a:pPr algn="ctr"/>
            <a:r>
              <a:rPr lang="de-DE" dirty="0"/>
              <a:t>Patil </a:t>
            </a:r>
            <a:r>
              <a:rPr lang="de-DE"/>
              <a:t>Rahul </a:t>
            </a:r>
          </a:p>
          <a:p>
            <a:pPr algn="ctr"/>
            <a:r>
              <a:rPr lang="de-DE" dirty="0"/>
              <a:t>		Soni Karan			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03CAB4-695D-A02E-F0CF-C038679A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6626-1C21-49B6-8063-4B8A033448F5}" type="datetime1">
              <a:rPr lang="en-IN" smtClean="0"/>
              <a:t>22-04-2024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4ED878-BE89-E29D-E462-0C6E6159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pic>
        <p:nvPicPr>
          <p:cNvPr id="4" name="Picture 3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E4843BC-9D2B-3B2B-575C-F16F65BF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98" y="88806"/>
            <a:ext cx="2854602" cy="12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DFF7-868B-8A05-2E38-E38FCD6A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446" y="195569"/>
            <a:ext cx="3429000" cy="830612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+mn-lt"/>
              </a:rPr>
              <a:t>5.Results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289A-F1BB-CC50-F7D1-0790D9FC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4B3E16-D183-4392-9F03-E3F3CA78269A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F687-2CE9-8454-12EF-FE51D5B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12B8E9-AAFC-44D3-B92E-D5D0BFCC5072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1C41D6D6-6CDB-1774-0010-2E8120A3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3324A-3986-249F-A45F-FD57AE53E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F0BCBE3-6CFE-AB40-49F9-CEB1627E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410"/>
            <a:ext cx="5990160" cy="2940482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767FAD-3BB2-93BB-1922-369885C17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55" y="2213410"/>
            <a:ext cx="5990160" cy="29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9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DFF7-868B-8A05-2E38-E38FCD6A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446" y="195569"/>
            <a:ext cx="3429000" cy="830612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+mn-lt"/>
              </a:rPr>
              <a:t>5.Results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289A-F1BB-CC50-F7D1-0790D9FC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4B3E16-D183-4392-9F03-E3F3CA78269A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F687-2CE9-8454-12EF-FE51D5B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12B8E9-AAFC-44D3-B92E-D5D0BFCC5072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1C41D6D6-6CDB-1774-0010-2E8120A3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3324A-3986-249F-A45F-FD57AE53E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7" name="Picture 6" descr="A graph with orange lines&#10;&#10;Description automatically generated">
            <a:extLst>
              <a:ext uri="{FF2B5EF4-FFF2-40B4-BE49-F238E27FC236}">
                <a16:creationId xmlns:a16="http://schemas.microsoft.com/office/drawing/2014/main" id="{93C38CA7-F941-630A-C9FC-D08B43098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1" y="1181115"/>
            <a:ext cx="10372436" cy="50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0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DFF7-868B-8A05-2E38-E38FCD6A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446" y="195569"/>
            <a:ext cx="3429000" cy="830612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+mn-lt"/>
              </a:rPr>
              <a:t>5.Results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289A-F1BB-CC50-F7D1-0790D9FC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4B3E16-D183-4392-9F03-E3F3CA78269A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F687-2CE9-8454-12EF-FE51D5B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12B8E9-AAFC-44D3-B92E-D5D0BFCC5072}" type="slidenum">
              <a:rPr lang="en-IN" smtClean="0"/>
              <a:pPr>
                <a:spcAft>
                  <a:spcPts val="600"/>
                </a:spcAft>
              </a:pPr>
              <a:t>12</a:t>
            </a:fld>
            <a:endParaRPr lang="en-IN"/>
          </a:p>
        </p:txBody>
      </p:sp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1C41D6D6-6CDB-1774-0010-2E8120A3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3324A-3986-249F-A45F-FD57AE53E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255ABB95-139F-6492-0AE4-9945C9CE1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927"/>
            <a:ext cx="10610273" cy="52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9400-1A3F-3155-02B8-3DEA5DF0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+mn-lt"/>
              </a:rPr>
              <a:t>6. References</a:t>
            </a:r>
            <a:endParaRPr lang="en-IN" sz="36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C125-022B-7963-ED27-AB988B0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2FE0-8B1A-4265-8670-279A72924C15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CCDEC-E8A5-9379-015A-CB7A5F16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13</a:t>
            </a:fld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7491AB-B51C-8EBB-6BB8-BB8F0734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accent1"/>
                </a:solidFill>
              </a:rPr>
              <a:t>Prof. </a:t>
            </a:r>
            <a:r>
              <a:rPr lang="en-GB" sz="1600" dirty="0" err="1">
                <a:solidFill>
                  <a:schemeClr val="accent1"/>
                </a:solidFill>
              </a:rPr>
              <a:t>Dr.</a:t>
            </a:r>
            <a:r>
              <a:rPr lang="en-GB" sz="1600" dirty="0">
                <a:solidFill>
                  <a:schemeClr val="accent1"/>
                </a:solidFill>
              </a:rPr>
              <a:t>-Ing. David </a:t>
            </a:r>
            <a:r>
              <a:rPr lang="en-GB" sz="1600" dirty="0" err="1">
                <a:solidFill>
                  <a:schemeClr val="accent1"/>
                </a:solidFill>
              </a:rPr>
              <a:t>Schlipf</a:t>
            </a:r>
            <a:r>
              <a:rPr lang="en-GB" sz="1600" dirty="0">
                <a:solidFill>
                  <a:schemeClr val="accent1"/>
                </a:solidFill>
              </a:rPr>
              <a:t>. </a:t>
            </a:r>
            <a:r>
              <a:rPr lang="en-GB" sz="1600" dirty="0"/>
              <a:t>“Lecture #1 Introduction to Wind Turbine Aerodynamics” [Lecture notes]. </a:t>
            </a:r>
            <a:r>
              <a:rPr lang="en-GB" sz="1600" dirty="0">
                <a:solidFill>
                  <a:schemeClr val="accent1"/>
                </a:solidFill>
              </a:rPr>
              <a:t>25.03.2024.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accent1"/>
                </a:solidFill>
              </a:rPr>
              <a:t>J. </a:t>
            </a:r>
            <a:r>
              <a:rPr lang="en-GB" sz="1600" dirty="0" err="1">
                <a:solidFill>
                  <a:schemeClr val="accent1"/>
                </a:solidFill>
              </a:rPr>
              <a:t>Jonkman</a:t>
            </a:r>
            <a:r>
              <a:rPr lang="en-GB" sz="1600" dirty="0">
                <a:solidFill>
                  <a:schemeClr val="accent1"/>
                </a:solidFill>
              </a:rPr>
              <a:t>, S. Butterfield, W. Musial, and G. Scott. </a:t>
            </a:r>
            <a:r>
              <a:rPr lang="en-GB" sz="1600" dirty="0"/>
              <a:t>Definition of a 5-MW Reference Wind Turbine for Offshore System Development. </a:t>
            </a:r>
            <a:r>
              <a:rPr lang="en-GB" sz="1600" dirty="0">
                <a:solidFill>
                  <a:schemeClr val="accent1"/>
                </a:solidFill>
              </a:rPr>
              <a:t>NREL, 2009</a:t>
            </a:r>
            <a:r>
              <a:rPr lang="en-GB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accent1"/>
                </a:solidFill>
              </a:rPr>
              <a:t>Python Software Foundation. </a:t>
            </a:r>
            <a:r>
              <a:rPr lang="en-GB" sz="1600" dirty="0"/>
              <a:t>The Python Standard Library. </a:t>
            </a:r>
            <a:r>
              <a:rPr lang="en-GB" sz="1600" dirty="0">
                <a:solidFill>
                  <a:schemeClr val="accent1"/>
                </a:solidFill>
              </a:rPr>
              <a:t>From </a:t>
            </a:r>
            <a:r>
              <a:rPr lang="en-GB" sz="1600" dirty="0">
                <a:solidFill>
                  <a:schemeClr val="accent1"/>
                </a:solidFill>
                <a:hlinkClick r:id="rId2"/>
              </a:rPr>
              <a:t>https://docs.python.org</a:t>
            </a:r>
            <a:r>
              <a:rPr lang="en-GB" sz="16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accent1"/>
                </a:solidFill>
              </a:rPr>
              <a:t>Prof. Ragunathan </a:t>
            </a:r>
            <a:r>
              <a:rPr lang="en-GB" sz="1600" dirty="0" err="1">
                <a:solidFill>
                  <a:schemeClr val="accent1"/>
                </a:solidFill>
              </a:rPr>
              <a:t>Rengasamy</a:t>
            </a:r>
            <a:r>
              <a:rPr lang="en-GB" sz="1600" dirty="0">
                <a:solidFill>
                  <a:schemeClr val="accent1"/>
                </a:solidFill>
              </a:rPr>
              <a:t>. </a:t>
            </a:r>
            <a:r>
              <a:rPr lang="en-GB" sz="1600" dirty="0"/>
              <a:t>“ Python for Data science, IIT Madras “ </a:t>
            </a:r>
            <a:r>
              <a:rPr lang="en-GB" sz="1600" dirty="0">
                <a:solidFill>
                  <a:schemeClr val="accent1"/>
                </a:solidFill>
              </a:rPr>
              <a:t>[Online Lecture]. </a:t>
            </a:r>
            <a:r>
              <a:rPr lang="en-GB" sz="1600" dirty="0">
                <a:solidFill>
                  <a:schemeClr val="accent1"/>
                </a:solidFill>
                <a:hlinkClick r:id="rId3"/>
              </a:rPr>
              <a:t>https://nptel.ac.in</a:t>
            </a:r>
            <a:r>
              <a:rPr lang="en-GB" sz="16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>
                <a:solidFill>
                  <a:schemeClr val="accent1"/>
                </a:solidFill>
              </a:rPr>
              <a:t>Temesgen</a:t>
            </a:r>
            <a:r>
              <a:rPr lang="en-GB" sz="1600" dirty="0">
                <a:solidFill>
                  <a:schemeClr val="accent1"/>
                </a:solidFill>
              </a:rPr>
              <a:t> Batu &amp; </a:t>
            </a:r>
            <a:r>
              <a:rPr lang="en-GB" sz="1600" dirty="0" err="1">
                <a:solidFill>
                  <a:schemeClr val="accent1"/>
                </a:solidFill>
              </a:rPr>
              <a:t>Hirpa</a:t>
            </a:r>
            <a:r>
              <a:rPr lang="en-GB" sz="1600" dirty="0">
                <a:solidFill>
                  <a:schemeClr val="accent1"/>
                </a:solidFill>
              </a:rPr>
              <a:t> G. </a:t>
            </a:r>
            <a:r>
              <a:rPr lang="en-GB" sz="1600" dirty="0" err="1">
                <a:solidFill>
                  <a:schemeClr val="accent1"/>
                </a:solidFill>
              </a:rPr>
              <a:t>Lemu</a:t>
            </a:r>
            <a:r>
              <a:rPr lang="en-GB" sz="1600" dirty="0">
                <a:solidFill>
                  <a:schemeClr val="accent1"/>
                </a:solidFill>
              </a:rPr>
              <a:t>(2020):</a:t>
            </a:r>
            <a:r>
              <a:rPr lang="en-US" sz="1600" dirty="0"/>
              <a:t>Comparative Study of the Effect of Chord Length Computation Methods in Design of Wind Turbine Blade. Springer (((</a:t>
            </a:r>
            <a:r>
              <a:rPr lang="en-US" sz="1600" dirty="0" err="1"/>
              <a:t>LNEE,volume</a:t>
            </a:r>
            <a:r>
              <a:rPr lang="en-US" sz="1600" dirty="0"/>
              <a:t> 634)) </a:t>
            </a:r>
            <a:r>
              <a:rPr lang="en-US" sz="16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https://link.springer.com/chapter/10.1007/978-981-15-2341-0_14</a:t>
            </a:r>
            <a:endParaRPr lang="en-US" sz="1600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Mustafa </a:t>
            </a:r>
            <a:r>
              <a:rPr lang="en-US" sz="1600" dirty="0" err="1">
                <a:solidFill>
                  <a:schemeClr val="accent1"/>
                </a:solidFill>
              </a:rPr>
              <a:t>Alaskari</a:t>
            </a:r>
            <a:r>
              <a:rPr lang="en-US" sz="1600" dirty="0">
                <a:solidFill>
                  <a:schemeClr val="accent1"/>
                </a:solidFill>
              </a:rPr>
              <a:t>, Oday Abdullah &amp; </a:t>
            </a:r>
            <a:r>
              <a:rPr lang="en-US" sz="1600" dirty="0" err="1">
                <a:solidFill>
                  <a:schemeClr val="accent1"/>
                </a:solidFill>
              </a:rPr>
              <a:t>Mahir</a:t>
            </a:r>
            <a:r>
              <a:rPr lang="en-US" sz="1600" dirty="0">
                <a:solidFill>
                  <a:schemeClr val="accent1"/>
                </a:solidFill>
              </a:rPr>
              <a:t> H. Majeed (2019): </a:t>
            </a:r>
            <a:r>
              <a:rPr lang="en-US" sz="1600" dirty="0"/>
              <a:t>Analysis of Wind Turbine Using </a:t>
            </a:r>
            <a:r>
              <a:rPr lang="en-US" sz="1600" dirty="0" err="1"/>
              <a:t>QBlade</a:t>
            </a:r>
            <a:r>
              <a:rPr lang="en-US" sz="1600" dirty="0"/>
              <a:t> Software. </a:t>
            </a:r>
            <a:r>
              <a:rPr lang="en-US" sz="1600"/>
              <a:t>Conference Series Materials Science and Engineering </a:t>
            </a:r>
            <a:r>
              <a:rPr lang="en-US" sz="160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https://www.researchgate.net/publication/333661636</a:t>
            </a:r>
            <a:endParaRPr lang="en-US" sz="16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sz="1600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GB" sz="1600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LID4096" sz="1600" dirty="0">
              <a:solidFill>
                <a:schemeClr val="accent1"/>
              </a:solidFill>
            </a:endParaRPr>
          </a:p>
        </p:txBody>
      </p:sp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69E2D188-FF9E-1C36-A00E-FDF944150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ADFC8F-6D46-A413-9975-B5E0E1066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B4D4-956D-1466-26FD-01487AF6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29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+mn-lt"/>
              </a:rPr>
              <a:t>Overview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E179-BA05-BAAE-FBAA-821FCAD3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751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Tasks, Script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References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0B6F-77ED-ED7F-2C64-7A5128EA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DD4C-3747-4021-8A7F-2C61EC4DEE70}" type="datetime1">
              <a:rPr lang="en-IN" smtClean="0"/>
              <a:t>22-04-2024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F9A47-64E8-E024-6AA3-54D2A572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45AAC-765E-18B2-22FF-7A7270DED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DD5D4744-3E30-30F5-5AAA-3D2CCDF29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5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155-CC07-C843-2CA8-4D67724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49" y="380430"/>
            <a:ext cx="9507894" cy="73721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+mn-lt"/>
              </a:rPr>
              <a:t>1.  Tasks, Script and Output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B384-B1CF-C8A7-E577-BAB6460E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5380-FA47-2EA9-9D91-0A2D4C3F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0BF-2AC2-46A4-9A43-F9E7DEB2AC08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208A-E939-C661-073F-8D0B7F6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7E541351-1696-0213-8EF3-BC3A8CEB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202057"/>
            <a:ext cx="1146048" cy="585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19C00-7F46-AEDC-EC25-94064330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390931A-983D-CD48-D547-B2C84C558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E30C6-DDD9-4419-D94C-05F856F6F4B5}"/>
              </a:ext>
            </a:extLst>
          </p:cNvPr>
          <p:cNvSpPr txBox="1"/>
          <p:nvPr/>
        </p:nvSpPr>
        <p:spPr>
          <a:xfrm>
            <a:off x="2608293" y="1108273"/>
            <a:ext cx="76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a) Find the Design tip speed ration, rotor radius and number of blades. 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2330F-5B88-5182-4DFF-1BF80EC07F83}"/>
              </a:ext>
            </a:extLst>
          </p:cNvPr>
          <p:cNvSpPr txBox="1"/>
          <p:nvPr/>
        </p:nvSpPr>
        <p:spPr>
          <a:xfrm>
            <a:off x="9001273" y="2546462"/>
            <a:ext cx="2588447" cy="3077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0" dirty="0">
                <a:effectLst/>
              </a:rPr>
              <a:t>Script: </a:t>
            </a:r>
          </a:p>
          <a:p>
            <a:endParaRPr lang="en-IN" sz="1600" b="0" dirty="0">
              <a:effectLst/>
            </a:endParaRPr>
          </a:p>
          <a:p>
            <a:r>
              <a:rPr lang="en-IN" sz="1200" b="0" dirty="0">
                <a:effectLst/>
              </a:rPr>
              <a:t>5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. import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 err="1">
                <a:solidFill>
                  <a:srgbClr val="4EC9B0"/>
                </a:solidFill>
                <a:effectLst/>
              </a:rPr>
              <a:t>numpy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as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4EC9B0"/>
                </a:solidFill>
                <a:effectLst/>
              </a:rPr>
              <a:t>np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6. 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import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4EC9B0"/>
                </a:solidFill>
                <a:effectLst/>
              </a:rPr>
              <a:t>math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7. 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import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 err="1">
                <a:solidFill>
                  <a:srgbClr val="4EC9B0"/>
                </a:solidFill>
                <a:effectLst/>
              </a:rPr>
              <a:t>os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8. 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import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4EC9B0"/>
                </a:solidFill>
                <a:effectLst/>
              </a:rPr>
              <a:t>pandas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as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4EC9B0"/>
                </a:solidFill>
                <a:effectLst/>
              </a:rPr>
              <a:t>pd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9. 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import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 err="1">
                <a:solidFill>
                  <a:srgbClr val="4EC9B0"/>
                </a:solidFill>
                <a:effectLst/>
              </a:rPr>
              <a:t>matplotlib</a:t>
            </a:r>
            <a:r>
              <a:rPr lang="en-IN" sz="1200" b="0" dirty="0" err="1">
                <a:solidFill>
                  <a:srgbClr val="CCCCCC"/>
                </a:solidFill>
                <a:effectLst/>
              </a:rPr>
              <a:t>.</a:t>
            </a:r>
            <a:r>
              <a:rPr lang="en-IN" sz="1200" b="0" dirty="0" err="1">
                <a:solidFill>
                  <a:srgbClr val="4EC9B0"/>
                </a:solidFill>
                <a:effectLst/>
              </a:rPr>
              <a:t>pyplot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as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 err="1">
                <a:solidFill>
                  <a:srgbClr val="4EC9B0"/>
                </a:solidFill>
                <a:effectLst/>
              </a:rPr>
              <a:t>plt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10. 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import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4EC9B0"/>
                </a:solidFill>
                <a:effectLst/>
              </a:rPr>
              <a:t>seaborn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C586C0"/>
                </a:solidFill>
                <a:effectLst/>
              </a:rPr>
              <a:t>as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 err="1">
                <a:solidFill>
                  <a:srgbClr val="4EC9B0"/>
                </a:solidFill>
                <a:effectLst/>
              </a:rPr>
              <a:t>sns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11. </a:t>
            </a:r>
            <a:br>
              <a:rPr lang="en-IN" sz="1200" b="0" dirty="0">
                <a:solidFill>
                  <a:srgbClr val="CCCCCC"/>
                </a:solidFill>
                <a:effectLst/>
              </a:rPr>
            </a:br>
            <a:r>
              <a:rPr lang="en-IN" sz="1200" b="0" dirty="0">
                <a:effectLst/>
              </a:rPr>
              <a:t>12. </a:t>
            </a:r>
            <a:r>
              <a:rPr lang="en-IN" sz="1200" b="0" dirty="0">
                <a:solidFill>
                  <a:srgbClr val="6A9955"/>
                </a:solidFill>
                <a:effectLst/>
              </a:rPr>
              <a:t># a) find R, </a:t>
            </a:r>
            <a:r>
              <a:rPr lang="en-IN" sz="1200" b="0" dirty="0" err="1">
                <a:solidFill>
                  <a:srgbClr val="6A9955"/>
                </a:solidFill>
                <a:effectLst/>
              </a:rPr>
              <a:t>lambda_D</a:t>
            </a:r>
            <a:r>
              <a:rPr lang="en-IN" sz="1200" b="0" dirty="0">
                <a:solidFill>
                  <a:srgbClr val="6A9955"/>
                </a:solidFill>
                <a:effectLst/>
              </a:rPr>
              <a:t> and z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13.</a:t>
            </a:r>
            <a:r>
              <a:rPr lang="en-IN" sz="1200" b="0" dirty="0">
                <a:solidFill>
                  <a:srgbClr val="6A9955"/>
                </a:solidFill>
                <a:effectLst/>
              </a:rPr>
              <a:t> # Define the Variables and Values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14.</a:t>
            </a:r>
            <a:r>
              <a:rPr lang="en-IN" sz="1200" b="0" dirty="0">
                <a:solidFill>
                  <a:srgbClr val="4FC1FF"/>
                </a:solidFill>
                <a:effectLst/>
              </a:rPr>
              <a:t> R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        </a:t>
            </a:r>
            <a:r>
              <a:rPr lang="en-IN" sz="1200" b="0" dirty="0">
                <a:solidFill>
                  <a:srgbClr val="D4D4D4"/>
                </a:solidFill>
                <a:effectLst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</a:rPr>
              <a:t>63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                  </a:t>
            </a:r>
            <a:r>
              <a:rPr lang="en-IN" sz="1200" b="0" dirty="0">
                <a:solidFill>
                  <a:srgbClr val="6A9955"/>
                </a:solidFill>
                <a:effectLst/>
              </a:rPr>
              <a:t># [m]  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15.</a:t>
            </a:r>
            <a:r>
              <a:rPr lang="en-IN" sz="1200" b="0" dirty="0">
                <a:solidFill>
                  <a:srgbClr val="9CDCFE"/>
                </a:solidFill>
                <a:effectLst/>
              </a:rPr>
              <a:t> </a:t>
            </a:r>
            <a:r>
              <a:rPr lang="en-IN" sz="1200" b="0" dirty="0" err="1">
                <a:solidFill>
                  <a:srgbClr val="9CDCFE"/>
                </a:solidFill>
                <a:effectLst/>
              </a:rPr>
              <a:t>Lamda_D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  </a:t>
            </a:r>
            <a:r>
              <a:rPr lang="en-IN" sz="1200" b="0" dirty="0">
                <a:solidFill>
                  <a:srgbClr val="D4D4D4"/>
                </a:solidFill>
                <a:effectLst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</a:rPr>
              <a:t>7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            </a:t>
            </a:r>
            <a:r>
              <a:rPr lang="en-IN" sz="1200" b="0" dirty="0">
                <a:solidFill>
                  <a:srgbClr val="6A9955"/>
                </a:solidFill>
                <a:effectLst/>
              </a:rPr>
              <a:t># [-]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r>
              <a:rPr lang="en-IN" sz="1200" b="0" dirty="0">
                <a:effectLst/>
              </a:rPr>
              <a:t>16.</a:t>
            </a:r>
            <a:r>
              <a:rPr lang="en-IN" sz="1200" b="0" dirty="0">
                <a:solidFill>
                  <a:srgbClr val="4FC1FF"/>
                </a:solidFill>
                <a:effectLst/>
              </a:rPr>
              <a:t> Z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        </a:t>
            </a:r>
            <a:r>
              <a:rPr lang="en-IN" sz="1200" b="0" dirty="0">
                <a:solidFill>
                  <a:srgbClr val="D4D4D4"/>
                </a:solidFill>
                <a:effectLst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</a:rPr>
              <a:t>3</a:t>
            </a:r>
            <a:r>
              <a:rPr lang="en-IN" sz="1200" b="0" dirty="0">
                <a:solidFill>
                  <a:srgbClr val="CCCCCC"/>
                </a:solidFill>
                <a:effectLst/>
              </a:rPr>
              <a:t>                      </a:t>
            </a:r>
            <a:r>
              <a:rPr lang="en-IN" sz="1200" b="0" dirty="0">
                <a:solidFill>
                  <a:srgbClr val="6A9955"/>
                </a:solidFill>
                <a:effectLst/>
              </a:rPr>
              <a:t># [-]</a:t>
            </a:r>
            <a:endParaRPr lang="en-IN" sz="1200" b="0" dirty="0">
              <a:solidFill>
                <a:srgbClr val="CCCCCC"/>
              </a:solidFill>
              <a:effectLst/>
            </a:endParaRPr>
          </a:p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2EA1C-C8C7-AB27-3EF3-DC4FD9FF20A4}"/>
              </a:ext>
            </a:extLst>
          </p:cNvPr>
          <p:cNvSpPr txBox="1"/>
          <p:nvPr/>
        </p:nvSpPr>
        <p:spPr>
          <a:xfrm>
            <a:off x="887669" y="1592024"/>
            <a:ext cx="292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Overview of Method used for Blade Design According Betz</a:t>
            </a:r>
            <a:endParaRPr lang="LID4096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1590E5-E6CC-B16C-6145-94FA349C4DDD}"/>
              </a:ext>
            </a:extLst>
          </p:cNvPr>
          <p:cNvSpPr/>
          <p:nvPr/>
        </p:nvSpPr>
        <p:spPr>
          <a:xfrm>
            <a:off x="1800811" y="2321356"/>
            <a:ext cx="1098430" cy="854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C80E6-DA60-A4BF-522E-85AEC76280C3}"/>
              </a:ext>
            </a:extLst>
          </p:cNvPr>
          <p:cNvSpPr/>
          <p:nvPr/>
        </p:nvSpPr>
        <p:spPr>
          <a:xfrm>
            <a:off x="897844" y="3533406"/>
            <a:ext cx="2924715" cy="17768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Values:</a:t>
            </a:r>
          </a:p>
          <a:p>
            <a:pPr algn="ctr"/>
            <a:r>
              <a:rPr lang="en-GB" dirty="0"/>
              <a:t>R = Rotor Radius</a:t>
            </a:r>
          </a:p>
          <a:p>
            <a:pPr algn="ctr"/>
            <a:r>
              <a:rPr lang="en-GB" dirty="0" err="1"/>
              <a:t>Lamda_D</a:t>
            </a:r>
            <a:r>
              <a:rPr lang="en-GB" dirty="0"/>
              <a:t> = Tip Speed Ratio </a:t>
            </a:r>
          </a:p>
          <a:p>
            <a:pPr algn="ctr"/>
            <a:r>
              <a:rPr lang="en-GB" dirty="0"/>
              <a:t>Z= Number of Blades</a:t>
            </a:r>
            <a:endParaRPr lang="LID4096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50670A-F5AE-8113-9D0C-96AEEDB1F4AF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2350026" y="3175371"/>
            <a:ext cx="10176" cy="35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454324-DDC9-D1F5-379E-7E8903DD1171}"/>
              </a:ext>
            </a:extLst>
          </p:cNvPr>
          <p:cNvCxnSpPr>
            <a:stCxn id="21" idx="2"/>
          </p:cNvCxnSpPr>
          <p:nvPr/>
        </p:nvCxnSpPr>
        <p:spPr>
          <a:xfrm flipH="1">
            <a:off x="2360201" y="5310210"/>
            <a:ext cx="1" cy="62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89E2BE-B733-B089-7DBB-44580E64F184}"/>
                  </a:ext>
                </a:extLst>
              </p:cNvPr>
              <p:cNvSpPr txBox="1"/>
              <p:nvPr/>
            </p:nvSpPr>
            <p:spPr>
              <a:xfrm>
                <a:off x="4704721" y="2959660"/>
                <a:ext cx="3657600" cy="138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Tip speed ratio (</a:t>
                </a:r>
                <a:r>
                  <a:rPr lang="el-GR" dirty="0"/>
                  <a:t>λ</a:t>
                </a:r>
                <a:r>
                  <a:rPr lang="en-GB" dirty="0"/>
                  <a:t>D):</a:t>
                </a:r>
              </a:p>
              <a:p>
                <a:endParaRPr lang="en-GB" sz="1600" dirty="0"/>
              </a:p>
              <a:p>
                <a:r>
                  <a:rPr lang="el-GR" sz="1600" dirty="0"/>
                  <a:t>λ</a:t>
                </a:r>
                <a:r>
                  <a:rPr lang="en-GB" sz="1600" dirty="0"/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GB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12.1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63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60 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11.4</m:t>
                        </m:r>
                      </m:den>
                    </m:f>
                  </m:oMath>
                </a14:m>
                <a:r>
                  <a:rPr lang="en-GB" sz="1600" dirty="0"/>
                  <a:t>  = 6.998 = 7</a:t>
                </a:r>
              </a:p>
              <a:p>
                <a:endParaRPr lang="en-GB" sz="1400" dirty="0"/>
              </a:p>
              <a:p>
                <a:endParaRPr lang="LID4096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89E2BE-B733-B089-7DBB-44580E64F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21" y="2959660"/>
                <a:ext cx="3657600" cy="1383199"/>
              </a:xfrm>
              <a:prstGeom prst="rect">
                <a:avLst/>
              </a:prstGeom>
              <a:blipFill>
                <a:blip r:embed="rId5"/>
                <a:stretch>
                  <a:fillRect l="-1329" t="-21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155-CC07-C843-2CA8-4D67724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49" y="681038"/>
            <a:ext cx="9507894" cy="73721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+mn-lt"/>
              </a:rPr>
              <a:t>1.  Tasks, Script and Output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B384-B1CF-C8A7-E577-BAB6460E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5380-FA47-2EA9-9D91-0A2D4C3F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0BF-2AC2-46A4-9A43-F9E7DEB2AC08}" type="datetime1">
              <a:rPr lang="en-IN" smtClean="0"/>
              <a:t>22-04-2024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208A-E939-C661-073F-8D0B7F6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7E541351-1696-0213-8EF3-BC3A8CEB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202057"/>
            <a:ext cx="1146048" cy="585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19C00-7F46-AEDC-EC25-94064330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390931A-983D-CD48-D547-B2C84C558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E30C6-DDD9-4419-D94C-05F856F6F4B5}"/>
              </a:ext>
            </a:extLst>
          </p:cNvPr>
          <p:cNvSpPr txBox="1"/>
          <p:nvPr/>
        </p:nvSpPr>
        <p:spPr>
          <a:xfrm>
            <a:off x="474450" y="1483220"/>
            <a:ext cx="108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b) Find useful design values for angle of attack and lift coefficient. Use the </a:t>
            </a:r>
            <a:r>
              <a:rPr lang="en-GB" dirty="0" err="1"/>
              <a:t>airfoil</a:t>
            </a:r>
            <a:r>
              <a:rPr lang="en-GB" dirty="0"/>
              <a:t> data in file NACA64_A17.dat. 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2330F-5B88-5182-4DFF-1BF80EC07F83}"/>
              </a:ext>
            </a:extLst>
          </p:cNvPr>
          <p:cNvSpPr txBox="1"/>
          <p:nvPr/>
        </p:nvSpPr>
        <p:spPr>
          <a:xfrm>
            <a:off x="4903739" y="1852551"/>
            <a:ext cx="6724843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/>
              </a:rPr>
              <a:t>Script:</a:t>
            </a:r>
          </a:p>
          <a:p>
            <a:endParaRPr lang="en-IN" sz="1400" b="1" dirty="0">
              <a:effectLst/>
            </a:endParaRPr>
          </a:p>
          <a:p>
            <a:r>
              <a:rPr lang="en-IN" sz="1400" b="1" dirty="0">
                <a:effectLst/>
              </a:rPr>
              <a:t>44</a:t>
            </a:r>
            <a:r>
              <a:rPr lang="en-IN" sz="1400" b="1" dirty="0">
                <a:solidFill>
                  <a:srgbClr val="6A9955"/>
                </a:solidFill>
                <a:effectLst/>
              </a:rPr>
              <a:t>. # Entire row details of maximum Lift to drag ratio</a:t>
            </a:r>
            <a:endParaRPr lang="en-IN" sz="1400" b="1" dirty="0">
              <a:solidFill>
                <a:srgbClr val="CCCCCC"/>
              </a:solidFill>
              <a:effectLst/>
            </a:endParaRPr>
          </a:p>
          <a:p>
            <a:r>
              <a:rPr lang="en-IN" sz="1400" b="1" dirty="0">
                <a:effectLst/>
              </a:rPr>
              <a:t>45. </a:t>
            </a:r>
            <a:r>
              <a:rPr lang="en-IN" sz="1400" b="1" dirty="0" err="1">
                <a:solidFill>
                  <a:srgbClr val="9CDCFE"/>
                </a:solidFill>
                <a:effectLst/>
              </a:rPr>
              <a:t>Row_Values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400" b="1" dirty="0">
                <a:solidFill>
                  <a:srgbClr val="D4D4D4"/>
                </a:solidFill>
                <a:effectLst/>
              </a:rPr>
              <a:t>=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400" b="1" dirty="0" err="1">
                <a:solidFill>
                  <a:srgbClr val="9CDCFE"/>
                </a:solidFill>
                <a:effectLst/>
              </a:rPr>
              <a:t>AirfoilFile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[</a:t>
            </a:r>
            <a:r>
              <a:rPr lang="en-IN" sz="1400" b="1" dirty="0" err="1">
                <a:solidFill>
                  <a:srgbClr val="9CDCFE"/>
                </a:solidFill>
                <a:effectLst/>
              </a:rPr>
              <a:t>AirfoilFile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[</a:t>
            </a:r>
            <a:r>
              <a:rPr lang="en-IN" sz="1400" b="1" dirty="0">
                <a:solidFill>
                  <a:srgbClr val="CE9178"/>
                </a:solidFill>
                <a:effectLst/>
              </a:rPr>
              <a:t>'Lift to drag ratio'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] </a:t>
            </a:r>
            <a:r>
              <a:rPr lang="en-IN" sz="1400" b="1" dirty="0">
                <a:solidFill>
                  <a:srgbClr val="DCDCAA"/>
                </a:solidFill>
                <a:effectLst/>
              </a:rPr>
              <a:t>==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400" b="1" dirty="0" err="1">
                <a:solidFill>
                  <a:srgbClr val="9CDCFE"/>
                </a:solidFill>
                <a:effectLst/>
              </a:rPr>
              <a:t>Maximum_Value_of_Lift_to_Drag_Ratio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]</a:t>
            </a:r>
          </a:p>
          <a:p>
            <a:r>
              <a:rPr lang="en-IN" sz="1400" b="1" dirty="0">
                <a:effectLst/>
              </a:rPr>
              <a:t>46. </a:t>
            </a:r>
            <a:r>
              <a:rPr lang="en-IN" sz="1400" b="1" dirty="0">
                <a:solidFill>
                  <a:srgbClr val="DCDCAA"/>
                </a:solidFill>
                <a:effectLst/>
              </a:rPr>
              <a:t>print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(</a:t>
            </a:r>
            <a:r>
              <a:rPr lang="en-IN" sz="1400" b="1" dirty="0" err="1">
                <a:solidFill>
                  <a:srgbClr val="9CDCFE"/>
                </a:solidFill>
                <a:effectLst/>
              </a:rPr>
              <a:t>Row_Values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)</a:t>
            </a:r>
          </a:p>
          <a:p>
            <a:r>
              <a:rPr lang="en-IN" sz="1400" b="1" dirty="0">
                <a:effectLst/>
              </a:rPr>
              <a:t>47.</a:t>
            </a:r>
            <a:br>
              <a:rPr lang="en-IN" sz="1400" b="1" dirty="0">
                <a:solidFill>
                  <a:srgbClr val="CCCCCC"/>
                </a:solidFill>
                <a:effectLst/>
              </a:rPr>
            </a:br>
            <a:r>
              <a:rPr lang="en-IN" sz="1400" b="1" dirty="0">
                <a:effectLst/>
              </a:rPr>
              <a:t>48. </a:t>
            </a:r>
            <a:r>
              <a:rPr lang="en-IN" sz="1400" b="1" dirty="0">
                <a:solidFill>
                  <a:srgbClr val="6A9955"/>
                </a:solidFill>
                <a:effectLst/>
              </a:rPr>
              <a:t># Take </a:t>
            </a:r>
            <a:r>
              <a:rPr lang="en-IN" sz="1400" b="1" dirty="0" err="1">
                <a:solidFill>
                  <a:srgbClr val="6A9955"/>
                </a:solidFill>
                <a:effectLst/>
              </a:rPr>
              <a:t>Alfa_A</a:t>
            </a:r>
            <a:r>
              <a:rPr lang="en-IN" sz="1400" b="1" dirty="0">
                <a:solidFill>
                  <a:srgbClr val="6A9955"/>
                </a:solidFill>
                <a:effectLst/>
              </a:rPr>
              <a:t> and CL directly from </a:t>
            </a:r>
            <a:r>
              <a:rPr lang="en-IN" sz="1400" b="1" dirty="0" err="1">
                <a:solidFill>
                  <a:srgbClr val="6A9955"/>
                </a:solidFill>
                <a:effectLst/>
              </a:rPr>
              <a:t>Row_Values</a:t>
            </a:r>
            <a:endParaRPr lang="en-IN" sz="1400" b="1" dirty="0">
              <a:solidFill>
                <a:srgbClr val="CCCCCC"/>
              </a:solidFill>
              <a:effectLst/>
            </a:endParaRPr>
          </a:p>
          <a:p>
            <a:r>
              <a:rPr lang="en-IN" sz="1400" b="1" dirty="0">
                <a:effectLst/>
              </a:rPr>
              <a:t>49. </a:t>
            </a:r>
            <a:r>
              <a:rPr lang="en-IN" sz="1400" b="1" dirty="0" err="1">
                <a:solidFill>
                  <a:srgbClr val="9CDCFE"/>
                </a:solidFill>
                <a:effectLst/>
              </a:rPr>
              <a:t>Alfa_A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400" b="1" dirty="0">
                <a:solidFill>
                  <a:srgbClr val="D4D4D4"/>
                </a:solidFill>
                <a:effectLst/>
              </a:rPr>
              <a:t>=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400" b="1" dirty="0" err="1">
                <a:solidFill>
                  <a:srgbClr val="9CDCFE"/>
                </a:solidFill>
                <a:effectLst/>
              </a:rPr>
              <a:t>Row_Values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[</a:t>
            </a:r>
            <a:r>
              <a:rPr lang="en-IN" sz="1400" b="1" dirty="0">
                <a:solidFill>
                  <a:srgbClr val="CE9178"/>
                </a:solidFill>
                <a:effectLst/>
              </a:rPr>
              <a:t>'Degree'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].</a:t>
            </a:r>
            <a:r>
              <a:rPr lang="en-IN" sz="1400" b="1" dirty="0" err="1">
                <a:solidFill>
                  <a:srgbClr val="CCCCCC"/>
                </a:solidFill>
                <a:effectLst/>
              </a:rPr>
              <a:t>iloc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[</a:t>
            </a:r>
            <a:r>
              <a:rPr lang="en-IN" sz="1400" b="1" dirty="0">
                <a:solidFill>
                  <a:srgbClr val="B5CEA8"/>
                </a:solidFill>
                <a:effectLst/>
              </a:rPr>
              <a:t>0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]         </a:t>
            </a:r>
          </a:p>
          <a:p>
            <a:r>
              <a:rPr lang="en-IN" sz="1400" b="1" dirty="0">
                <a:effectLst/>
              </a:rPr>
              <a:t>50. </a:t>
            </a:r>
            <a:r>
              <a:rPr lang="en-IN" sz="1400" b="1" dirty="0">
                <a:solidFill>
                  <a:srgbClr val="4FC1FF"/>
                </a:solidFill>
                <a:effectLst/>
              </a:rPr>
              <a:t>CL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400" b="1" dirty="0">
                <a:solidFill>
                  <a:srgbClr val="D4D4D4"/>
                </a:solidFill>
                <a:effectLst/>
              </a:rPr>
              <a:t>=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400" b="1" dirty="0" err="1">
                <a:solidFill>
                  <a:srgbClr val="9CDCFE"/>
                </a:solidFill>
                <a:effectLst/>
              </a:rPr>
              <a:t>Row_Values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[</a:t>
            </a:r>
            <a:r>
              <a:rPr lang="en-IN" sz="1400" b="1" dirty="0">
                <a:solidFill>
                  <a:srgbClr val="CE9178"/>
                </a:solidFill>
                <a:effectLst/>
              </a:rPr>
              <a:t>'Cl'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].</a:t>
            </a:r>
            <a:r>
              <a:rPr lang="en-IN" sz="1400" b="1" dirty="0" err="1">
                <a:solidFill>
                  <a:srgbClr val="CCCCCC"/>
                </a:solidFill>
                <a:effectLst/>
              </a:rPr>
              <a:t>iloc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[</a:t>
            </a:r>
            <a:r>
              <a:rPr lang="en-IN" sz="1400" b="1" dirty="0">
                <a:solidFill>
                  <a:srgbClr val="B5CEA8"/>
                </a:solidFill>
                <a:effectLst/>
              </a:rPr>
              <a:t>0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]                </a:t>
            </a:r>
          </a:p>
          <a:p>
            <a:r>
              <a:rPr lang="en-IN" sz="1400" b="1" dirty="0">
                <a:effectLst/>
              </a:rPr>
              <a:t>51. </a:t>
            </a:r>
            <a:r>
              <a:rPr lang="en-IN" sz="1400" b="1" dirty="0">
                <a:solidFill>
                  <a:srgbClr val="DCDCAA"/>
                </a:solidFill>
                <a:effectLst/>
              </a:rPr>
              <a:t>print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(</a:t>
            </a:r>
            <a:r>
              <a:rPr lang="en-IN" sz="1400" b="1" dirty="0" err="1">
                <a:solidFill>
                  <a:srgbClr val="9CDCFE"/>
                </a:solidFill>
                <a:effectLst/>
              </a:rPr>
              <a:t>Alfa_A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) </a:t>
            </a:r>
          </a:p>
          <a:p>
            <a:r>
              <a:rPr lang="en-IN" sz="1400" b="1" dirty="0">
                <a:effectLst/>
              </a:rPr>
              <a:t>52. </a:t>
            </a:r>
            <a:r>
              <a:rPr lang="en-IN" sz="1400" b="1" dirty="0">
                <a:solidFill>
                  <a:srgbClr val="DCDCAA"/>
                </a:solidFill>
                <a:effectLst/>
              </a:rPr>
              <a:t>print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(</a:t>
            </a:r>
            <a:r>
              <a:rPr lang="en-IN" sz="1400" b="1" dirty="0">
                <a:solidFill>
                  <a:srgbClr val="4FC1FF"/>
                </a:solidFill>
                <a:effectLst/>
              </a:rPr>
              <a:t>CL</a:t>
            </a:r>
            <a:r>
              <a:rPr lang="en-IN" sz="1400" b="1" dirty="0">
                <a:solidFill>
                  <a:srgbClr val="CCCCCC"/>
                </a:solidFill>
                <a:effectLst/>
              </a:rPr>
              <a:t>)</a:t>
            </a:r>
          </a:p>
          <a:p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3A1BB0-29D7-B69D-2C2B-C34AF20A020F}"/>
              </a:ext>
            </a:extLst>
          </p:cNvPr>
          <p:cNvSpPr/>
          <p:nvPr/>
        </p:nvSpPr>
        <p:spPr>
          <a:xfrm>
            <a:off x="474450" y="2367922"/>
            <a:ext cx="1940946" cy="100066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Entire row details of maximum lift to drag ratio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07ACF7-0A70-3BC9-EEBA-227E51CB8B53}"/>
              </a:ext>
            </a:extLst>
          </p:cNvPr>
          <p:cNvSpPr/>
          <p:nvPr/>
        </p:nvSpPr>
        <p:spPr>
          <a:xfrm>
            <a:off x="467717" y="4255831"/>
            <a:ext cx="1940946" cy="11603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Alfa_A</a:t>
            </a:r>
            <a:r>
              <a:rPr lang="en-GB" dirty="0"/>
              <a:t> = Angle of </a:t>
            </a:r>
            <a:r>
              <a:rPr lang="en-GB" dirty="0" err="1"/>
              <a:t>attact</a:t>
            </a:r>
            <a:endParaRPr lang="en-GB" dirty="0"/>
          </a:p>
          <a:p>
            <a:pPr algn="ctr"/>
            <a:r>
              <a:rPr lang="en-GB" dirty="0"/>
              <a:t>CL = Lift Co-efficient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EB2706-B7C2-7A10-C1A1-2E92689A23FA}"/>
              </a:ext>
            </a:extLst>
          </p:cNvPr>
          <p:cNvSpPr/>
          <p:nvPr/>
        </p:nvSpPr>
        <p:spPr>
          <a:xfrm>
            <a:off x="2478365" y="3110317"/>
            <a:ext cx="2054892" cy="100066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Read Data: </a:t>
            </a:r>
          </a:p>
          <a:p>
            <a:pPr algn="ctr"/>
            <a:r>
              <a:rPr lang="en-GB" dirty="0"/>
              <a:t>Excel file name: </a:t>
            </a:r>
            <a:r>
              <a:rPr lang="en-GB" dirty="0" err="1"/>
              <a:t>Lift_to_Drag_Ratio</a:t>
            </a:r>
            <a:endParaRPr lang="LID4096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5AF28C1-4300-D664-F9EC-EDC013B3F0FF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>
            <a:off x="2415396" y="2868255"/>
            <a:ext cx="1090415" cy="242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BDE5CF1-0411-FE68-1F6B-DC2632F74B76}"/>
              </a:ext>
            </a:extLst>
          </p:cNvPr>
          <p:cNvCxnSpPr>
            <a:cxnSpLocks/>
          </p:cNvCxnSpPr>
          <p:nvPr/>
        </p:nvCxnSpPr>
        <p:spPr>
          <a:xfrm rot="5400000">
            <a:off x="2587739" y="3911394"/>
            <a:ext cx="745726" cy="1144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0712D6-8420-8038-61B7-0E5BA5B98A8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444923" y="2104845"/>
            <a:ext cx="0" cy="26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87778D-D50A-6AC5-BFC0-7B3080012B7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438190" y="3368587"/>
            <a:ext cx="6733" cy="88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9DDE84-5651-51AE-26F2-172258BE653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438190" y="5416217"/>
            <a:ext cx="0" cy="68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607E00-232B-E652-53BD-135CB6BC3D7B}"/>
              </a:ext>
            </a:extLst>
          </p:cNvPr>
          <p:cNvSpPr txBox="1"/>
          <p:nvPr/>
        </p:nvSpPr>
        <p:spPr>
          <a:xfrm>
            <a:off x="5379406" y="4898611"/>
            <a:ext cx="4752923" cy="1747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Output:</a:t>
            </a:r>
          </a:p>
          <a:p>
            <a:endParaRPr lang="en-GB" sz="1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Degree     Cl          Cd              Cm       Lift to drag ratio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61</a:t>
            </a: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5.0    1.011    0.0058    -0.124          174.310345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5.0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1.011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71140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155-CC07-C843-2CA8-4D67724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49" y="681038"/>
            <a:ext cx="9507894" cy="73721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+mn-lt"/>
              </a:rPr>
              <a:t>1.  Tasks, Script and Output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B384-B1CF-C8A7-E577-BAB6460E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5380-FA47-2EA9-9D91-0A2D4C3F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0BF-2AC2-46A4-9A43-F9E7DEB2AC08}" type="datetime1">
              <a:rPr lang="en-IN" smtClean="0"/>
              <a:t>22-04-2024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208A-E939-C661-073F-8D0B7F6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5</a:t>
            </a:fld>
            <a:endParaRPr lang="en-IN" dirty="0"/>
          </a:p>
        </p:txBody>
      </p:sp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7E541351-1696-0213-8EF3-BC3A8CEB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202057"/>
            <a:ext cx="1146048" cy="585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19C00-7F46-AEDC-EC25-94064330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390931A-983D-CD48-D547-B2C84C558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E30C6-DDD9-4419-D94C-05F856F6F4B5}"/>
              </a:ext>
            </a:extLst>
          </p:cNvPr>
          <p:cNvSpPr txBox="1"/>
          <p:nvPr/>
        </p:nvSpPr>
        <p:spPr>
          <a:xfrm>
            <a:off x="474453" y="1345423"/>
            <a:ext cx="1087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c) Calculate the distribution of twist angle </a:t>
            </a:r>
            <a:r>
              <a:rPr lang="el-GR" dirty="0"/>
              <a:t>β</a:t>
            </a:r>
            <a:r>
              <a:rPr lang="en-GB" dirty="0"/>
              <a:t>(r) and of chord length c(r) over the radius at the positions from the file NRELOffshrBsline5MW_AeroDyn_Equil_noTwr.dat.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2330F-5B88-5182-4DFF-1BF80EC07F83}"/>
              </a:ext>
            </a:extLst>
          </p:cNvPr>
          <p:cNvSpPr txBox="1"/>
          <p:nvPr/>
        </p:nvSpPr>
        <p:spPr>
          <a:xfrm>
            <a:off x="5052031" y="1908413"/>
            <a:ext cx="3818827" cy="2092881"/>
          </a:xfrm>
          <a:prstGeom prst="rect">
            <a:avLst/>
          </a:prstGeom>
          <a:noFill/>
          <a:ln>
            <a:solidFill>
              <a:schemeClr val="accent5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/>
              </a:rPr>
              <a:t>Script:</a:t>
            </a:r>
          </a:p>
          <a:p>
            <a:endParaRPr lang="en-IN" sz="1400" b="1" dirty="0">
              <a:effectLst/>
            </a:endParaRPr>
          </a:p>
          <a:p>
            <a:r>
              <a:rPr lang="en-IN" sz="1200" b="1" dirty="0">
                <a:effectLst/>
              </a:rPr>
              <a:t>56. </a:t>
            </a:r>
            <a:r>
              <a:rPr lang="en-IN" sz="1200" b="1" dirty="0">
                <a:solidFill>
                  <a:srgbClr val="9CDCFE"/>
                </a:solidFill>
                <a:effectLst/>
              </a:rPr>
              <a:t>NRELoffshrbsline5MW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1" dirty="0">
                <a:solidFill>
                  <a:srgbClr val="D4D4D4"/>
                </a:solidFill>
                <a:effectLst/>
              </a:rPr>
              <a:t>=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1" dirty="0" err="1">
                <a:solidFill>
                  <a:srgbClr val="4EC9B0"/>
                </a:solidFill>
                <a:effectLst/>
              </a:rPr>
              <a:t>pd</a:t>
            </a:r>
            <a:r>
              <a:rPr lang="en-IN" sz="1200" b="1" dirty="0" err="1">
                <a:solidFill>
                  <a:srgbClr val="CCCCCC"/>
                </a:solidFill>
                <a:effectLst/>
              </a:rPr>
              <a:t>.</a:t>
            </a:r>
            <a:r>
              <a:rPr lang="en-IN" sz="1200" b="1" dirty="0" err="1">
                <a:solidFill>
                  <a:srgbClr val="DCDCAA"/>
                </a:solidFill>
                <a:effectLst/>
              </a:rPr>
              <a:t>read_excel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(</a:t>
            </a:r>
            <a:r>
              <a:rPr lang="en-IN" sz="1200" b="1" dirty="0">
                <a:solidFill>
                  <a:srgbClr val="CE9178"/>
                </a:solidFill>
                <a:effectLst/>
              </a:rPr>
              <a:t>'C:/Users/s/Desktop/</a:t>
            </a:r>
            <a:r>
              <a:rPr lang="en-IN" sz="1200" b="1" dirty="0" err="1">
                <a:solidFill>
                  <a:srgbClr val="CE9178"/>
                </a:solidFill>
                <a:effectLst/>
              </a:rPr>
              <a:t>VS_Codes</a:t>
            </a:r>
            <a:r>
              <a:rPr lang="en-IN" sz="1200" b="1" dirty="0">
                <a:solidFill>
                  <a:srgbClr val="CE9178"/>
                </a:solidFill>
                <a:effectLst/>
              </a:rPr>
              <a:t>/Aerodynamic/NRELOffshrBsline5MW_AeroDyn_Equil_noTwr.xlsx’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)</a:t>
            </a:r>
          </a:p>
          <a:p>
            <a:r>
              <a:rPr lang="en-IN" sz="1200" b="1" dirty="0">
                <a:effectLst/>
              </a:rPr>
              <a:t>57. </a:t>
            </a:r>
            <a:r>
              <a:rPr lang="en-IN" sz="1200" b="1" dirty="0">
                <a:solidFill>
                  <a:srgbClr val="DCDCAA"/>
                </a:solidFill>
                <a:effectLst/>
              </a:rPr>
              <a:t>print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 (</a:t>
            </a:r>
            <a:r>
              <a:rPr lang="en-IN" sz="1200" b="1" dirty="0">
                <a:solidFill>
                  <a:srgbClr val="9CDCFE"/>
                </a:solidFill>
                <a:effectLst/>
              </a:rPr>
              <a:t>NRELoffshrbsline5MW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)</a:t>
            </a:r>
          </a:p>
          <a:p>
            <a:r>
              <a:rPr lang="en-IN" sz="1200" b="1" dirty="0">
                <a:effectLst/>
              </a:rPr>
              <a:t>58. </a:t>
            </a:r>
            <a:r>
              <a:rPr lang="en-IN" sz="1200" b="1" dirty="0">
                <a:solidFill>
                  <a:srgbClr val="6A9955"/>
                </a:solidFill>
                <a:effectLst/>
              </a:rPr>
              <a:t># Extract </a:t>
            </a:r>
            <a:r>
              <a:rPr lang="en-IN" sz="1200" b="1" dirty="0" err="1">
                <a:solidFill>
                  <a:srgbClr val="6A9955"/>
                </a:solidFill>
                <a:effectLst/>
              </a:rPr>
              <a:t>RNodes</a:t>
            </a:r>
            <a:r>
              <a:rPr lang="en-IN" sz="1200" b="1" dirty="0">
                <a:solidFill>
                  <a:srgbClr val="6A9955"/>
                </a:solidFill>
                <a:effectLst/>
              </a:rPr>
              <a:t> values from Excel files</a:t>
            </a:r>
            <a:endParaRPr lang="en-IN" sz="1200" b="1" dirty="0">
              <a:solidFill>
                <a:srgbClr val="CCCCCC"/>
              </a:solidFill>
              <a:effectLst/>
            </a:endParaRPr>
          </a:p>
          <a:p>
            <a:r>
              <a:rPr lang="en-IN" sz="1200" b="1" dirty="0">
                <a:effectLst/>
              </a:rPr>
              <a:t>59. </a:t>
            </a:r>
            <a:r>
              <a:rPr lang="en-IN" sz="1200" b="1" dirty="0" err="1">
                <a:solidFill>
                  <a:srgbClr val="9CDCFE"/>
                </a:solidFill>
                <a:effectLst/>
              </a:rPr>
              <a:t>r_values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1" dirty="0">
                <a:solidFill>
                  <a:srgbClr val="D4D4D4"/>
                </a:solidFill>
                <a:effectLst/>
              </a:rPr>
              <a:t>=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 </a:t>
            </a:r>
            <a:r>
              <a:rPr lang="en-IN" sz="1200" b="1" dirty="0">
                <a:solidFill>
                  <a:srgbClr val="9CDCFE"/>
                </a:solidFill>
                <a:effectLst/>
              </a:rPr>
              <a:t>NRELoffshrbsline5MW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[</a:t>
            </a:r>
            <a:r>
              <a:rPr lang="en-IN" sz="1200" b="1" dirty="0">
                <a:solidFill>
                  <a:srgbClr val="CE9178"/>
                </a:solidFill>
                <a:effectLst/>
              </a:rPr>
              <a:t>'</a:t>
            </a:r>
            <a:r>
              <a:rPr lang="en-IN" sz="1200" b="1" dirty="0" err="1">
                <a:solidFill>
                  <a:srgbClr val="CE9178"/>
                </a:solidFill>
                <a:effectLst/>
              </a:rPr>
              <a:t>RNodes</a:t>
            </a:r>
            <a:r>
              <a:rPr lang="en-IN" sz="1200" b="1" dirty="0">
                <a:solidFill>
                  <a:srgbClr val="CE9178"/>
                </a:solidFill>
                <a:effectLst/>
              </a:rPr>
              <a:t>’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]</a:t>
            </a:r>
          </a:p>
          <a:p>
            <a:r>
              <a:rPr lang="en-IN" sz="1200" b="1" dirty="0">
                <a:effectLst/>
              </a:rPr>
              <a:t>60. </a:t>
            </a:r>
            <a:r>
              <a:rPr lang="en-IN" sz="1200" b="1" dirty="0">
                <a:solidFill>
                  <a:srgbClr val="DCDCAA"/>
                </a:solidFill>
                <a:effectLst/>
              </a:rPr>
              <a:t>print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 (</a:t>
            </a:r>
            <a:r>
              <a:rPr lang="en-IN" sz="1200" b="1" dirty="0" err="1">
                <a:solidFill>
                  <a:srgbClr val="9CDCFE"/>
                </a:solidFill>
                <a:effectLst/>
              </a:rPr>
              <a:t>r_values</a:t>
            </a:r>
            <a:r>
              <a:rPr lang="en-IN" sz="1200" b="1" dirty="0">
                <a:solidFill>
                  <a:srgbClr val="CCCCCC"/>
                </a:solidFill>
                <a:effectLst/>
              </a:rPr>
              <a:t>)</a:t>
            </a:r>
          </a:p>
          <a:p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3A1BB0-29D7-B69D-2C2B-C34AF20A020F}"/>
              </a:ext>
            </a:extLst>
          </p:cNvPr>
          <p:cNvSpPr/>
          <p:nvPr/>
        </p:nvSpPr>
        <p:spPr>
          <a:xfrm>
            <a:off x="474450" y="2552102"/>
            <a:ext cx="1940946" cy="100066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and read Excel File (NREL….)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07ACF7-0A70-3BC9-EEBA-227E51CB8B53}"/>
              </a:ext>
            </a:extLst>
          </p:cNvPr>
          <p:cNvSpPr/>
          <p:nvPr/>
        </p:nvSpPr>
        <p:spPr>
          <a:xfrm>
            <a:off x="447204" y="4533533"/>
            <a:ext cx="1940946" cy="1160386"/>
          </a:xfrm>
          <a:prstGeom prst="roundRect">
            <a:avLst>
              <a:gd name="adj" fmla="val 231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r_value</a:t>
            </a:r>
            <a:r>
              <a:rPr lang="en-GB" dirty="0"/>
              <a:t> = Radius at the positions from file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EB2706-B7C2-7A10-C1A1-2E92689A23FA}"/>
              </a:ext>
            </a:extLst>
          </p:cNvPr>
          <p:cNvSpPr/>
          <p:nvPr/>
        </p:nvSpPr>
        <p:spPr>
          <a:xfrm>
            <a:off x="2562284" y="3523495"/>
            <a:ext cx="2268997" cy="113946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Read Data: </a:t>
            </a:r>
          </a:p>
          <a:p>
            <a:pPr algn="ctr"/>
            <a:r>
              <a:rPr lang="en-GB" dirty="0"/>
              <a:t>Excel file name: (NREL….</a:t>
            </a:r>
            <a:r>
              <a:rPr lang="en-GB" dirty="0" err="1"/>
              <a:t>elsx</a:t>
            </a:r>
            <a:r>
              <a:rPr lang="en-GB" dirty="0"/>
              <a:t>)</a:t>
            </a:r>
          </a:p>
          <a:p>
            <a:pPr algn="ctr"/>
            <a:r>
              <a:rPr lang="en-GB" dirty="0" err="1"/>
              <a:t>r_value</a:t>
            </a:r>
            <a:r>
              <a:rPr lang="en-GB" dirty="0"/>
              <a:t> = ‘ </a:t>
            </a:r>
            <a:r>
              <a:rPr lang="en-GB" dirty="0" err="1"/>
              <a:t>Rnodes</a:t>
            </a:r>
            <a:r>
              <a:rPr lang="en-GB" dirty="0"/>
              <a:t> ’</a:t>
            </a:r>
            <a:endParaRPr lang="LID4096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5AF28C1-4300-D664-F9EC-EDC013B3F0FF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>
            <a:off x="2415396" y="3052435"/>
            <a:ext cx="1281387" cy="471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BDE5CF1-0411-FE68-1F6B-DC2632F74B76}"/>
              </a:ext>
            </a:extLst>
          </p:cNvPr>
          <p:cNvCxnSpPr>
            <a:cxnSpLocks/>
            <a:stCxn id="14" idx="2"/>
            <a:endCxn id="13" idx="3"/>
          </p:cNvCxnSpPr>
          <p:nvPr/>
        </p:nvCxnSpPr>
        <p:spPr>
          <a:xfrm rot="5400000">
            <a:off x="2817084" y="4234027"/>
            <a:ext cx="450766" cy="1308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0712D6-8420-8038-61B7-0E5BA5B98A8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444923" y="2090952"/>
            <a:ext cx="0" cy="46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87778D-D50A-6AC5-BFC0-7B3080012B7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417677" y="3552767"/>
            <a:ext cx="27246" cy="9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9DDE84-5651-51AE-26F2-172258BE653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417677" y="5693919"/>
            <a:ext cx="0" cy="68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607E00-232B-E652-53BD-135CB6BC3D7B}"/>
              </a:ext>
            </a:extLst>
          </p:cNvPr>
          <p:cNvSpPr txBox="1"/>
          <p:nvPr/>
        </p:nvSpPr>
        <p:spPr>
          <a:xfrm>
            <a:off x="8897839" y="1697189"/>
            <a:ext cx="4752923" cy="230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9    36.3500     5.361   4.1000                 3.502           7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10  40.4500     4.188   4.1000                 3.256           7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11  44.5500     3.125   4.1000                 3.010           8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12  48.6500     2.319   4.1000                 2.764           8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13  52.7500     1.526   4.1000                 2.518           8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14  56.1667     0.863   2.7333                 2.313           8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15  58.9000     0.370   2.7333                 2.086           8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16  61.6333     0.106   2.7333                 1.419           8  NOPRINT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7418D-77CD-EE70-EA91-2FA6C2B0971C}"/>
              </a:ext>
            </a:extLst>
          </p:cNvPr>
          <p:cNvSpPr txBox="1"/>
          <p:nvPr/>
        </p:nvSpPr>
        <p:spPr>
          <a:xfrm>
            <a:off x="5024786" y="3946987"/>
            <a:ext cx="3371407" cy="266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RNodes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AeroTwst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DRNodes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Chord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NFoil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Unnamed: 4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PrnElm</a:t>
            </a:r>
            <a:endParaRPr lang="en-IN" sz="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   2.8667    13.308         2.7333      3.542           1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    5.6000    13.308         2.7333      3.854           1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   8.3333    13.308         2.7333      4.167           2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   11.7500    13.308        4.1000      4.557           3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4   15.8500    11.480        4.1000      4.652           4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5   19.9500    10.162        4.1000      4.458           4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6   24.0500     9.011         4.1000      4.249           5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7   28.1500     7.795         4.1000      4.007           6  NOPRINT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   32.2500     6.544         4.1000      3.748           6  NOPRINT</a:t>
            </a:r>
            <a:endParaRPr lang="LID4096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6EDD5-AA23-445F-AE1A-6DEFC3179235}"/>
              </a:ext>
            </a:extLst>
          </p:cNvPr>
          <p:cNvSpPr txBox="1"/>
          <p:nvPr/>
        </p:nvSpPr>
        <p:spPr>
          <a:xfrm>
            <a:off x="8984202" y="4380087"/>
            <a:ext cx="876279" cy="209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0      2.8667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1      5.6000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2      8.3333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3     11.7500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4     15.8500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5     19.9500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6     24.0500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7     28.1500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8     32.2500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0D103-50F6-DF12-3C4D-5497F14A6961}"/>
              </a:ext>
            </a:extLst>
          </p:cNvPr>
          <p:cNvSpPr txBox="1"/>
          <p:nvPr/>
        </p:nvSpPr>
        <p:spPr>
          <a:xfrm>
            <a:off x="10398021" y="4412252"/>
            <a:ext cx="876279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9     36.3500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10    40.4500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11    44.5500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12    48.6500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13    52.7500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14    56.1667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15    58.9000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16    61.6333</a:t>
            </a:r>
          </a:p>
          <a:p>
            <a:endParaRPr lang="LID4096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BF7EAD-70AB-950E-1B75-206DF0737891}"/>
              </a:ext>
            </a:extLst>
          </p:cNvPr>
          <p:cNvCxnSpPr/>
          <p:nvPr/>
        </p:nvCxnSpPr>
        <p:spPr>
          <a:xfrm flipH="1">
            <a:off x="4946814" y="3842327"/>
            <a:ext cx="98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1C3BE0-3D03-EB34-237B-19F99FBE543A}"/>
              </a:ext>
            </a:extLst>
          </p:cNvPr>
          <p:cNvCxnSpPr/>
          <p:nvPr/>
        </p:nvCxnSpPr>
        <p:spPr>
          <a:xfrm>
            <a:off x="4946814" y="3842327"/>
            <a:ext cx="0" cy="2813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F4F7B0-2F71-B2C0-6305-8BE9B734CE70}"/>
              </a:ext>
            </a:extLst>
          </p:cNvPr>
          <p:cNvCxnSpPr/>
          <p:nvPr/>
        </p:nvCxnSpPr>
        <p:spPr>
          <a:xfrm>
            <a:off x="4946814" y="6655943"/>
            <a:ext cx="6820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8DF4F4-4F67-19F8-6309-B023E4D040FB}"/>
              </a:ext>
            </a:extLst>
          </p:cNvPr>
          <p:cNvCxnSpPr/>
          <p:nvPr/>
        </p:nvCxnSpPr>
        <p:spPr>
          <a:xfrm flipV="1">
            <a:off x="11767127" y="2090952"/>
            <a:ext cx="0" cy="45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867C64-D7E2-63FD-D879-83F5359815AA}"/>
              </a:ext>
            </a:extLst>
          </p:cNvPr>
          <p:cNvCxnSpPr/>
          <p:nvPr/>
        </p:nvCxnSpPr>
        <p:spPr>
          <a:xfrm flipH="1">
            <a:off x="8870858" y="2090952"/>
            <a:ext cx="2896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85EC43-F8AA-CA73-FBCF-92B8E030D5C2}"/>
              </a:ext>
            </a:extLst>
          </p:cNvPr>
          <p:cNvSpPr txBox="1"/>
          <p:nvPr/>
        </p:nvSpPr>
        <p:spPr>
          <a:xfrm>
            <a:off x="258618" y="1991754"/>
            <a:ext cx="4608695" cy="436459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199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155-CC07-C843-2CA8-4D67724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49" y="681038"/>
            <a:ext cx="9507894" cy="73721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+mn-lt"/>
              </a:rPr>
              <a:t>1.  Tasks, Script and Output</a:t>
            </a:r>
            <a:endParaRPr lang="en-IN" sz="40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5380-FA47-2EA9-9D91-0A2D4C3F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0BF-2AC2-46A4-9A43-F9E7DEB2AC08}" type="datetime1">
              <a:rPr lang="en-IN" smtClean="0"/>
              <a:t>22-04-2024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208A-E939-C661-073F-8D0B7F6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6</a:t>
            </a:fld>
            <a:endParaRPr lang="en-IN" dirty="0"/>
          </a:p>
        </p:txBody>
      </p:sp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7E541351-1696-0213-8EF3-BC3A8CEB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202057"/>
            <a:ext cx="1146048" cy="585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19C00-7F46-AEDC-EC25-94064330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390931A-983D-CD48-D547-B2C84C558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7C4620-E40A-65DF-41CA-B847ECD1F8D9}"/>
                  </a:ext>
                </a:extLst>
              </p:cNvPr>
              <p:cNvSpPr txBox="1"/>
              <p:nvPr/>
            </p:nvSpPr>
            <p:spPr>
              <a:xfrm>
                <a:off x="747252" y="1592826"/>
                <a:ext cx="10795819" cy="1306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Distribution Twist angle:</a:t>
                </a:r>
              </a:p>
              <a:p>
                <a:endParaRPr lang="en-GB" dirty="0"/>
              </a:p>
              <a:p>
                <a:pPr algn="ctr"/>
                <a:r>
                  <a:rPr lang="el-GR" sz="2400" dirty="0"/>
                  <a:t>β</a:t>
                </a:r>
                <a:r>
                  <a:rPr lang="en-GB" sz="2400" dirty="0"/>
                  <a:t>(r)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40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sz="24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den>
                        </m:f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24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LID4096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7C4620-E40A-65DF-41CA-B847ECD1F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52" y="1592826"/>
                <a:ext cx="10795819" cy="1306961"/>
              </a:xfrm>
              <a:prstGeom prst="rect">
                <a:avLst/>
              </a:prstGeom>
              <a:blipFill>
                <a:blip r:embed="rId5"/>
                <a:stretch>
                  <a:fillRect l="-903" t="-3721" b="-46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251C5-435E-37AD-CEBE-AD0B6ADA1C32}"/>
                  </a:ext>
                </a:extLst>
              </p:cNvPr>
              <p:cNvSpPr txBox="1"/>
              <p:nvPr/>
            </p:nvSpPr>
            <p:spPr>
              <a:xfrm>
                <a:off x="747252" y="3539721"/>
                <a:ext cx="10697496" cy="1656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Distribution Chord Length:</a:t>
                </a:r>
              </a:p>
              <a:p>
                <a:endParaRPr lang="en-GB" sz="2400" dirty="0"/>
              </a:p>
              <a:p>
                <a:pPr algn="ctr"/>
                <a:r>
                  <a:rPr lang="en-GB" sz="2400" dirty="0"/>
                  <a:t>c(r)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eqArr>
                          </m:sub>
                        </m:sSub>
                        <m:rad>
                          <m:radPr>
                            <m:degHide m:val="on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eqAr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+4/9</m:t>
                            </m:r>
                          </m:e>
                        </m:rad>
                      </m:den>
                    </m:f>
                  </m:oMath>
                </a14:m>
                <a:endParaRPr lang="LID4096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251C5-435E-37AD-CEBE-AD0B6ADA1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52" y="3539721"/>
                <a:ext cx="10697496" cy="1656544"/>
              </a:xfrm>
              <a:prstGeom prst="rect">
                <a:avLst/>
              </a:prstGeom>
              <a:blipFill>
                <a:blip r:embed="rId6"/>
                <a:stretch>
                  <a:fillRect l="-912" t="-295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28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155-CC07-C843-2CA8-4D67724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49" y="681038"/>
            <a:ext cx="9507894" cy="73721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+mn-lt"/>
              </a:rPr>
              <a:t>1.  Tasks, Script and Output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B384-B1CF-C8A7-E577-BAB6460E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5380-FA47-2EA9-9D91-0A2D4C3F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0BF-2AC2-46A4-9A43-F9E7DEB2AC08}" type="datetime1">
              <a:rPr lang="en-IN" smtClean="0"/>
              <a:t>22-04-2024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208A-E939-C661-073F-8D0B7F6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7</a:t>
            </a:fld>
            <a:endParaRPr lang="en-IN" dirty="0"/>
          </a:p>
        </p:txBody>
      </p:sp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7E541351-1696-0213-8EF3-BC3A8CEB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202057"/>
            <a:ext cx="1146048" cy="585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19C00-7F46-AEDC-EC25-94064330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390931A-983D-CD48-D547-B2C84C558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F7418D-77CD-EE70-EA91-2FA6C2B0971C}"/>
              </a:ext>
            </a:extLst>
          </p:cNvPr>
          <p:cNvSpPr txBox="1"/>
          <p:nvPr/>
        </p:nvSpPr>
        <p:spPr>
          <a:xfrm>
            <a:off x="7004870" y="4687893"/>
            <a:ext cx="5141705" cy="21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[59.462306457237204, 41.97493401088199, 30.753995929541922, 22.05059700708612, 15.734104734616874, 11.73875855842764, 9.00821226687864, 7.032191945895814, 5.539183728628229, 4.372837573824077, 3.4372357022852, 2.6704481043120047, 2.030779954414248, 1.4891663959275574, 1.097489986081471, 0.8165179873501573, 0.5602219024525228]</a:t>
            </a:r>
            <a:endParaRPr lang="en-GB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[22.430582895204765, 18.1735142241734, 14.525438337673771, 11.305436787606341, 8.80097374635135, 7.159683739189276, 6.017463537827824, 5.18219810960926, 4.546960757775722, 4.048539960826194, 3.647501845374648, 3.3180946102827256, 3.042839949409356, 2.809481131610511, 2.640566392625111, 2.5193176742611656, 2.4086645178811623]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E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1861F6-4BF9-9921-AE80-1513D890A7F7}"/>
              </a:ext>
            </a:extLst>
          </p:cNvPr>
          <p:cNvSpPr/>
          <p:nvPr/>
        </p:nvSpPr>
        <p:spPr>
          <a:xfrm>
            <a:off x="1597137" y="1806442"/>
            <a:ext cx="3528291" cy="520411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Function of Distribution Twist angle / Chord Length</a:t>
            </a:r>
            <a:endParaRPr lang="LID4096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8CAC0990-29BA-DC71-87BC-5C057E0FE0DF}"/>
              </a:ext>
            </a:extLst>
          </p:cNvPr>
          <p:cNvSpPr/>
          <p:nvPr/>
        </p:nvSpPr>
        <p:spPr>
          <a:xfrm>
            <a:off x="2177581" y="2679076"/>
            <a:ext cx="2382983" cy="1237402"/>
          </a:xfrm>
          <a:prstGeom prst="flowChartDecisio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Loop:</a:t>
            </a:r>
          </a:p>
          <a:p>
            <a:pPr algn="ctr"/>
            <a:r>
              <a:rPr lang="en-GB" dirty="0"/>
              <a:t>Any </a:t>
            </a:r>
            <a:r>
              <a:rPr lang="en-GB" dirty="0" err="1"/>
              <a:t>r_value</a:t>
            </a:r>
            <a:r>
              <a:rPr lang="en-GB" dirty="0"/>
              <a:t> left?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63CB659-0586-413B-A134-09B518B2D383}"/>
              </a:ext>
            </a:extLst>
          </p:cNvPr>
          <p:cNvSpPr/>
          <p:nvPr/>
        </p:nvSpPr>
        <p:spPr>
          <a:xfrm>
            <a:off x="209993" y="3805025"/>
            <a:ext cx="2191327" cy="1037648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Get the value of next </a:t>
            </a:r>
            <a:r>
              <a:rPr lang="en-GB" dirty="0" err="1"/>
              <a:t>r_value</a:t>
            </a: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Print result</a:t>
            </a:r>
            <a:endParaRPr lang="LID4096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99D24C1-C04E-4DD1-DBE3-13DE8D076E06}"/>
              </a:ext>
            </a:extLst>
          </p:cNvPr>
          <p:cNvSpPr/>
          <p:nvPr/>
        </p:nvSpPr>
        <p:spPr>
          <a:xfrm>
            <a:off x="1532669" y="4953904"/>
            <a:ext cx="3851563" cy="646545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result of Distribution twist angle/ Chord Length</a:t>
            </a:r>
            <a:endParaRPr lang="LID4096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A9A194-E3EE-1A41-F314-7A42843DF6B4}"/>
              </a:ext>
            </a:extLst>
          </p:cNvPr>
          <p:cNvCxnSpPr>
            <a:endCxn id="11" idx="0"/>
          </p:cNvCxnSpPr>
          <p:nvPr/>
        </p:nvCxnSpPr>
        <p:spPr>
          <a:xfrm>
            <a:off x="3361281" y="1390535"/>
            <a:ext cx="2" cy="41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5C2C3-22E9-FBEF-A7E1-CB1C23C23F5D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3361283" y="2326853"/>
            <a:ext cx="7790" cy="3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07477DC-F810-0032-DBA8-5A6789B752AC}"/>
              </a:ext>
            </a:extLst>
          </p:cNvPr>
          <p:cNvCxnSpPr>
            <a:stCxn id="15" idx="2"/>
            <a:endCxn id="16" idx="3"/>
          </p:cNvCxnSpPr>
          <p:nvPr/>
        </p:nvCxnSpPr>
        <p:spPr>
          <a:xfrm rot="5400000">
            <a:off x="2681512" y="3636287"/>
            <a:ext cx="407371" cy="967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00D2B67-8756-BFD6-F924-44F038424738}"/>
              </a:ext>
            </a:extLst>
          </p:cNvPr>
          <p:cNvCxnSpPr>
            <a:stCxn id="16" idx="0"/>
            <a:endCxn id="15" idx="1"/>
          </p:cNvCxnSpPr>
          <p:nvPr/>
        </p:nvCxnSpPr>
        <p:spPr>
          <a:xfrm rot="5400000" flipH="1" flipV="1">
            <a:off x="1487995" y="3115439"/>
            <a:ext cx="507248" cy="871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02AF8D1-CDEE-3A9F-9209-68BF7C7F4327}"/>
              </a:ext>
            </a:extLst>
          </p:cNvPr>
          <p:cNvCxnSpPr>
            <a:cxnSpLocks/>
            <a:stCxn id="15" idx="3"/>
            <a:endCxn id="22" idx="3"/>
          </p:cNvCxnSpPr>
          <p:nvPr/>
        </p:nvCxnSpPr>
        <p:spPr>
          <a:xfrm>
            <a:off x="4560564" y="3297777"/>
            <a:ext cx="823668" cy="1979400"/>
          </a:xfrm>
          <a:prstGeom prst="bentConnector3">
            <a:avLst>
              <a:gd name="adj1" fmla="val 127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39A040-B981-7C52-E2E7-7BF72C32B8DA}"/>
              </a:ext>
            </a:extLst>
          </p:cNvPr>
          <p:cNvCxnSpPr>
            <a:stCxn id="22" idx="2"/>
          </p:cNvCxnSpPr>
          <p:nvPr/>
        </p:nvCxnSpPr>
        <p:spPr>
          <a:xfrm flipH="1">
            <a:off x="3458450" y="5600449"/>
            <a:ext cx="1" cy="59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023D538D-3415-9261-D6E2-FF78BA7630E3}"/>
              </a:ext>
            </a:extLst>
          </p:cNvPr>
          <p:cNvSpPr/>
          <p:nvPr/>
        </p:nvSpPr>
        <p:spPr>
          <a:xfrm>
            <a:off x="4185065" y="5934485"/>
            <a:ext cx="2725897" cy="528459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Exported value for Exercise_01 excel file</a:t>
            </a:r>
            <a:endParaRPr lang="LID4096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88CC53A-AAA9-80F5-9217-15FEF4166158}"/>
              </a:ext>
            </a:extLst>
          </p:cNvPr>
          <p:cNvCxnSpPr>
            <a:cxnSpLocks/>
            <a:stCxn id="22" idx="3"/>
            <a:endCxn id="61" idx="0"/>
          </p:cNvCxnSpPr>
          <p:nvPr/>
        </p:nvCxnSpPr>
        <p:spPr>
          <a:xfrm>
            <a:off x="5384232" y="5277177"/>
            <a:ext cx="163782" cy="657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BD2D3F-0C9A-860E-E6AB-A637329B6CF1}"/>
              </a:ext>
            </a:extLst>
          </p:cNvPr>
          <p:cNvSpPr txBox="1"/>
          <p:nvPr/>
        </p:nvSpPr>
        <p:spPr>
          <a:xfrm>
            <a:off x="6969782" y="1260932"/>
            <a:ext cx="4878721" cy="3466526"/>
          </a:xfrm>
          <a:prstGeom prst="rect">
            <a:avLst/>
          </a:prstGeom>
          <a:noFill/>
          <a:ln>
            <a:solidFill>
              <a:schemeClr val="accent5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Script :</a:t>
            </a: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400" b="1" kern="0" dirty="0"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63. </a:t>
            </a: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1" kern="0" dirty="0" err="1">
                <a:solidFill>
                  <a:srgbClr val="0066BB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Distrubution_Twist_Angle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R,r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Lamda_D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Alfa_A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800" b="1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64.      </a:t>
            </a: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math.degrees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math.atan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 * (R / (r *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Lamda_D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)))) -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Alfa_A</a:t>
            </a:r>
            <a:endParaRPr lang="en-IN" sz="800" b="1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65. </a:t>
            </a:r>
            <a:r>
              <a:rPr lang="en-IN" sz="8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# Define Loops for </a:t>
            </a:r>
            <a:r>
              <a:rPr lang="en-IN" sz="800" b="1" kern="0" dirty="0" err="1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repait</a:t>
            </a:r>
            <a:r>
              <a:rPr lang="en-IN" sz="8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r values</a:t>
            </a:r>
            <a:endParaRPr lang="en-IN" sz="800" b="1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66.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result_Distrubution_Twist_angle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IN" sz="800" b="1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67. </a:t>
            </a: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IN" sz="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r_values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800" b="1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68.             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result_D_T_A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Distrubution_Twist_Angle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(R, r,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Lamda_D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Alfa_A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800" b="1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69.              </a:t>
            </a: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"For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r = {r}: Result = {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result_Distrubution_Twist_angle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800" b="1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result_Distrubution_Twist_angle.append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result_D_T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en-IN" sz="800" b="1" kern="0" dirty="0">
              <a:solidFill>
                <a:srgbClr val="333333"/>
              </a:solidFill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result_Distrubution_Twist_angle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333333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</a:t>
            </a: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# Define function Chord Length</a:t>
            </a:r>
            <a:endParaRPr lang="en-IN" sz="800" b="1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1" kern="0" dirty="0" err="1">
                <a:solidFill>
                  <a:srgbClr val="0066BB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Chord_Length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R,r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Lamda_D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Z, CL):</a:t>
            </a:r>
            <a:endParaRPr lang="en-IN" sz="800" b="1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    return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/Z) * (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 * ((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* R)/CL) * (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/ 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Lamda_D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* ((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Lamda_D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* (r/R))**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 )** (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IN" sz="800" b="1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result_Chord_Length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IN" sz="800" b="1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IN" sz="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r_values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800" b="1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r_C_Length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Chord_Length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(R, r,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Lamda_D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Z, CL)</a:t>
            </a:r>
            <a:endParaRPr lang="en-IN" sz="800" b="1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     print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"For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r = {r}: Result = {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result_Chord_Length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800" b="1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result_Chord_Length.append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r_C_Length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800" b="1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ts val="1220"/>
              </a:lnSpc>
              <a:buAutoNum type="arabicPeriod" startAt="7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result_Chord_Length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800" b="1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220"/>
              </a:lnSpc>
              <a:spcAft>
                <a:spcPts val="80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800" b="1" kern="0" dirty="0">
              <a:solidFill>
                <a:srgbClr val="333333"/>
              </a:solidFill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232074-E3ED-C2A2-4E8D-9050F3B6F8A2}"/>
              </a:ext>
            </a:extLst>
          </p:cNvPr>
          <p:cNvSpPr txBox="1"/>
          <p:nvPr/>
        </p:nvSpPr>
        <p:spPr>
          <a:xfrm>
            <a:off x="115646" y="1260932"/>
            <a:ext cx="6840969" cy="5460543"/>
          </a:xfrm>
          <a:prstGeom prst="rect">
            <a:avLst/>
          </a:prstGeom>
          <a:noFill/>
          <a:ln>
            <a:solidFill>
              <a:schemeClr val="accent5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658ACBD-A9C6-2539-8678-7DC4F61C1B2B}"/>
              </a:ext>
            </a:extLst>
          </p:cNvPr>
          <p:cNvCxnSpPr/>
          <p:nvPr/>
        </p:nvCxnSpPr>
        <p:spPr>
          <a:xfrm>
            <a:off x="11848503" y="4323849"/>
            <a:ext cx="179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D489BD-4DE2-AF84-DA56-0E051FAFAE7A}"/>
              </a:ext>
            </a:extLst>
          </p:cNvPr>
          <p:cNvCxnSpPr/>
          <p:nvPr/>
        </p:nvCxnSpPr>
        <p:spPr>
          <a:xfrm>
            <a:off x="12028098" y="4323849"/>
            <a:ext cx="0" cy="2032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DDA55CE-1D2A-8CEB-B509-A829DC60814A}"/>
              </a:ext>
            </a:extLst>
          </p:cNvPr>
          <p:cNvCxnSpPr/>
          <p:nvPr/>
        </p:nvCxnSpPr>
        <p:spPr>
          <a:xfrm flipH="1">
            <a:off x="6935638" y="6356350"/>
            <a:ext cx="5092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9B42760-DCBE-E020-2635-3AAB00999D20}"/>
              </a:ext>
            </a:extLst>
          </p:cNvPr>
          <p:cNvSpPr txBox="1"/>
          <p:nvPr/>
        </p:nvSpPr>
        <p:spPr>
          <a:xfrm>
            <a:off x="5708073" y="3685309"/>
            <a:ext cx="58741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LID4096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295D984-00F0-4679-7DFD-08E89B21CB27}"/>
              </a:ext>
            </a:extLst>
          </p:cNvPr>
          <p:cNvSpPr txBox="1"/>
          <p:nvPr/>
        </p:nvSpPr>
        <p:spPr>
          <a:xfrm>
            <a:off x="3581400" y="3916477"/>
            <a:ext cx="79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363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155-CC07-C843-2CA8-4D67724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49" y="681038"/>
            <a:ext cx="9507894" cy="73721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+mn-lt"/>
              </a:rPr>
              <a:t>1.  Tasks, Script and Output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B384-B1CF-C8A7-E577-BAB6460E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5380-FA47-2EA9-9D91-0A2D4C3F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0BF-2AC2-46A4-9A43-F9E7DEB2AC08}" type="datetime1">
              <a:rPr lang="en-IN" smtClean="0"/>
              <a:t>22-04-2024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208A-E939-C661-073F-8D0B7F6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8</a:t>
            </a:fld>
            <a:endParaRPr lang="en-IN" dirty="0"/>
          </a:p>
        </p:txBody>
      </p:sp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7E541351-1696-0213-8EF3-BC3A8CEB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202057"/>
            <a:ext cx="1146048" cy="585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19C00-7F46-AEDC-EC25-94064330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390931A-983D-CD48-D547-B2C84C558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F7418D-77CD-EE70-EA91-2FA6C2B0971C}"/>
              </a:ext>
            </a:extLst>
          </p:cNvPr>
          <p:cNvSpPr txBox="1"/>
          <p:nvPr/>
        </p:nvSpPr>
        <p:spPr>
          <a:xfrm>
            <a:off x="4987507" y="3873568"/>
            <a:ext cx="2605176" cy="298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r          Chord Betz   Chord NREL  Twist Betz  Twist NREL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0    2.8667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 3.542   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13.308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1    5.6000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 3.854   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13.308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2    8.3333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 4.167   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13.308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3   11.7500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4.557   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13.308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4   15.8500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4.652   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11.480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5   19.9500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4.458   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10.162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6   24.0500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4.249   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9.011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7   28.1500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4.007   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7.795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8   32.2500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 3.748    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 6.544</a:t>
            </a:r>
            <a:endParaRPr lang="en-DE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1861F6-4BF9-9921-AE80-1513D890A7F7}"/>
              </a:ext>
            </a:extLst>
          </p:cNvPr>
          <p:cNvSpPr/>
          <p:nvPr/>
        </p:nvSpPr>
        <p:spPr>
          <a:xfrm>
            <a:off x="745623" y="1820008"/>
            <a:ext cx="1850923" cy="737216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excel file (Exercise01)</a:t>
            </a:r>
            <a:endParaRPr lang="LID4096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99D24C1-C04E-4DD1-DBE3-13DE8D076E06}"/>
              </a:ext>
            </a:extLst>
          </p:cNvPr>
          <p:cNvSpPr/>
          <p:nvPr/>
        </p:nvSpPr>
        <p:spPr>
          <a:xfrm>
            <a:off x="745623" y="2825734"/>
            <a:ext cx="1850927" cy="1780771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Distribution twist angle/ Chord Length values are exported on Excel file</a:t>
            </a:r>
            <a:endParaRPr lang="LID4096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A9A194-E3EE-1A41-F314-7A42843DF6B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671084" y="1483416"/>
            <a:ext cx="1" cy="33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5C2C3-22E9-FBEF-A7E1-CB1C23C23F5D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1671085" y="2557224"/>
            <a:ext cx="2" cy="26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39A040-B981-7C52-E2E7-7BF72C32B8DA}"/>
              </a:ext>
            </a:extLst>
          </p:cNvPr>
          <p:cNvCxnSpPr>
            <a:cxnSpLocks/>
            <a:stCxn id="22" idx="2"/>
            <a:endCxn id="43" idx="0"/>
          </p:cNvCxnSpPr>
          <p:nvPr/>
        </p:nvCxnSpPr>
        <p:spPr>
          <a:xfrm>
            <a:off x="1671087" y="4606505"/>
            <a:ext cx="0" cy="24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BD2D3F-0C9A-860E-E6AB-A637329B6CF1}"/>
              </a:ext>
            </a:extLst>
          </p:cNvPr>
          <p:cNvSpPr txBox="1"/>
          <p:nvPr/>
        </p:nvSpPr>
        <p:spPr>
          <a:xfrm>
            <a:off x="5262114" y="1344511"/>
            <a:ext cx="4240759" cy="2491901"/>
          </a:xfrm>
          <a:prstGeom prst="rect">
            <a:avLst/>
          </a:prstGeom>
          <a:noFill/>
          <a:ln>
            <a:solidFill>
              <a:schemeClr val="accent5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400" b="1" kern="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400" b="1" kern="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endParaRPr lang="en-IN" sz="1400" b="1" kern="0" dirty="0"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r>
              <a:rPr lang="en-IN" sz="8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. # Read Exercise_01 excel file </a:t>
            </a:r>
            <a:endParaRPr lang="en-IN" sz="800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84. 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Exercise_01 =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'C:/Users/s/Desktop/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VS_Codes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/Aerodynamic/Exercise01.xlsx’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85. </a:t>
            </a: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(Exercise_01)</a:t>
            </a:r>
            <a:endParaRPr lang="en-IN" sz="800" kern="10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10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86. </a:t>
            </a:r>
            <a:r>
              <a:rPr lang="en-IN" sz="8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# Chord length values are being exported for Exercise_01 excel file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87. </a:t>
            </a: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IN" sz="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1" kern="0" dirty="0">
                <a:solidFill>
                  <a:srgbClr val="00702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00702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result_Chord_Length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88. Exercise_01.iloc[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+ j, 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result_Chord_Length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89. </a:t>
            </a:r>
            <a:r>
              <a:rPr lang="en-IN" sz="8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800" b="1" kern="0" dirty="0" err="1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Distrubution</a:t>
            </a:r>
            <a:r>
              <a:rPr lang="en-IN" sz="8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Twist angle values are being exported for Exercise_01 excel file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90. </a:t>
            </a: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IN" sz="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" b="1" kern="0" dirty="0">
                <a:solidFill>
                  <a:srgbClr val="00702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00702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result_Distrubution_Twist_angle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91. Exercise_01.iloc[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+ k, </a:t>
            </a:r>
            <a:r>
              <a:rPr lang="en-IN" sz="800" b="1" kern="0" dirty="0">
                <a:solidFill>
                  <a:srgbClr val="0000D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result_Distrubution_Twist_angle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[k]    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92. </a:t>
            </a:r>
            <a:r>
              <a:rPr lang="en-IN" sz="800" b="1" kern="0" dirty="0">
                <a:solidFill>
                  <a:srgbClr val="0088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(Exercise_01)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93. </a:t>
            </a:r>
            <a:r>
              <a:rPr lang="en-IN" sz="8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# Updated Values back to the original Excel file (Exercise01_copy)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94. Exercise_01.to_excel(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'C:/Users/s/Desktop/</a:t>
            </a:r>
            <a:r>
              <a:rPr lang="en-IN" sz="8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VS_Codes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/Aerodynamic/Exercise01_copy.xlsx'</a:t>
            </a:r>
            <a:r>
              <a:rPr lang="en-IN" sz="8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8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800" b="1" kern="0" dirty="0">
              <a:solidFill>
                <a:srgbClr val="333333"/>
              </a:solidFill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0632206-9E14-F92D-214B-330BED287BD5}"/>
              </a:ext>
            </a:extLst>
          </p:cNvPr>
          <p:cNvSpPr/>
          <p:nvPr/>
        </p:nvSpPr>
        <p:spPr>
          <a:xfrm>
            <a:off x="2689127" y="2557224"/>
            <a:ext cx="1928505" cy="91440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Data: </a:t>
            </a:r>
          </a:p>
          <a:p>
            <a:pPr algn="ctr"/>
            <a:r>
              <a:rPr lang="en-GB" dirty="0"/>
              <a:t>File name: Exercise01</a:t>
            </a:r>
            <a:endParaRPr lang="LID4096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9FDCFC7-ADC5-57DB-791C-0A4D5A626A3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2596546" y="2188616"/>
            <a:ext cx="1056834" cy="368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BA43D27-5C59-127D-1667-5E4A3D52AF7A}"/>
              </a:ext>
            </a:extLst>
          </p:cNvPr>
          <p:cNvCxnSpPr>
            <a:cxnSpLocks/>
            <a:stCxn id="12" idx="2"/>
            <a:endCxn id="22" idx="3"/>
          </p:cNvCxnSpPr>
          <p:nvPr/>
        </p:nvCxnSpPr>
        <p:spPr>
          <a:xfrm rot="5400000">
            <a:off x="3002717" y="3065457"/>
            <a:ext cx="244496" cy="1056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B0FFA2-C356-E7A1-C3F4-AC136B60B193}"/>
              </a:ext>
            </a:extLst>
          </p:cNvPr>
          <p:cNvCxnSpPr/>
          <p:nvPr/>
        </p:nvCxnSpPr>
        <p:spPr>
          <a:xfrm>
            <a:off x="4823774" y="1788469"/>
            <a:ext cx="0" cy="22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3EBC95-78C4-AA86-5E13-6491BBE783D6}"/>
              </a:ext>
            </a:extLst>
          </p:cNvPr>
          <p:cNvCxnSpPr/>
          <p:nvPr/>
        </p:nvCxnSpPr>
        <p:spPr>
          <a:xfrm flipH="1">
            <a:off x="2596546" y="4001294"/>
            <a:ext cx="222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610CE66-05F2-B537-6AB2-001B8BE6106C}"/>
              </a:ext>
            </a:extLst>
          </p:cNvPr>
          <p:cNvSpPr/>
          <p:nvPr/>
        </p:nvSpPr>
        <p:spPr>
          <a:xfrm>
            <a:off x="745623" y="4850873"/>
            <a:ext cx="1850928" cy="365125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Copy Excel file</a:t>
            </a:r>
            <a:endParaRPr lang="LID4096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79AE97-A395-FE32-BC6B-32A22FF836C9}"/>
              </a:ext>
            </a:extLst>
          </p:cNvPr>
          <p:cNvCxnSpPr>
            <a:cxnSpLocks/>
          </p:cNvCxnSpPr>
          <p:nvPr/>
        </p:nvCxnSpPr>
        <p:spPr>
          <a:xfrm>
            <a:off x="1671084" y="5215998"/>
            <a:ext cx="0" cy="51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4C75D03-82A7-3F94-E4DC-04AE02D79913}"/>
              </a:ext>
            </a:extLst>
          </p:cNvPr>
          <p:cNvSpPr txBox="1"/>
          <p:nvPr/>
        </p:nvSpPr>
        <p:spPr>
          <a:xfrm>
            <a:off x="301925" y="1394622"/>
            <a:ext cx="4641011" cy="4600736"/>
          </a:xfrm>
          <a:prstGeom prst="rect">
            <a:avLst/>
          </a:prstGeom>
          <a:noFill/>
          <a:ln>
            <a:solidFill>
              <a:schemeClr val="accent5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CE0ABD-7B16-C01C-956F-322265EDF9FC}"/>
              </a:ext>
            </a:extLst>
          </p:cNvPr>
          <p:cNvSpPr txBox="1"/>
          <p:nvPr/>
        </p:nvSpPr>
        <p:spPr>
          <a:xfrm>
            <a:off x="7428781" y="4477784"/>
            <a:ext cx="2363638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9     36.3500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3.502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5.361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10   40.4500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3.256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4.188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11   44.5500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3.010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3.125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12   48.6500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2.764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2.319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13   52.7500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2.518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1.526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14   56.1667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2.313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0.863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15   58.9000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2.086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0.370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16   61.6333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1.419         </a:t>
            </a:r>
            <a:r>
              <a:rPr lang="en-IN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0.106</a:t>
            </a:r>
            <a:endParaRPr lang="en-IN" sz="8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763E93-D165-95E7-CEF9-4CD4122A7F6D}"/>
              </a:ext>
            </a:extLst>
          </p:cNvPr>
          <p:cNvSpPr txBox="1"/>
          <p:nvPr/>
        </p:nvSpPr>
        <p:spPr>
          <a:xfrm>
            <a:off x="9583947" y="1412637"/>
            <a:ext cx="2491034" cy="420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Update Excel file: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0    2.8667   22.430583       3.542   59.462306      13.308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1    5.6000   18.173514       3.854   41.974934      13.308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2    8.3333   14.525438       4.167   30.753996      13.308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3   11.7500   11.305437       4.557   22.050597      13.308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4   15.8500    8.800974       4.652   15.734105      11.480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5   19.9500    7.159684       4.458   11.738759      10.162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6   24.0500    6.017464       4.249    9.008212      </a:t>
            </a:r>
            <a:r>
              <a:rPr lang="en-GB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9.011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7   28.1500    5.182198       4.007    7.032192       </a:t>
            </a:r>
            <a:r>
              <a:rPr lang="en-GB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7.795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8   32.2500    4.546961       3.748    5.539184       </a:t>
            </a:r>
            <a:r>
              <a:rPr lang="en-GB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6.544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9   36.3500    4.048540       3.502    4.372838       </a:t>
            </a:r>
            <a:r>
              <a:rPr lang="en-GB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5.361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10  40.4500    3.647502       3.256    3.437236       4.188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11  44.5500    3.318095       3.010    2.670448       3.125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12  48.6500    3.042840       2.764    2.030780       2.319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13  52.7500    2.809481       2.518    1.489166       1.526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14  56.1667    2.640566       2.313    1.097490       0.863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15  58.9000    2.519318       2.086    0.816518       0.370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DE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16  61.6333    2.408665       1.419    0.560222       0.106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940A5B6-15BE-BB44-6C4E-0EA726D86892}"/>
              </a:ext>
            </a:extLst>
          </p:cNvPr>
          <p:cNvCxnSpPr/>
          <p:nvPr/>
        </p:nvCxnSpPr>
        <p:spPr>
          <a:xfrm>
            <a:off x="4823774" y="5995358"/>
            <a:ext cx="0" cy="54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82D17E4-DA67-3B34-A7B8-D73367CDBFC8}"/>
              </a:ext>
            </a:extLst>
          </p:cNvPr>
          <p:cNvCxnSpPr/>
          <p:nvPr/>
        </p:nvCxnSpPr>
        <p:spPr>
          <a:xfrm>
            <a:off x="4823774" y="6538912"/>
            <a:ext cx="4968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E7AD23A-2536-0DC8-44F3-B646F7184D81}"/>
              </a:ext>
            </a:extLst>
          </p:cNvPr>
          <p:cNvCxnSpPr/>
          <p:nvPr/>
        </p:nvCxnSpPr>
        <p:spPr>
          <a:xfrm flipV="1">
            <a:off x="9792419" y="5734538"/>
            <a:ext cx="0" cy="804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3F67060-D5FE-7520-FD54-DE0A4A6428C0}"/>
              </a:ext>
            </a:extLst>
          </p:cNvPr>
          <p:cNvCxnSpPr/>
          <p:nvPr/>
        </p:nvCxnSpPr>
        <p:spPr>
          <a:xfrm>
            <a:off x="9792419" y="5734538"/>
            <a:ext cx="2235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CE8675-39D3-2104-14BC-1066D8F3069D}"/>
              </a:ext>
            </a:extLst>
          </p:cNvPr>
          <p:cNvCxnSpPr/>
          <p:nvPr/>
        </p:nvCxnSpPr>
        <p:spPr>
          <a:xfrm flipV="1">
            <a:off x="12028098" y="1412637"/>
            <a:ext cx="0" cy="4321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0306F44-1D7C-B571-E1FF-A65FC9C33C2E}"/>
              </a:ext>
            </a:extLst>
          </p:cNvPr>
          <p:cNvCxnSpPr/>
          <p:nvPr/>
        </p:nvCxnSpPr>
        <p:spPr>
          <a:xfrm flipH="1">
            <a:off x="9502873" y="1412637"/>
            <a:ext cx="2525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1055E69-5F78-4354-424A-7EDFA370E0A6}"/>
              </a:ext>
            </a:extLst>
          </p:cNvPr>
          <p:cNvCxnSpPr>
            <a:endCxn id="107" idx="3"/>
          </p:cNvCxnSpPr>
          <p:nvPr/>
        </p:nvCxnSpPr>
        <p:spPr>
          <a:xfrm flipH="1">
            <a:off x="4942936" y="3694990"/>
            <a:ext cx="319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526CEE-9F40-0094-4665-EBF5EFACCD27}"/>
              </a:ext>
            </a:extLst>
          </p:cNvPr>
          <p:cNvCxnSpPr/>
          <p:nvPr/>
        </p:nvCxnSpPr>
        <p:spPr>
          <a:xfrm flipV="1">
            <a:off x="7428781" y="4477784"/>
            <a:ext cx="0" cy="2061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BE39C7D-0957-92D1-FCB6-461CD0C9663F}"/>
              </a:ext>
            </a:extLst>
          </p:cNvPr>
          <p:cNvCxnSpPr/>
          <p:nvPr/>
        </p:nvCxnSpPr>
        <p:spPr>
          <a:xfrm>
            <a:off x="9628518" y="4175185"/>
            <a:ext cx="0" cy="182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B8B610E-5745-28CF-5B08-6309E42D8781}"/>
              </a:ext>
            </a:extLst>
          </p:cNvPr>
          <p:cNvCxnSpPr/>
          <p:nvPr/>
        </p:nvCxnSpPr>
        <p:spPr>
          <a:xfrm>
            <a:off x="9628518" y="5995358"/>
            <a:ext cx="163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155-CC07-C843-2CA8-4D67724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110" y="534823"/>
            <a:ext cx="9507894" cy="73721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+mn-lt"/>
              </a:rPr>
              <a:t>1.  Tasks, Script and Output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B384-B1CF-C8A7-E577-BAB6460E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5380-FA47-2EA9-9D91-0A2D4C3F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0BF-2AC2-46A4-9A43-F9E7DEB2AC08}" type="datetime1">
              <a:rPr lang="en-IN" smtClean="0"/>
              <a:t>22-04-2024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208A-E939-C661-073F-8D0B7F6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9</a:t>
            </a:fld>
            <a:endParaRPr lang="en-IN" dirty="0"/>
          </a:p>
        </p:txBody>
      </p:sp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7E541351-1696-0213-8EF3-BC3A8CEB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202057"/>
            <a:ext cx="1146048" cy="585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19C00-7F46-AEDC-EC25-94064330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02" y="0"/>
            <a:ext cx="2511357" cy="1412637"/>
          </a:xfrm>
          <a:prstGeom prst="rect">
            <a:avLst/>
          </a:prstGeom>
        </p:spPr>
      </p:pic>
      <p:pic>
        <p:nvPicPr>
          <p:cNvPr id="9" name="Picture 8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390931A-983D-CD48-D547-B2C84C558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1861F6-4BF9-9921-AE80-1513D890A7F7}"/>
              </a:ext>
            </a:extLst>
          </p:cNvPr>
          <p:cNvSpPr/>
          <p:nvPr/>
        </p:nvSpPr>
        <p:spPr>
          <a:xfrm>
            <a:off x="1236533" y="2220890"/>
            <a:ext cx="1850923" cy="737216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Plotting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A9A194-E3EE-1A41-F314-7A42843DF6B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161994" y="1884298"/>
            <a:ext cx="1" cy="33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BD2D3F-0C9A-860E-E6AB-A637329B6CF1}"/>
              </a:ext>
            </a:extLst>
          </p:cNvPr>
          <p:cNvSpPr txBox="1"/>
          <p:nvPr/>
        </p:nvSpPr>
        <p:spPr>
          <a:xfrm>
            <a:off x="4166480" y="2219680"/>
            <a:ext cx="6788987" cy="4030783"/>
          </a:xfrm>
          <a:prstGeom prst="rect">
            <a:avLst/>
          </a:prstGeom>
          <a:noFill/>
          <a:ln>
            <a:solidFill>
              <a:schemeClr val="accent5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400" b="1" kern="0" dirty="0"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b="1" kern="0" dirty="0"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200" b="1" kern="0" dirty="0">
              <a:effectLst/>
              <a:highlight>
                <a:srgbClr val="FFFFFF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96. # Plotting Comparison of chord Length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97.  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98.    graph =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(x=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'Chord Betz'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data = Exercise_01,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'Orange'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marker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label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'Chord Betz’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.    graph =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(x=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'Chord NREL'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data = Exercise_01,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'Yellow'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marker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label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'Chord NREL’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100.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2.87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5.60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8.33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11.75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15.85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19.95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24.05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28.15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32.25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36.35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40.45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44.55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48.65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52.75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56.17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58.90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61.63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101.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'Comparison Chord Length’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102.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'r’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103.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'Chord Length’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104.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105. 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106.  # Plotting Comparison of Twist angle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107.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108.  graph_2 =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(x=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'Twist Betz'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data = Exercise_01,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'Orange'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marker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label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'Twist Betz’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109.  graph_2 =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(x=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'Twist NREL'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data = Exercise_01,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'Yellow'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marker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 label = 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'Twist NREL’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110.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2.87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5.60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8.33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11.75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15.85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19.95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24.05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28.15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32.25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36.35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40.45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44.55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48.65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52.75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56.17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58.90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b="1" kern="0" dirty="0">
                <a:solidFill>
                  <a:srgbClr val="6600EE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61.63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111.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'Comparison Twist Angle’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112.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'r’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113.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0F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'Twist Angle’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114.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888888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115.  # Show the plot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116.  </a:t>
            </a:r>
            <a:r>
              <a:rPr lang="en-IN" sz="1000" b="1" kern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000" b="1" kern="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22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800" b="1" kern="0" dirty="0">
              <a:solidFill>
                <a:srgbClr val="333333"/>
              </a:solidFill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27F9304-486B-2D2A-AE8C-A93B6E4ABB3C}"/>
              </a:ext>
            </a:extLst>
          </p:cNvPr>
          <p:cNvSpPr/>
          <p:nvPr/>
        </p:nvSpPr>
        <p:spPr>
          <a:xfrm>
            <a:off x="1705321" y="3595336"/>
            <a:ext cx="925460" cy="842871"/>
          </a:xfrm>
          <a:prstGeom prst="flowChartConnecto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EB8E92-34EA-17A0-BE60-FCF6C391C76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2161995" y="2958106"/>
            <a:ext cx="6056" cy="6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88797B-A415-D0A5-1AB6-0807D7E7F9FB}"/>
              </a:ext>
            </a:extLst>
          </p:cNvPr>
          <p:cNvSpPr txBox="1"/>
          <p:nvPr/>
        </p:nvSpPr>
        <p:spPr>
          <a:xfrm>
            <a:off x="759482" y="1564811"/>
            <a:ext cx="2805023" cy="3666226"/>
          </a:xfrm>
          <a:prstGeom prst="rect">
            <a:avLst/>
          </a:prstGeom>
          <a:noFill/>
          <a:ln>
            <a:solidFill>
              <a:schemeClr val="accent5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9EAA2F-D161-B7B4-81D8-1D1AEEFFC328}"/>
              </a:ext>
            </a:extLst>
          </p:cNvPr>
          <p:cNvSpPr txBox="1"/>
          <p:nvPr/>
        </p:nvSpPr>
        <p:spPr>
          <a:xfrm>
            <a:off x="4702147" y="1428951"/>
            <a:ext cx="551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d) Compare your value to the ones from the NREL design.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731759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2167</Words>
  <Application>Microsoft Office PowerPoint</Application>
  <PresentationFormat>Widescreen</PresentationFormat>
  <Paragraphs>277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Cambria Math</vt:lpstr>
      <vt:lpstr>Times New Roman</vt:lpstr>
      <vt:lpstr>1_Custom Design</vt:lpstr>
      <vt:lpstr>Custom Design</vt:lpstr>
      <vt:lpstr>PowerPoint Presentation</vt:lpstr>
      <vt:lpstr>Overview</vt:lpstr>
      <vt:lpstr>1.  Tasks, Script and Output</vt:lpstr>
      <vt:lpstr>1.  Tasks, Script and Output</vt:lpstr>
      <vt:lpstr>1.  Tasks, Script and Output</vt:lpstr>
      <vt:lpstr>1.  Tasks, Script and Output</vt:lpstr>
      <vt:lpstr>1.  Tasks, Script and Output</vt:lpstr>
      <vt:lpstr>1.  Tasks, Script and Output</vt:lpstr>
      <vt:lpstr>1.  Tasks, Script and Output</vt:lpstr>
      <vt:lpstr>5.Results</vt:lpstr>
      <vt:lpstr>5.Results</vt:lpstr>
      <vt:lpstr>5.Results</vt:lpstr>
      <vt:lpstr>6.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38</cp:revision>
  <dcterms:created xsi:type="dcterms:W3CDTF">2023-05-10T09:31:16Z</dcterms:created>
  <dcterms:modified xsi:type="dcterms:W3CDTF">2024-04-22T05:36:00Z</dcterms:modified>
</cp:coreProperties>
</file>