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60" r:id="rId2"/>
  </p:sldMasterIdLst>
  <p:notesMasterIdLst>
    <p:notesMasterId r:id="rId25"/>
  </p:notesMasterIdLst>
  <p:sldIdLst>
    <p:sldId id="256" r:id="rId3"/>
    <p:sldId id="257" r:id="rId4"/>
    <p:sldId id="259" r:id="rId5"/>
    <p:sldId id="264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8" r:id="rId20"/>
    <p:sldId id="275" r:id="rId21"/>
    <p:sldId id="276" r:id="rId22"/>
    <p:sldId id="277" r:id="rId23"/>
    <p:sldId id="26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A7CCF6-CD35-4421-AC57-9927D7966C06}" v="1066" dt="2023-05-15T10:40:43.5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86405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outlineViewPr>
    <p:cViewPr>
      <p:scale>
        <a:sx n="33" d="100"/>
        <a:sy n="33" d="100"/>
      </p:scale>
      <p:origin x="0" y="-1380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71" d="100"/>
        <a:sy n="171" d="100"/>
      </p:scale>
      <p:origin x="0" y="-1589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62B7F-C811-4DFD-827D-4541C2EE0EED}" type="doc">
      <dgm:prSet loTypeId="urn:microsoft.com/office/officeart/2005/8/layout/orgChart1" loCatId="hierarchy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en-IN"/>
        </a:p>
      </dgm:t>
    </dgm:pt>
    <dgm:pt modelId="{6299364F-776E-47DA-8BB7-577871342A3B}">
      <dgm:prSet phldrT="[Text]" custT="1"/>
      <dgm:spPr/>
      <dgm:t>
        <a:bodyPr/>
        <a:lstStyle/>
        <a:p>
          <a:r>
            <a:rPr lang="en-IN" sz="2800" dirty="0"/>
            <a:t>Decommissioning</a:t>
          </a:r>
        </a:p>
      </dgm:t>
    </dgm:pt>
    <dgm:pt modelId="{CCFABF42-EC67-441B-A31F-E66BC3B95E41}" type="parTrans" cxnId="{8D8B8C06-0A04-4C71-908C-C30C6BC47FE4}">
      <dgm:prSet/>
      <dgm:spPr/>
      <dgm:t>
        <a:bodyPr/>
        <a:lstStyle/>
        <a:p>
          <a:endParaRPr lang="en-IN"/>
        </a:p>
      </dgm:t>
    </dgm:pt>
    <dgm:pt modelId="{332667D3-444C-49DB-B1BC-4E6FCAA230AC}" type="sibTrans" cxnId="{8D8B8C06-0A04-4C71-908C-C30C6BC47FE4}">
      <dgm:prSet/>
      <dgm:spPr/>
      <dgm:t>
        <a:bodyPr/>
        <a:lstStyle/>
        <a:p>
          <a:endParaRPr lang="en-IN"/>
        </a:p>
      </dgm:t>
    </dgm:pt>
    <dgm:pt modelId="{3D0E088E-A28D-48BD-9E82-CC72BC31E830}">
      <dgm:prSet phldrT="[Text]" custT="1"/>
      <dgm:spPr/>
      <dgm:t>
        <a:bodyPr/>
        <a:lstStyle/>
        <a:p>
          <a:r>
            <a:rPr lang="en-IN" sz="2800" dirty="0"/>
            <a:t>Pre-Decommissioning</a:t>
          </a:r>
        </a:p>
      </dgm:t>
    </dgm:pt>
    <dgm:pt modelId="{7A728E59-D4A4-4E9E-92FB-DA982251DD3E}" type="parTrans" cxnId="{055D92F3-6E34-4C62-B8FA-90F9EB2D73AE}">
      <dgm:prSet/>
      <dgm:spPr/>
      <dgm:t>
        <a:bodyPr/>
        <a:lstStyle/>
        <a:p>
          <a:endParaRPr lang="en-IN"/>
        </a:p>
      </dgm:t>
    </dgm:pt>
    <dgm:pt modelId="{7A0097FA-5275-44E4-8BDA-F7C09EF7C65A}" type="sibTrans" cxnId="{055D92F3-6E34-4C62-B8FA-90F9EB2D73AE}">
      <dgm:prSet/>
      <dgm:spPr/>
      <dgm:t>
        <a:bodyPr/>
        <a:lstStyle/>
        <a:p>
          <a:endParaRPr lang="en-IN"/>
        </a:p>
      </dgm:t>
    </dgm:pt>
    <dgm:pt modelId="{DD0C5BAF-F1DF-416C-892A-F269CFF3814D}">
      <dgm:prSet phldrT="[Text]" custT="1"/>
      <dgm:spPr/>
      <dgm:t>
        <a:bodyPr/>
        <a:lstStyle/>
        <a:p>
          <a:r>
            <a:rPr lang="en-IN" sz="2800" dirty="0"/>
            <a:t>Decommissioning Operations</a:t>
          </a:r>
        </a:p>
      </dgm:t>
    </dgm:pt>
    <dgm:pt modelId="{EED96D21-4BA4-4FAC-A9BA-6F69A1F5FC6C}" type="parTrans" cxnId="{C6EBB73C-C3D0-4CEF-B641-FA590629AC29}">
      <dgm:prSet/>
      <dgm:spPr/>
      <dgm:t>
        <a:bodyPr/>
        <a:lstStyle/>
        <a:p>
          <a:endParaRPr lang="en-IN"/>
        </a:p>
      </dgm:t>
    </dgm:pt>
    <dgm:pt modelId="{0492627F-B946-47AC-9638-02E70CD427BA}" type="sibTrans" cxnId="{C6EBB73C-C3D0-4CEF-B641-FA590629AC29}">
      <dgm:prSet/>
      <dgm:spPr/>
      <dgm:t>
        <a:bodyPr/>
        <a:lstStyle/>
        <a:p>
          <a:endParaRPr lang="en-IN"/>
        </a:p>
      </dgm:t>
    </dgm:pt>
    <dgm:pt modelId="{37FDA5FF-94C6-47C9-9C8B-D2A51BDF9A40}">
      <dgm:prSet phldrT="[Text]" custT="1"/>
      <dgm:spPr/>
      <dgm:t>
        <a:bodyPr/>
        <a:lstStyle/>
        <a:p>
          <a:r>
            <a:rPr lang="en-IN" sz="2800" dirty="0"/>
            <a:t>Post- Decommissioning</a:t>
          </a:r>
        </a:p>
      </dgm:t>
    </dgm:pt>
    <dgm:pt modelId="{E534D39E-4E0A-4684-A713-A34A968FCC3B}" type="parTrans" cxnId="{CBA67D2C-FAA5-44A7-AA8D-A1C15974F234}">
      <dgm:prSet/>
      <dgm:spPr/>
      <dgm:t>
        <a:bodyPr/>
        <a:lstStyle/>
        <a:p>
          <a:endParaRPr lang="en-IN"/>
        </a:p>
      </dgm:t>
    </dgm:pt>
    <dgm:pt modelId="{D6998E86-77AA-4D42-9D22-2EC0766AADB8}" type="sibTrans" cxnId="{CBA67D2C-FAA5-44A7-AA8D-A1C15974F234}">
      <dgm:prSet/>
      <dgm:spPr/>
      <dgm:t>
        <a:bodyPr/>
        <a:lstStyle/>
        <a:p>
          <a:endParaRPr lang="en-IN"/>
        </a:p>
      </dgm:t>
    </dgm:pt>
    <dgm:pt modelId="{C4BD455F-D90B-44D5-BB15-E16F83055FC3}" type="pres">
      <dgm:prSet presAssocID="{3F462B7F-C811-4DFD-827D-4541C2EE0EE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1787772-81C5-4C40-B2E8-87AFAE9CBCA0}" type="pres">
      <dgm:prSet presAssocID="{6299364F-776E-47DA-8BB7-577871342A3B}" presName="hierRoot1" presStyleCnt="0">
        <dgm:presLayoutVars>
          <dgm:hierBranch val="init"/>
        </dgm:presLayoutVars>
      </dgm:prSet>
      <dgm:spPr/>
    </dgm:pt>
    <dgm:pt modelId="{C0435512-6BD2-47D2-9C4A-1439F00158FC}" type="pres">
      <dgm:prSet presAssocID="{6299364F-776E-47DA-8BB7-577871342A3B}" presName="rootComposite1" presStyleCnt="0"/>
      <dgm:spPr/>
    </dgm:pt>
    <dgm:pt modelId="{C6982838-7FB5-4A07-9D52-D70CED87E973}" type="pres">
      <dgm:prSet presAssocID="{6299364F-776E-47DA-8BB7-577871342A3B}" presName="rootText1" presStyleLbl="node0" presStyleIdx="0" presStyleCnt="1" custScaleY="66378" custLinFactNeighborY="-54972">
        <dgm:presLayoutVars>
          <dgm:chPref val="3"/>
        </dgm:presLayoutVars>
      </dgm:prSet>
      <dgm:spPr/>
    </dgm:pt>
    <dgm:pt modelId="{7BCC8246-338D-4950-9FE3-A6FD548EF92F}" type="pres">
      <dgm:prSet presAssocID="{6299364F-776E-47DA-8BB7-577871342A3B}" presName="rootConnector1" presStyleLbl="node1" presStyleIdx="0" presStyleCnt="0"/>
      <dgm:spPr/>
    </dgm:pt>
    <dgm:pt modelId="{A15F59E8-9267-4726-AD70-F53BBE2BE255}" type="pres">
      <dgm:prSet presAssocID="{6299364F-776E-47DA-8BB7-577871342A3B}" presName="hierChild2" presStyleCnt="0"/>
      <dgm:spPr/>
    </dgm:pt>
    <dgm:pt modelId="{706B4716-F46C-464A-8002-3D5563E2BE82}" type="pres">
      <dgm:prSet presAssocID="{7A728E59-D4A4-4E9E-92FB-DA982251DD3E}" presName="Name37" presStyleLbl="parChTrans1D2" presStyleIdx="0" presStyleCnt="3"/>
      <dgm:spPr/>
    </dgm:pt>
    <dgm:pt modelId="{5F0C9827-DF8E-4B75-AEF9-54CDE96D2053}" type="pres">
      <dgm:prSet presAssocID="{3D0E088E-A28D-48BD-9E82-CC72BC31E830}" presName="hierRoot2" presStyleCnt="0">
        <dgm:presLayoutVars>
          <dgm:hierBranch val="init"/>
        </dgm:presLayoutVars>
      </dgm:prSet>
      <dgm:spPr/>
    </dgm:pt>
    <dgm:pt modelId="{3991B87D-13A9-4A76-843B-D366B919F68A}" type="pres">
      <dgm:prSet presAssocID="{3D0E088E-A28D-48BD-9E82-CC72BC31E830}" presName="rootComposite" presStyleCnt="0"/>
      <dgm:spPr/>
    </dgm:pt>
    <dgm:pt modelId="{4AC6E5E6-591C-46FC-B131-705CFF542A80}" type="pres">
      <dgm:prSet presAssocID="{3D0E088E-A28D-48BD-9E82-CC72BC31E830}" presName="rootText" presStyleLbl="node2" presStyleIdx="0" presStyleCnt="3" custScaleX="107642" custScaleY="74430">
        <dgm:presLayoutVars>
          <dgm:chPref val="3"/>
        </dgm:presLayoutVars>
      </dgm:prSet>
      <dgm:spPr/>
    </dgm:pt>
    <dgm:pt modelId="{C4D5E2AD-349D-4133-96F1-1A22A5EDC394}" type="pres">
      <dgm:prSet presAssocID="{3D0E088E-A28D-48BD-9E82-CC72BC31E830}" presName="rootConnector" presStyleLbl="node2" presStyleIdx="0" presStyleCnt="3"/>
      <dgm:spPr/>
    </dgm:pt>
    <dgm:pt modelId="{541651CA-A798-4885-8C48-E8C16FB896B6}" type="pres">
      <dgm:prSet presAssocID="{3D0E088E-A28D-48BD-9E82-CC72BC31E830}" presName="hierChild4" presStyleCnt="0"/>
      <dgm:spPr/>
    </dgm:pt>
    <dgm:pt modelId="{0CBC2941-1FC0-4269-B2DA-A997E94890E4}" type="pres">
      <dgm:prSet presAssocID="{3D0E088E-A28D-48BD-9E82-CC72BC31E830}" presName="hierChild5" presStyleCnt="0"/>
      <dgm:spPr/>
    </dgm:pt>
    <dgm:pt modelId="{AFF0280F-BA34-48E1-AD72-63BFA06BBC9C}" type="pres">
      <dgm:prSet presAssocID="{EED96D21-4BA4-4FAC-A9BA-6F69A1F5FC6C}" presName="Name37" presStyleLbl="parChTrans1D2" presStyleIdx="1" presStyleCnt="3"/>
      <dgm:spPr/>
    </dgm:pt>
    <dgm:pt modelId="{88640BB3-C0E3-4FC9-B3C6-FFF59442AF2F}" type="pres">
      <dgm:prSet presAssocID="{DD0C5BAF-F1DF-416C-892A-F269CFF3814D}" presName="hierRoot2" presStyleCnt="0">
        <dgm:presLayoutVars>
          <dgm:hierBranch val="init"/>
        </dgm:presLayoutVars>
      </dgm:prSet>
      <dgm:spPr/>
    </dgm:pt>
    <dgm:pt modelId="{0C55D9E6-EB93-4E60-BBD2-54257AFA507E}" type="pres">
      <dgm:prSet presAssocID="{DD0C5BAF-F1DF-416C-892A-F269CFF3814D}" presName="rootComposite" presStyleCnt="0"/>
      <dgm:spPr/>
    </dgm:pt>
    <dgm:pt modelId="{22C23F6B-8F07-4DE2-9B43-AD3E38D5D0CD}" type="pres">
      <dgm:prSet presAssocID="{DD0C5BAF-F1DF-416C-892A-F269CFF3814D}" presName="rootText" presStyleLbl="node2" presStyleIdx="1" presStyleCnt="3" custScaleY="70817" custLinFactNeighborX="-3945" custLinFactNeighborY="1691">
        <dgm:presLayoutVars>
          <dgm:chPref val="3"/>
        </dgm:presLayoutVars>
      </dgm:prSet>
      <dgm:spPr/>
    </dgm:pt>
    <dgm:pt modelId="{93BD8B7F-78BE-4757-8AFD-9416E0BDB37C}" type="pres">
      <dgm:prSet presAssocID="{DD0C5BAF-F1DF-416C-892A-F269CFF3814D}" presName="rootConnector" presStyleLbl="node2" presStyleIdx="1" presStyleCnt="3"/>
      <dgm:spPr/>
    </dgm:pt>
    <dgm:pt modelId="{EB56C685-D199-497E-BC6C-73E974AE36F9}" type="pres">
      <dgm:prSet presAssocID="{DD0C5BAF-F1DF-416C-892A-F269CFF3814D}" presName="hierChild4" presStyleCnt="0"/>
      <dgm:spPr/>
    </dgm:pt>
    <dgm:pt modelId="{30644B36-2738-4204-9F82-4DB9E0430B82}" type="pres">
      <dgm:prSet presAssocID="{DD0C5BAF-F1DF-416C-892A-F269CFF3814D}" presName="hierChild5" presStyleCnt="0"/>
      <dgm:spPr/>
    </dgm:pt>
    <dgm:pt modelId="{002F823C-56CA-4B3F-B3CB-2D5D277A1F01}" type="pres">
      <dgm:prSet presAssocID="{E534D39E-4E0A-4684-A713-A34A968FCC3B}" presName="Name37" presStyleLbl="parChTrans1D2" presStyleIdx="2" presStyleCnt="3"/>
      <dgm:spPr/>
    </dgm:pt>
    <dgm:pt modelId="{F91B11AF-2BF3-479B-9A73-8F8CD0122D5D}" type="pres">
      <dgm:prSet presAssocID="{37FDA5FF-94C6-47C9-9C8B-D2A51BDF9A40}" presName="hierRoot2" presStyleCnt="0">
        <dgm:presLayoutVars>
          <dgm:hierBranch val="init"/>
        </dgm:presLayoutVars>
      </dgm:prSet>
      <dgm:spPr/>
    </dgm:pt>
    <dgm:pt modelId="{9BCC9E65-E01A-4D2B-A6E8-D7CE060AA0E6}" type="pres">
      <dgm:prSet presAssocID="{37FDA5FF-94C6-47C9-9C8B-D2A51BDF9A40}" presName="rootComposite" presStyleCnt="0"/>
      <dgm:spPr/>
    </dgm:pt>
    <dgm:pt modelId="{A6110CD4-645F-4694-96F2-9E8D66AAE474}" type="pres">
      <dgm:prSet presAssocID="{37FDA5FF-94C6-47C9-9C8B-D2A51BDF9A40}" presName="rootText" presStyleLbl="node2" presStyleIdx="2" presStyleCnt="3" custScaleY="75326" custLinFactNeighborX="-4438" custLinFactNeighborY="563">
        <dgm:presLayoutVars>
          <dgm:chPref val="3"/>
        </dgm:presLayoutVars>
      </dgm:prSet>
      <dgm:spPr/>
    </dgm:pt>
    <dgm:pt modelId="{46C4249F-9DE7-4E94-ACCC-E5A931176594}" type="pres">
      <dgm:prSet presAssocID="{37FDA5FF-94C6-47C9-9C8B-D2A51BDF9A40}" presName="rootConnector" presStyleLbl="node2" presStyleIdx="2" presStyleCnt="3"/>
      <dgm:spPr/>
    </dgm:pt>
    <dgm:pt modelId="{F339A1D4-564C-4568-AE07-17292C3BD3D4}" type="pres">
      <dgm:prSet presAssocID="{37FDA5FF-94C6-47C9-9C8B-D2A51BDF9A40}" presName="hierChild4" presStyleCnt="0"/>
      <dgm:spPr/>
    </dgm:pt>
    <dgm:pt modelId="{6F37C87E-6324-4E57-B803-CC822EB78323}" type="pres">
      <dgm:prSet presAssocID="{37FDA5FF-94C6-47C9-9C8B-D2A51BDF9A40}" presName="hierChild5" presStyleCnt="0"/>
      <dgm:spPr/>
    </dgm:pt>
    <dgm:pt modelId="{FDBA0835-A02B-4A1A-8089-823811BB92E6}" type="pres">
      <dgm:prSet presAssocID="{6299364F-776E-47DA-8BB7-577871342A3B}" presName="hierChild3" presStyleCnt="0"/>
      <dgm:spPr/>
    </dgm:pt>
  </dgm:ptLst>
  <dgm:cxnLst>
    <dgm:cxn modelId="{8D8B8C06-0A04-4C71-908C-C30C6BC47FE4}" srcId="{3F462B7F-C811-4DFD-827D-4541C2EE0EED}" destId="{6299364F-776E-47DA-8BB7-577871342A3B}" srcOrd="0" destOrd="0" parTransId="{CCFABF42-EC67-441B-A31F-E66BC3B95E41}" sibTransId="{332667D3-444C-49DB-B1BC-4E6FCAA230AC}"/>
    <dgm:cxn modelId="{6185732A-07D7-47F9-9417-85DFB7CE06EA}" type="presOf" srcId="{6299364F-776E-47DA-8BB7-577871342A3B}" destId="{7BCC8246-338D-4950-9FE3-A6FD548EF92F}" srcOrd="1" destOrd="0" presId="urn:microsoft.com/office/officeart/2005/8/layout/orgChart1"/>
    <dgm:cxn modelId="{CBA67D2C-FAA5-44A7-AA8D-A1C15974F234}" srcId="{6299364F-776E-47DA-8BB7-577871342A3B}" destId="{37FDA5FF-94C6-47C9-9C8B-D2A51BDF9A40}" srcOrd="2" destOrd="0" parTransId="{E534D39E-4E0A-4684-A713-A34A968FCC3B}" sibTransId="{D6998E86-77AA-4D42-9D22-2EC0766AADB8}"/>
    <dgm:cxn modelId="{C6EBB73C-C3D0-4CEF-B641-FA590629AC29}" srcId="{6299364F-776E-47DA-8BB7-577871342A3B}" destId="{DD0C5BAF-F1DF-416C-892A-F269CFF3814D}" srcOrd="1" destOrd="0" parTransId="{EED96D21-4BA4-4FAC-A9BA-6F69A1F5FC6C}" sibTransId="{0492627F-B946-47AC-9638-02E70CD427BA}"/>
    <dgm:cxn modelId="{BAC80255-9363-4CD2-879E-311809EE2082}" type="presOf" srcId="{7A728E59-D4A4-4E9E-92FB-DA982251DD3E}" destId="{706B4716-F46C-464A-8002-3D5563E2BE82}" srcOrd="0" destOrd="0" presId="urn:microsoft.com/office/officeart/2005/8/layout/orgChart1"/>
    <dgm:cxn modelId="{60E5917B-4A7E-47CE-98FD-10F33AA64B4C}" type="presOf" srcId="{37FDA5FF-94C6-47C9-9C8B-D2A51BDF9A40}" destId="{46C4249F-9DE7-4E94-ACCC-E5A931176594}" srcOrd="1" destOrd="0" presId="urn:microsoft.com/office/officeart/2005/8/layout/orgChart1"/>
    <dgm:cxn modelId="{7D614F80-2A80-4930-BC01-785291D1BF14}" type="presOf" srcId="{3F462B7F-C811-4DFD-827D-4541C2EE0EED}" destId="{C4BD455F-D90B-44D5-BB15-E16F83055FC3}" srcOrd="0" destOrd="0" presId="urn:microsoft.com/office/officeart/2005/8/layout/orgChart1"/>
    <dgm:cxn modelId="{CF914292-0A59-4F5D-B8FE-E0F3CF652DEC}" type="presOf" srcId="{3D0E088E-A28D-48BD-9E82-CC72BC31E830}" destId="{4AC6E5E6-591C-46FC-B131-705CFF542A80}" srcOrd="0" destOrd="0" presId="urn:microsoft.com/office/officeart/2005/8/layout/orgChart1"/>
    <dgm:cxn modelId="{735FCB92-EA52-422B-8B9D-05A2EC7D1C9F}" type="presOf" srcId="{E534D39E-4E0A-4684-A713-A34A968FCC3B}" destId="{002F823C-56CA-4B3F-B3CB-2D5D277A1F01}" srcOrd="0" destOrd="0" presId="urn:microsoft.com/office/officeart/2005/8/layout/orgChart1"/>
    <dgm:cxn modelId="{BB10A0B1-689A-423A-8BC0-1F43B296DE04}" type="presOf" srcId="{DD0C5BAF-F1DF-416C-892A-F269CFF3814D}" destId="{22C23F6B-8F07-4DE2-9B43-AD3E38D5D0CD}" srcOrd="0" destOrd="0" presId="urn:microsoft.com/office/officeart/2005/8/layout/orgChart1"/>
    <dgm:cxn modelId="{B80D3AB2-89D3-4967-BD29-3C42D98BA774}" type="presOf" srcId="{37FDA5FF-94C6-47C9-9C8B-D2A51BDF9A40}" destId="{A6110CD4-645F-4694-96F2-9E8D66AAE474}" srcOrd="0" destOrd="0" presId="urn:microsoft.com/office/officeart/2005/8/layout/orgChart1"/>
    <dgm:cxn modelId="{F93475BF-F1F4-451D-80E8-123464B31FE3}" type="presOf" srcId="{3D0E088E-A28D-48BD-9E82-CC72BC31E830}" destId="{C4D5E2AD-349D-4133-96F1-1A22A5EDC394}" srcOrd="1" destOrd="0" presId="urn:microsoft.com/office/officeart/2005/8/layout/orgChart1"/>
    <dgm:cxn modelId="{B8106BC5-D3BF-4E5B-ABCC-C229A5553C7B}" type="presOf" srcId="{6299364F-776E-47DA-8BB7-577871342A3B}" destId="{C6982838-7FB5-4A07-9D52-D70CED87E973}" srcOrd="0" destOrd="0" presId="urn:microsoft.com/office/officeart/2005/8/layout/orgChart1"/>
    <dgm:cxn modelId="{E321BDCA-4B6E-4C5E-939A-A9E92D90EC86}" type="presOf" srcId="{DD0C5BAF-F1DF-416C-892A-F269CFF3814D}" destId="{93BD8B7F-78BE-4757-8AFD-9416E0BDB37C}" srcOrd="1" destOrd="0" presId="urn:microsoft.com/office/officeart/2005/8/layout/orgChart1"/>
    <dgm:cxn modelId="{47609BDE-3541-4A18-BC31-8AA5B596B716}" type="presOf" srcId="{EED96D21-4BA4-4FAC-A9BA-6F69A1F5FC6C}" destId="{AFF0280F-BA34-48E1-AD72-63BFA06BBC9C}" srcOrd="0" destOrd="0" presId="urn:microsoft.com/office/officeart/2005/8/layout/orgChart1"/>
    <dgm:cxn modelId="{055D92F3-6E34-4C62-B8FA-90F9EB2D73AE}" srcId="{6299364F-776E-47DA-8BB7-577871342A3B}" destId="{3D0E088E-A28D-48BD-9E82-CC72BC31E830}" srcOrd="0" destOrd="0" parTransId="{7A728E59-D4A4-4E9E-92FB-DA982251DD3E}" sibTransId="{7A0097FA-5275-44E4-8BDA-F7C09EF7C65A}"/>
    <dgm:cxn modelId="{EE3D4117-9207-4806-A603-4799DBE02E74}" type="presParOf" srcId="{C4BD455F-D90B-44D5-BB15-E16F83055FC3}" destId="{F1787772-81C5-4C40-B2E8-87AFAE9CBCA0}" srcOrd="0" destOrd="0" presId="urn:microsoft.com/office/officeart/2005/8/layout/orgChart1"/>
    <dgm:cxn modelId="{3F1CEB35-E444-4B27-96E3-4DFF0A22BF65}" type="presParOf" srcId="{F1787772-81C5-4C40-B2E8-87AFAE9CBCA0}" destId="{C0435512-6BD2-47D2-9C4A-1439F00158FC}" srcOrd="0" destOrd="0" presId="urn:microsoft.com/office/officeart/2005/8/layout/orgChart1"/>
    <dgm:cxn modelId="{B8F5796A-706B-45D6-8F1C-108F44F238EF}" type="presParOf" srcId="{C0435512-6BD2-47D2-9C4A-1439F00158FC}" destId="{C6982838-7FB5-4A07-9D52-D70CED87E973}" srcOrd="0" destOrd="0" presId="urn:microsoft.com/office/officeart/2005/8/layout/orgChart1"/>
    <dgm:cxn modelId="{91563ECA-E287-490E-93B5-2EA731B003E8}" type="presParOf" srcId="{C0435512-6BD2-47D2-9C4A-1439F00158FC}" destId="{7BCC8246-338D-4950-9FE3-A6FD548EF92F}" srcOrd="1" destOrd="0" presId="urn:microsoft.com/office/officeart/2005/8/layout/orgChart1"/>
    <dgm:cxn modelId="{2C65D536-ED25-48C5-800E-653A22B4DBED}" type="presParOf" srcId="{F1787772-81C5-4C40-B2E8-87AFAE9CBCA0}" destId="{A15F59E8-9267-4726-AD70-F53BBE2BE255}" srcOrd="1" destOrd="0" presId="urn:microsoft.com/office/officeart/2005/8/layout/orgChart1"/>
    <dgm:cxn modelId="{DC7E7EE5-FE76-4A0C-9338-4633C79525DA}" type="presParOf" srcId="{A15F59E8-9267-4726-AD70-F53BBE2BE255}" destId="{706B4716-F46C-464A-8002-3D5563E2BE82}" srcOrd="0" destOrd="0" presId="urn:microsoft.com/office/officeart/2005/8/layout/orgChart1"/>
    <dgm:cxn modelId="{4D419699-6C11-4692-8DD6-4C57AC4FE12C}" type="presParOf" srcId="{A15F59E8-9267-4726-AD70-F53BBE2BE255}" destId="{5F0C9827-DF8E-4B75-AEF9-54CDE96D2053}" srcOrd="1" destOrd="0" presId="urn:microsoft.com/office/officeart/2005/8/layout/orgChart1"/>
    <dgm:cxn modelId="{571529E1-93BC-4201-88B9-1DD8BE3C1DCB}" type="presParOf" srcId="{5F0C9827-DF8E-4B75-AEF9-54CDE96D2053}" destId="{3991B87D-13A9-4A76-843B-D366B919F68A}" srcOrd="0" destOrd="0" presId="urn:microsoft.com/office/officeart/2005/8/layout/orgChart1"/>
    <dgm:cxn modelId="{ADDDC5D3-A009-436E-9BBD-803F8BE0D94E}" type="presParOf" srcId="{3991B87D-13A9-4A76-843B-D366B919F68A}" destId="{4AC6E5E6-591C-46FC-B131-705CFF542A80}" srcOrd="0" destOrd="0" presId="urn:microsoft.com/office/officeart/2005/8/layout/orgChart1"/>
    <dgm:cxn modelId="{69E30736-FE48-48A4-8AFC-147172A766F8}" type="presParOf" srcId="{3991B87D-13A9-4A76-843B-D366B919F68A}" destId="{C4D5E2AD-349D-4133-96F1-1A22A5EDC394}" srcOrd="1" destOrd="0" presId="urn:microsoft.com/office/officeart/2005/8/layout/orgChart1"/>
    <dgm:cxn modelId="{94961A69-CF7B-4E87-A162-982A9AE1DD30}" type="presParOf" srcId="{5F0C9827-DF8E-4B75-AEF9-54CDE96D2053}" destId="{541651CA-A798-4885-8C48-E8C16FB896B6}" srcOrd="1" destOrd="0" presId="urn:microsoft.com/office/officeart/2005/8/layout/orgChart1"/>
    <dgm:cxn modelId="{BB302D0E-C531-459E-931F-2D95D6C44FAF}" type="presParOf" srcId="{5F0C9827-DF8E-4B75-AEF9-54CDE96D2053}" destId="{0CBC2941-1FC0-4269-B2DA-A997E94890E4}" srcOrd="2" destOrd="0" presId="urn:microsoft.com/office/officeart/2005/8/layout/orgChart1"/>
    <dgm:cxn modelId="{92706FE1-B0CF-480C-90FA-A842503C78D4}" type="presParOf" srcId="{A15F59E8-9267-4726-AD70-F53BBE2BE255}" destId="{AFF0280F-BA34-48E1-AD72-63BFA06BBC9C}" srcOrd="2" destOrd="0" presId="urn:microsoft.com/office/officeart/2005/8/layout/orgChart1"/>
    <dgm:cxn modelId="{BBE12C38-DAF2-43F6-9DB5-AF000CE9FE6F}" type="presParOf" srcId="{A15F59E8-9267-4726-AD70-F53BBE2BE255}" destId="{88640BB3-C0E3-4FC9-B3C6-FFF59442AF2F}" srcOrd="3" destOrd="0" presId="urn:microsoft.com/office/officeart/2005/8/layout/orgChart1"/>
    <dgm:cxn modelId="{801EB64E-DC38-4C88-9087-0851230A579B}" type="presParOf" srcId="{88640BB3-C0E3-4FC9-B3C6-FFF59442AF2F}" destId="{0C55D9E6-EB93-4E60-BBD2-54257AFA507E}" srcOrd="0" destOrd="0" presId="urn:microsoft.com/office/officeart/2005/8/layout/orgChart1"/>
    <dgm:cxn modelId="{47F4D656-B724-4DAF-8ABC-FCED195CD2F7}" type="presParOf" srcId="{0C55D9E6-EB93-4E60-BBD2-54257AFA507E}" destId="{22C23F6B-8F07-4DE2-9B43-AD3E38D5D0CD}" srcOrd="0" destOrd="0" presId="urn:microsoft.com/office/officeart/2005/8/layout/orgChart1"/>
    <dgm:cxn modelId="{3E9EEF60-DEC0-4443-9008-6F4E16CCBB53}" type="presParOf" srcId="{0C55D9E6-EB93-4E60-BBD2-54257AFA507E}" destId="{93BD8B7F-78BE-4757-8AFD-9416E0BDB37C}" srcOrd="1" destOrd="0" presId="urn:microsoft.com/office/officeart/2005/8/layout/orgChart1"/>
    <dgm:cxn modelId="{D5FAD595-FBAC-4969-BE52-F27557349771}" type="presParOf" srcId="{88640BB3-C0E3-4FC9-B3C6-FFF59442AF2F}" destId="{EB56C685-D199-497E-BC6C-73E974AE36F9}" srcOrd="1" destOrd="0" presId="urn:microsoft.com/office/officeart/2005/8/layout/orgChart1"/>
    <dgm:cxn modelId="{1EF48CD4-0305-44C5-85CD-F5D98DB1BC89}" type="presParOf" srcId="{88640BB3-C0E3-4FC9-B3C6-FFF59442AF2F}" destId="{30644B36-2738-4204-9F82-4DB9E0430B82}" srcOrd="2" destOrd="0" presId="urn:microsoft.com/office/officeart/2005/8/layout/orgChart1"/>
    <dgm:cxn modelId="{064C7247-1E53-4B94-9763-83791EDA818E}" type="presParOf" srcId="{A15F59E8-9267-4726-AD70-F53BBE2BE255}" destId="{002F823C-56CA-4B3F-B3CB-2D5D277A1F01}" srcOrd="4" destOrd="0" presId="urn:microsoft.com/office/officeart/2005/8/layout/orgChart1"/>
    <dgm:cxn modelId="{A53297C1-DF6F-460F-85D2-AD9B4CF24B0A}" type="presParOf" srcId="{A15F59E8-9267-4726-AD70-F53BBE2BE255}" destId="{F91B11AF-2BF3-479B-9A73-8F8CD0122D5D}" srcOrd="5" destOrd="0" presId="urn:microsoft.com/office/officeart/2005/8/layout/orgChart1"/>
    <dgm:cxn modelId="{D5CF83E7-3045-4FF9-B665-52EB4775426B}" type="presParOf" srcId="{F91B11AF-2BF3-479B-9A73-8F8CD0122D5D}" destId="{9BCC9E65-E01A-4D2B-A6E8-D7CE060AA0E6}" srcOrd="0" destOrd="0" presId="urn:microsoft.com/office/officeart/2005/8/layout/orgChart1"/>
    <dgm:cxn modelId="{A0C1BA3F-A39B-4A2C-AA5D-01512308AEE6}" type="presParOf" srcId="{9BCC9E65-E01A-4D2B-A6E8-D7CE060AA0E6}" destId="{A6110CD4-645F-4694-96F2-9E8D66AAE474}" srcOrd="0" destOrd="0" presId="urn:microsoft.com/office/officeart/2005/8/layout/orgChart1"/>
    <dgm:cxn modelId="{2B768E8B-CD72-4A37-A16C-9B885F7C873A}" type="presParOf" srcId="{9BCC9E65-E01A-4D2B-A6E8-D7CE060AA0E6}" destId="{46C4249F-9DE7-4E94-ACCC-E5A931176594}" srcOrd="1" destOrd="0" presId="urn:microsoft.com/office/officeart/2005/8/layout/orgChart1"/>
    <dgm:cxn modelId="{A8EDCF80-62AE-457E-925D-17A518FCFC47}" type="presParOf" srcId="{F91B11AF-2BF3-479B-9A73-8F8CD0122D5D}" destId="{F339A1D4-564C-4568-AE07-17292C3BD3D4}" srcOrd="1" destOrd="0" presId="urn:microsoft.com/office/officeart/2005/8/layout/orgChart1"/>
    <dgm:cxn modelId="{AE95E979-2A08-4D61-AB01-F3F4E6CDC75B}" type="presParOf" srcId="{F91B11AF-2BF3-479B-9A73-8F8CD0122D5D}" destId="{6F37C87E-6324-4E57-B803-CC822EB78323}" srcOrd="2" destOrd="0" presId="urn:microsoft.com/office/officeart/2005/8/layout/orgChart1"/>
    <dgm:cxn modelId="{9B593492-E8DA-444A-94E9-3F306DC25D49}" type="presParOf" srcId="{F1787772-81C5-4C40-B2E8-87AFAE9CBCA0}" destId="{FDBA0835-A02B-4A1A-8089-823811BB92E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2F823C-56CA-4B3F-B3CB-2D5D277A1F01}">
      <dsp:nvSpPr>
        <dsp:cNvPr id="0" name=""/>
        <dsp:cNvSpPr/>
      </dsp:nvSpPr>
      <dsp:spPr>
        <a:xfrm>
          <a:off x="5789645" y="1098919"/>
          <a:ext cx="3985994" cy="1262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5200"/>
              </a:lnTo>
              <a:lnTo>
                <a:pt x="3985994" y="915200"/>
              </a:lnTo>
              <a:lnTo>
                <a:pt x="3985994" y="1262865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F0280F-BA34-48E1-AD72-63BFA06BBC9C}">
      <dsp:nvSpPr>
        <dsp:cNvPr id="0" name=""/>
        <dsp:cNvSpPr/>
      </dsp:nvSpPr>
      <dsp:spPr>
        <a:xfrm>
          <a:off x="5739819" y="1098919"/>
          <a:ext cx="91440" cy="1281540"/>
        </a:xfrm>
        <a:custGeom>
          <a:avLst/>
          <a:gdLst/>
          <a:ahLst/>
          <a:cxnLst/>
          <a:rect l="0" t="0" r="0" b="0"/>
          <a:pathLst>
            <a:path>
              <a:moveTo>
                <a:pt x="49825" y="0"/>
              </a:moveTo>
              <a:lnTo>
                <a:pt x="49825" y="933875"/>
              </a:lnTo>
              <a:lnTo>
                <a:pt x="45720" y="933875"/>
              </a:lnTo>
              <a:lnTo>
                <a:pt x="45720" y="128154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6B4716-F46C-464A-8002-3D5563E2BE82}">
      <dsp:nvSpPr>
        <dsp:cNvPr id="0" name=""/>
        <dsp:cNvSpPr/>
      </dsp:nvSpPr>
      <dsp:spPr>
        <a:xfrm>
          <a:off x="1783220" y="1098919"/>
          <a:ext cx="4006424" cy="1253545"/>
        </a:xfrm>
        <a:custGeom>
          <a:avLst/>
          <a:gdLst/>
          <a:ahLst/>
          <a:cxnLst/>
          <a:rect l="0" t="0" r="0" b="0"/>
          <a:pathLst>
            <a:path>
              <a:moveTo>
                <a:pt x="4006424" y="0"/>
              </a:moveTo>
              <a:lnTo>
                <a:pt x="4006424" y="905880"/>
              </a:lnTo>
              <a:lnTo>
                <a:pt x="0" y="905880"/>
              </a:lnTo>
              <a:lnTo>
                <a:pt x="0" y="1253545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982838-7FB5-4A07-9D52-D70CED87E973}">
      <dsp:nvSpPr>
        <dsp:cNvPr id="0" name=""/>
        <dsp:cNvSpPr/>
      </dsp:nvSpPr>
      <dsp:spPr>
        <a:xfrm>
          <a:off x="4134097" y="0"/>
          <a:ext cx="3311094" cy="1098919"/>
        </a:xfrm>
        <a:prstGeom prst="rect">
          <a:avLst/>
        </a:prstGeom>
        <a:gradFill rotWithShape="0">
          <a:gsLst>
            <a:gs pos="0">
              <a:schemeClr val="accent1">
                <a:alpha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Decommissioning</a:t>
          </a:r>
        </a:p>
      </dsp:txBody>
      <dsp:txXfrm>
        <a:off x="4134097" y="0"/>
        <a:ext cx="3311094" cy="1098919"/>
      </dsp:txXfrm>
    </dsp:sp>
    <dsp:sp modelId="{4AC6E5E6-591C-46FC-B131-705CFF542A80}">
      <dsp:nvSpPr>
        <dsp:cNvPr id="0" name=""/>
        <dsp:cNvSpPr/>
      </dsp:nvSpPr>
      <dsp:spPr>
        <a:xfrm>
          <a:off x="1156" y="2352464"/>
          <a:ext cx="3564128" cy="1232223"/>
        </a:xfrm>
        <a:prstGeom prst="rect">
          <a:avLst/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Pre-Decommissioning</a:t>
          </a:r>
        </a:p>
      </dsp:txBody>
      <dsp:txXfrm>
        <a:off x="1156" y="2352464"/>
        <a:ext cx="3564128" cy="1232223"/>
      </dsp:txXfrm>
    </dsp:sp>
    <dsp:sp modelId="{22C23F6B-8F07-4DE2-9B43-AD3E38D5D0CD}">
      <dsp:nvSpPr>
        <dsp:cNvPr id="0" name=""/>
        <dsp:cNvSpPr/>
      </dsp:nvSpPr>
      <dsp:spPr>
        <a:xfrm>
          <a:off x="4129991" y="2380459"/>
          <a:ext cx="3311094" cy="1172408"/>
        </a:xfrm>
        <a:prstGeom prst="rect">
          <a:avLst/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Decommissioning Operations</a:t>
          </a:r>
        </a:p>
      </dsp:txBody>
      <dsp:txXfrm>
        <a:off x="4129991" y="2380459"/>
        <a:ext cx="3311094" cy="1172408"/>
      </dsp:txXfrm>
    </dsp:sp>
    <dsp:sp modelId="{A6110CD4-645F-4694-96F2-9E8D66AAE474}">
      <dsp:nvSpPr>
        <dsp:cNvPr id="0" name=""/>
        <dsp:cNvSpPr/>
      </dsp:nvSpPr>
      <dsp:spPr>
        <a:xfrm>
          <a:off x="8120092" y="2361784"/>
          <a:ext cx="3311094" cy="1247057"/>
        </a:xfrm>
        <a:prstGeom prst="rect">
          <a:avLst/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Post- Decommissioning</a:t>
          </a:r>
        </a:p>
      </dsp:txBody>
      <dsp:txXfrm>
        <a:off x="8120092" y="2361784"/>
        <a:ext cx="3311094" cy="12470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718D9-2C87-4814-8471-598F3A0B7D9E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B0CAE-C226-4F50-9E29-280196DA2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57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1D29E-F25E-8C11-FFB2-F28F759D1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F9AC2-AE4C-743F-700C-CC4F84B55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505DD-7DF7-A775-D260-BFD520F57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1C6D-64A9-4E2D-9A6C-E91105B63EC9}" type="datetime1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72C7F-8CD7-CD94-5BA9-0BCC99176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92D78-721F-9EE6-66F7-E8EDCF85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16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40BD2-0FC9-574E-5CB1-B69182E7D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0FBB4-7AD7-F787-3FA7-10A9BE102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5D17D-6108-CFFF-3577-9104AAB95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0DA8-2651-4482-A0A2-AFA6C595E0B7}" type="datetime1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84102-A8A3-8571-CFC1-8482501E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04F63-5ADA-6671-7E6B-A58C54595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02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7E5929-A32E-7318-28BB-9DBC45719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9276C-F873-3F7F-1E18-073DEF088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5A34F-1C0C-7D40-CEE9-F48DBDB4D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59C5-25AD-40A2-B8B6-710A7403660D}" type="datetime1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42C68-CEE8-C144-02A7-5FE805743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1425B-6D9F-3592-9156-506AC43A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29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6554D-72E5-FF3C-08C3-1AEBA4072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E9148-0D69-CBFE-DE91-4D83691C7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EC11C-9A3F-941D-9EB6-3B3206A42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AF5D-0002-429C-B0C5-8EE1E95ADF60}" type="datetime1">
              <a:rPr lang="en-IN" smtClean="0"/>
              <a:t>19-11-2024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8B255-8215-53B8-021F-E8511E0C9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8D402-EF68-63C6-4CC4-2962E73E3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810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121B5-C4FA-06AB-484C-CE984830B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4DE9C-170A-030B-D268-8313D6C57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BF913-EE8E-F94F-AF9F-695E7FFF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A6EE-35CB-4C55-BD57-77600E238904}" type="datetime1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94924-4F4F-50AD-F023-E390CCFC7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91583-C5A2-CFCC-2688-5F1FD2042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078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BF7BC-7BAC-F239-62BF-036E23735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F8E37-7370-BA5A-071F-94116C86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04C80-64C3-2FE1-3C66-DC262BDE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1A59-5885-47CE-A56F-31BBD2ED4A81}" type="datetime1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4D8F8-D0D7-D63F-EE8F-BA7C6A3B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D6B03-E92E-891C-EBEE-F70F44182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978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ED70-E37F-8174-FF58-D19B46873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6DC54-D7C2-3A7D-0445-2D6C3E1B6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AA53A-478F-B35E-786F-D2DE42A91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85777-9587-214E-BF4E-1702194B0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A6C9-A2A6-47CD-824A-3864682612D8}" type="datetime1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EE073-9E6E-687B-7729-7C28A244F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FC47E-08E4-788E-95F5-810956029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034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C047C-C252-2BF4-24AC-A1B48EF7A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18038-0AF9-2028-F20C-AB1C23CE2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55B30-1E4C-7ABF-6843-4080015A4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C2614F-97E2-6536-A9DA-4E5015030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013DEB-D91D-0DFA-C983-0D018D5C7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06073C-2AE5-0E85-D462-71023F374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4A07-182A-4523-9400-45AF01FFCFA7}" type="datetime1">
              <a:rPr lang="en-IN" smtClean="0"/>
              <a:t>19-11-2024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2046B8-9287-D587-B2EF-B6F4C79CD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04DA3B-7133-28FC-B572-84C1F187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21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8BA1B-E667-2A7F-9718-D1DDE8E58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0D3AC8-F359-568E-D9B3-004D233B2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7BA3-CFC4-4702-BC50-593A513A0209}" type="datetime1">
              <a:rPr lang="en-IN" smtClean="0"/>
              <a:t>19-11-2024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473C6-8812-47C2-9624-05FCCAB5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D8C9C-15BD-79A0-1015-82A8EC65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1961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61AC6A-FEF5-BE13-6136-27A92F08F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84AA-5082-4373-AD01-1489AA108879}" type="datetime1">
              <a:rPr lang="en-IN" smtClean="0"/>
              <a:t>19-11-2024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84AA0-3A69-D1F6-2E1F-4A93765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EC788-52FA-F73B-D1F2-641CD299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524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C76AA-5F49-9033-B7D6-3AD3E8EF2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0B6CF-9328-4A2F-FF0D-EFDAFABB2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617FD-DAC5-62CE-7145-13232C105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E6CCF-39ED-3B5B-8B9D-4CD7AF485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921A-33A5-44B8-8CE1-DF8DE646E4D6}" type="datetime1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B774B-BA69-CE17-B943-2B0ED186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52E8C-5B1F-7A2D-AFCD-4A169139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89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18093-6C17-8A61-42D8-34566360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C9D36-4D9D-1891-1E2C-0EDA7F1D1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4A7E9-678D-EE42-61A7-D99A43289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90065-3C61-4839-BF62-6C1FD32A9DEF}" type="datetime1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4EC84-CBE3-9F27-7C4B-DA269273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AB330-4390-F24D-BBB6-9BF0BB1C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1105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01A47-D08C-A01E-A030-862A1145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6B15E8-6EAC-43B0-6A57-9B0FFFBE07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D5617-C24C-1761-9089-99DECDFC0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73ADB-2E07-2E8A-3911-2F7D6E475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FC35-AEDD-49BF-AE2C-325672DF1847}" type="datetime1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B9823-08EF-47B4-BEDB-C993F62B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C96C1-4F3E-E26D-76FB-9BEA75A6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630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0F24B-675C-9AFE-32B9-55543784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32006-14F9-7DF8-71D2-C1E91D5E7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B02B3-7A4F-9E52-0F17-B6FFF920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0672-32A4-47E7-9497-9F5CB1C3C59E}" type="datetime1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1F9CF-F5B7-D532-1C8C-947A8FDD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88794-9A3B-E7CB-75EB-D8AC66CD4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3417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4D6F41-6F39-007C-FE52-DBAB8D40A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D8841-0CCE-A262-F072-0711BF729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FF86B-82F2-2228-A726-2F8954AB2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EDF0-2D2A-4441-B0F4-25DD1E88333E}" type="datetime1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C014B-B965-C9BC-4A9F-383C2BAC3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D94EA-D922-327D-F294-35D87D8C4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3108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B4456-ED9E-354E-C595-AD02D8B90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C16DD-8AE7-A6B9-ECEA-42442602A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AC1A-A558-4C8B-AB6D-938DF87C7B21}" type="datetime1">
              <a:rPr lang="en-IN" smtClean="0"/>
              <a:t>19-11-2024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97A28-0B41-6F74-469D-B46287FA4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376C1-E61E-ED47-7A9E-86570265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B8E9-AAFC-44D3-B92E-D5D0BFCC5072}" type="slidenum">
              <a:rPr lang="en-IN" smtClean="0"/>
              <a:t>‹#›</a:t>
            </a:fld>
            <a:endParaRPr lang="en-IN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E020C069-4D8F-8B72-9D37-04C0A3CDC7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" y="136525"/>
            <a:ext cx="1453515" cy="859155"/>
          </a:xfrm>
          <a:prstGeom prst="rect">
            <a:avLst/>
          </a:prstGeom>
        </p:spPr>
      </p:pic>
      <p:pic>
        <p:nvPicPr>
          <p:cNvPr id="7" name="Picture 6" descr="A picture containing text, font, logo, symbol&#10;&#10;Description automatically generated">
            <a:extLst>
              <a:ext uri="{FF2B5EF4-FFF2-40B4-BE49-F238E27FC236}">
                <a16:creationId xmlns:a16="http://schemas.microsoft.com/office/drawing/2014/main" id="{93868805-79F0-D4E2-BDEA-B026B90DB7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776" y="410464"/>
            <a:ext cx="1146048" cy="58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83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F9B01-C387-F637-61A4-F7953D56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8B131-BDC5-30E1-6A46-7C38972EA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2E0B2-7BB0-CFAA-A082-0C1005B8D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9F72-8D0A-4C05-9342-DF72BE5EC6CB}" type="datetime1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A5427-082F-E236-4DA8-4B46F775F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32DE9-D8A3-4BD6-2B84-597CE06A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46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6EEC-535D-A316-D059-7EEA6F56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52D11-870F-156A-47D0-901FF0320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F2A60-54FC-48F2-03F3-664116C8C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658A8-D795-2C75-5E01-EADE443A5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39C3-845A-43B9-BEFB-7A236C2A4F79}" type="datetime1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75937-A02A-E114-E57C-BC4737DC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38C50-4647-D110-CE11-6A4379F5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21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CE825-11A4-E7E2-3AB4-87AF48C18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06DD9-9550-19B1-826D-E192840A7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5D96A-267C-46CB-AC28-F56230896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0431BD-DE8F-7B14-EA20-07DC262FD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D80579-6B49-B05C-10C5-0A1F35289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4BAE99-0E1D-0381-D6B2-116928D7A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E9B0-62DA-46AB-B07C-33A6CC14DBE0}" type="datetime1">
              <a:rPr lang="en-IN" smtClean="0"/>
              <a:t>19-11-2024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8CB98-633E-2A48-F154-44081EE5E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7A85D7-78E9-DC16-0472-4E7C06C68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744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59FF-2D9D-3DB5-44D0-5CD292EA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6FB5B-D07F-A840-1E12-504A496A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99EF7-647C-46B2-B1BC-7C7B1B904BC0}" type="datetime1">
              <a:rPr lang="en-IN" smtClean="0"/>
              <a:t>19-11-2024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B7938-0BE8-FD40-B543-9A615195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D3BFE-C886-94B9-3871-FFA43010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11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4588E3-1269-156A-5F80-7D1F7B80B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7DA7-96CC-40A9-B14D-4B9D7065EBC1}" type="datetime1">
              <a:rPr lang="en-IN" smtClean="0"/>
              <a:t>19-11-2024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D8526B-8058-67D8-946B-387ECDFD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9C915-A9C6-0448-F18E-B3CAEDBC0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31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83CBF-84A3-706D-B0E6-12D0AE64B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79363-856C-91C5-1D99-46EFAF23E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932F5-BE0A-6F1F-3AF5-DCF8B4915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8AC36-8D7A-E995-56B4-075A6C061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3700-E7A2-4513-89D6-336D202C5B31}" type="datetime1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3AB7D-53CF-6CF4-293B-81F583A1E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381DE-099E-5870-CE47-D29AD3F2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353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01118-B665-9D9A-05D8-BA130F630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4106D8-5A55-653A-9FE0-6C7AD7E12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64113-4C4C-76B1-67AD-ECF80CA1B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2F240-1D82-2A98-D5AB-D9E67CE0A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400B8-A844-477B-AC8D-F8435E419499}" type="datetime1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123B0-5AB8-F168-6E59-0FB83B3F4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54763-50BB-440E-71CA-09D4B198F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56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5CA9EC-C2BD-CF3D-5A20-8098B0BF1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8EB5F-9184-E626-5F82-874D156FF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C0F09-C3DE-2703-E0DC-512FD14AA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47CD2-85B9-4037-8D99-9B029080F3C1}" type="datetime1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950A2-6280-2FB5-BD50-7B03008B6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AB145-0A1E-5E75-9F26-995BFCDD3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52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3C5341-81D3-444C-1940-8A61E6895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BD361-4C90-8D9C-A080-2ACD105E5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1F2B3-823B-DAF2-74E0-264333210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FC714-A3AB-4562-85D8-8980BF3275E7}" type="datetime1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31FAD-9204-8BF4-B53E-BA30C70D2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102ED-8173-4208-A948-EA1F221E1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11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sijm.it/wp-content/uploads/2022/09/14-capobianco-et-al.-118-2022.pdf" TargetMode="External"/><Relationship Id="rId3" Type="http://schemas.openxmlformats.org/officeDocument/2006/relationships/image" Target="../media/image4.jpeg"/><Relationship Id="rId7" Type="http://schemas.openxmlformats.org/officeDocument/2006/relationships/hyperlink" Target="https://www.iwes.fraunhofer.de/de/forschungsprojekte/aktuelle-projekte/rasant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eddawind.com/" TargetMode="External"/><Relationship Id="rId5" Type="http://schemas.openxmlformats.org/officeDocument/2006/relationships/hyperlink" Target="https://www.fugro.com/" TargetMode="External"/><Relationship Id="rId4" Type="http://schemas.openxmlformats.org/officeDocument/2006/relationships/hyperlink" Target="https://upcommons.upc.edu/bitstream/handle/2117/169242/TFG_Decommissioning_Clara%20Ruiz.pdf?sequence=1" TargetMode="External"/><Relationship Id="rId9" Type="http://schemas.openxmlformats.org/officeDocument/2006/relationships/hyperlink" Target="https://theicct.org/wp-content/uploads/2021/06/Well-to-wake-co2-mar2021-2.pdf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4D3F108-3889-1AFC-C5E1-8B6FE8EAF83B}"/>
              </a:ext>
            </a:extLst>
          </p:cNvPr>
          <p:cNvSpPr txBox="1"/>
          <p:nvPr/>
        </p:nvSpPr>
        <p:spPr>
          <a:xfrm>
            <a:off x="2209800" y="2063869"/>
            <a:ext cx="7737240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Interview Task: </a:t>
            </a:r>
          </a:p>
          <a:p>
            <a:pPr algn="ctr"/>
            <a:r>
              <a:rPr lang="en-IN" sz="4400" b="1" dirty="0"/>
              <a:t>Offshore Decommissioning</a:t>
            </a:r>
            <a:endParaRPr lang="de-DE" sz="4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668E4F-7526-A4F3-17DD-302DA0270853}"/>
              </a:ext>
            </a:extLst>
          </p:cNvPr>
          <p:cNvSpPr txBox="1"/>
          <p:nvPr/>
        </p:nvSpPr>
        <p:spPr>
          <a:xfrm>
            <a:off x="284966" y="4872391"/>
            <a:ext cx="2246886" cy="984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000" b="1" u="sng" dirty="0"/>
              <a:t>Presented by:</a:t>
            </a:r>
            <a:r>
              <a:rPr lang="de-DE" sz="2000" dirty="0"/>
              <a:t>			</a:t>
            </a:r>
          </a:p>
          <a:p>
            <a:r>
              <a:rPr lang="de-DE" dirty="0"/>
              <a:t>Karan Soni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BDE80-052B-9938-EE8E-D8C81054A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DA25377-8F1B-6CC9-C9F9-D4370AC2B364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5401818-DADF-A3EF-A208-4BB4A83D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19-11-2024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1C5D4C0-8C57-26A1-92CC-80DF52DF5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CFC601-C2B2-20C3-33B2-D13041626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AAA9F7-8A1D-7093-952D-E9D80417CA80}"/>
              </a:ext>
            </a:extLst>
          </p:cNvPr>
          <p:cNvSpPr txBox="1"/>
          <p:nvPr/>
        </p:nvSpPr>
        <p:spPr>
          <a:xfrm>
            <a:off x="9302598" y="5041667"/>
            <a:ext cx="2752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Date :</a:t>
            </a:r>
            <a:r>
              <a:rPr lang="en-GB" dirty="0"/>
              <a:t> 22.11.2024</a:t>
            </a:r>
          </a:p>
          <a:p>
            <a:r>
              <a:rPr lang="en-GB" b="1" dirty="0"/>
              <a:t>Place: </a:t>
            </a:r>
            <a:r>
              <a:rPr lang="en-GB" dirty="0"/>
              <a:t>Flensburg</a:t>
            </a:r>
            <a:endParaRPr lang="LID4096" dirty="0"/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032015A3-A8BB-6852-48B2-EE24618B0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18640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200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B5B96-124C-4F2F-1D09-AEF0FD92C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E1D810-09BF-206A-474F-0EA90369F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08AEA79-73C4-23B0-0218-768153D02161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F157689-75F2-93DD-2C9B-51C38718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19-11-2024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45D99C7-1097-A759-932C-CEBB9930F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10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7938D7-CB47-C01F-7E6C-00BD94F2D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13A09F78-6D7E-7A14-488F-CF627D39E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3C58EF-50AB-3F58-4F86-13AF05E4AC0B}"/>
              </a:ext>
            </a:extLst>
          </p:cNvPr>
          <p:cNvSpPr txBox="1"/>
          <p:nvPr/>
        </p:nvSpPr>
        <p:spPr>
          <a:xfrm>
            <a:off x="1987420" y="303403"/>
            <a:ext cx="733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3. Vessels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3B776C-BC73-DDB6-7377-50FA4F2647C1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4C7E3C5-26B3-33FF-FC21-654B41834F54}"/>
              </a:ext>
            </a:extLst>
          </p:cNvPr>
          <p:cNvSpPr txBox="1"/>
          <p:nvPr/>
        </p:nvSpPr>
        <p:spPr>
          <a:xfrm>
            <a:off x="284965" y="1623527"/>
            <a:ext cx="11622069" cy="369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3. </a:t>
            </a:r>
            <a:r>
              <a:rPr lang="en-IN" sz="2400" b="1" u="sng" dirty="0"/>
              <a:t>Support Vessel:</a:t>
            </a:r>
          </a:p>
          <a:p>
            <a:endParaRPr lang="en-IN" sz="2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Dive support Vessel		</a:t>
            </a:r>
            <a:r>
              <a:rPr lang="en-US" dirty="0"/>
              <a:t>offer a place to launch, supply, recover and, in general, to assist divers</a:t>
            </a:r>
            <a:endParaRPr lang="en-I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Crew boats 			</a:t>
            </a:r>
            <a:r>
              <a:rPr lang="en-IN" dirty="0"/>
              <a:t>transferring personnel, </a:t>
            </a:r>
            <a:r>
              <a:rPr lang="en-US" dirty="0"/>
              <a:t>conduction of environmental studies, support of divers in 				shallow waters or the enforcement of safety zones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Workboats</a:t>
            </a:r>
            <a:r>
              <a:rPr lang="en-US" b="1" dirty="0"/>
              <a:t>			</a:t>
            </a:r>
            <a:r>
              <a:rPr lang="en-IN" dirty="0"/>
              <a:t>Cutting processes</a:t>
            </a:r>
            <a:endParaRPr lang="en-I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 err="1"/>
              <a:t>Multicats</a:t>
            </a:r>
            <a:r>
              <a:rPr lang="en-IN" b="1" dirty="0"/>
              <a:t> 			</a:t>
            </a:r>
            <a:r>
              <a:rPr lang="en-IN" dirty="0"/>
              <a:t>Light transport, diver support and </a:t>
            </a:r>
            <a:r>
              <a:rPr lang="en-IN" dirty="0" err="1"/>
              <a:t>anchore</a:t>
            </a:r>
            <a:r>
              <a:rPr lang="en-IN" dirty="0"/>
              <a:t> handling</a:t>
            </a:r>
            <a:endParaRPr lang="en-I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Tugs 				</a:t>
            </a:r>
            <a:r>
              <a:rPr lang="en-US" dirty="0"/>
              <a:t>Normally they come with a small crane for anchor handling.</a:t>
            </a:r>
            <a:endParaRPr lang="en-I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Cargo barges 			</a:t>
            </a:r>
            <a:r>
              <a:rPr lang="en-US" dirty="0"/>
              <a:t>Used for the transportation of components  </a:t>
            </a:r>
            <a:r>
              <a:rPr lang="en-US" dirty="0">
                <a:solidFill>
                  <a:schemeClr val="accent1"/>
                </a:solidFill>
              </a:rPr>
              <a:t>[1]</a:t>
            </a:r>
            <a:endParaRPr lang="en-I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243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890E4-7C6E-7A58-1C51-F5AD4B4B8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755DC0-CFF5-271E-97F9-41B912AAD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69B8C2B-20A5-3258-F423-96BF3AB9BA18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4889785-07A4-D0B7-E82C-6AE4E5CCB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19-11-2024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85AA171-8655-D004-6F35-6499D6156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11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FC4DEB-14B7-ACD4-0E98-85C20BCD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B3FA7149-C2EC-447F-BC5D-8BB608A17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D485D4-AA81-2842-351E-DB62A09FEA3A}"/>
              </a:ext>
            </a:extLst>
          </p:cNvPr>
          <p:cNvSpPr txBox="1"/>
          <p:nvPr/>
        </p:nvSpPr>
        <p:spPr>
          <a:xfrm>
            <a:off x="1987420" y="303403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4. My Approach to Decommissioning </a:t>
            </a:r>
          </a:p>
          <a:p>
            <a:pPr algn="ctr"/>
            <a:r>
              <a:rPr lang="en-IN" sz="3200" b="1" dirty="0"/>
              <a:t>Offshore Wind Farm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747761-F240-D9BA-E229-6696B216D985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FDC360-291D-7CE2-549F-332733631EE6}"/>
              </a:ext>
            </a:extLst>
          </p:cNvPr>
          <p:cNvSpPr txBox="1"/>
          <p:nvPr/>
        </p:nvSpPr>
        <p:spPr>
          <a:xfrm>
            <a:off x="671804" y="1648017"/>
            <a:ext cx="11235230" cy="4190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u="sng" dirty="0"/>
              <a:t>Pre-decommissioning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b="1" dirty="0"/>
              <a:t>Decommissioning Strategy :	</a:t>
            </a:r>
            <a:r>
              <a:rPr lang="en-IN" dirty="0"/>
              <a:t>Partial Remove Approach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b="1" dirty="0"/>
              <a:t>Regulation, Financial resources:	</a:t>
            </a:r>
            <a:r>
              <a:rPr lang="en-IN" dirty="0"/>
              <a:t>Right now, I assume, it is okay.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b="1" dirty="0"/>
              <a:t>Environment Impact:		</a:t>
            </a:r>
            <a:r>
              <a:rPr lang="en-IN" dirty="0"/>
              <a:t>Finding Co2 Emissions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sz="2400" b="1" u="sng" dirty="0"/>
              <a:t>Decommissioning Operation</a:t>
            </a:r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en-IN" b="1" dirty="0"/>
              <a:t>Wind Turbine :			</a:t>
            </a:r>
            <a:r>
              <a:rPr lang="en-IN" dirty="0"/>
              <a:t>8 Wind Turbines (Assume 8MW one wind Turbine) 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endParaRPr lang="en-IN" sz="2400" b="1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4185D69-9738-1193-6567-64C885557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940348"/>
              </p:ext>
            </p:extLst>
          </p:nvPr>
        </p:nvGraphicFramePr>
        <p:xfrm>
          <a:off x="838200" y="4858050"/>
          <a:ext cx="812800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991085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6358935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190941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09049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Turbine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Nacelle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Rotor blades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53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 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165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300 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71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 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450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650 t                   </a:t>
                      </a:r>
                      <a:endParaRPr lang="en-IN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35697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DAF3484-565A-FD8E-F56C-249716F3A9AA}"/>
              </a:ext>
            </a:extLst>
          </p:cNvPr>
          <p:cNvSpPr txBox="1"/>
          <p:nvPr/>
        </p:nvSpPr>
        <p:spPr>
          <a:xfrm>
            <a:off x="2796323" y="5944208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Table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.1</a:t>
            </a: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Wind turbine components weight 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09617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4A4DD-D752-DEB0-3F94-1BF7C0DEE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1EAA32-E1BD-5D1D-42C3-1A17A1931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48A7D4E-9133-2175-EDF7-71D49BEB86D9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16E67B4-CC93-BA3E-83A3-680BE260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19-11-2024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8507E64-59D6-B09B-2700-986C66598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12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0FFB4B-488C-8BF4-1271-92D287D3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42DBB087-6C0F-D41E-1E6F-A1A139AE8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DAAAE3-9218-174F-B5BA-C353FB0771C5}"/>
              </a:ext>
            </a:extLst>
          </p:cNvPr>
          <p:cNvSpPr txBox="1"/>
          <p:nvPr/>
        </p:nvSpPr>
        <p:spPr>
          <a:xfrm>
            <a:off x="1987420" y="303403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4. My Approach to Decommissioning </a:t>
            </a:r>
          </a:p>
          <a:p>
            <a:pPr algn="ctr"/>
            <a:r>
              <a:rPr lang="en-IN" sz="3200" b="1" dirty="0"/>
              <a:t>Offshore Wind Farm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45370A-80F0-E971-390E-7D9D665B6BF2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A3FE9BC-EBE1-FB38-C5A4-C4C4A15FFE3C}"/>
              </a:ext>
            </a:extLst>
          </p:cNvPr>
          <p:cNvSpPr txBox="1"/>
          <p:nvPr/>
        </p:nvSpPr>
        <p:spPr>
          <a:xfrm>
            <a:off x="671804" y="3273103"/>
            <a:ext cx="11235230" cy="240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/>
              <a:t>5. Foundation :			</a:t>
            </a:r>
            <a:r>
              <a:rPr lang="en-IN" dirty="0"/>
              <a:t>Cut (Monopile Foundation)</a:t>
            </a:r>
          </a:p>
          <a:p>
            <a:pPr>
              <a:lnSpc>
                <a:spcPct val="150000"/>
              </a:lnSpc>
            </a:pPr>
            <a:r>
              <a:rPr lang="en-IN" b="1" dirty="0"/>
              <a:t>6. Offshore substation, Cables	</a:t>
            </a:r>
            <a:r>
              <a:rPr lang="en-IN" dirty="0"/>
              <a:t>Assuming Constant</a:t>
            </a:r>
          </a:p>
          <a:p>
            <a:pPr>
              <a:lnSpc>
                <a:spcPct val="150000"/>
              </a:lnSpc>
            </a:pPr>
            <a:endParaRPr lang="en-IN" sz="2400" b="1" dirty="0"/>
          </a:p>
          <a:p>
            <a:pPr>
              <a:lnSpc>
                <a:spcPct val="150000"/>
              </a:lnSpc>
            </a:pPr>
            <a:r>
              <a:rPr lang="en-IN" sz="2400" b="1" u="sng" dirty="0"/>
              <a:t>Post-Decommissioning</a:t>
            </a:r>
          </a:p>
          <a:p>
            <a:pPr>
              <a:lnSpc>
                <a:spcPct val="150000"/>
              </a:lnSpc>
            </a:pPr>
            <a:r>
              <a:rPr lang="en-IN" dirty="0"/>
              <a:t>Ignore it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EA2170-F002-2962-2959-E53D70B16D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113" y="1573682"/>
            <a:ext cx="8360352" cy="10772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BC45AE-00A0-6E71-C2DF-1D6F929FF9B6}"/>
              </a:ext>
            </a:extLst>
          </p:cNvPr>
          <p:cNvSpPr txBox="1"/>
          <p:nvPr/>
        </p:nvSpPr>
        <p:spPr>
          <a:xfrm>
            <a:off x="3145432" y="2808113"/>
            <a:ext cx="5551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4.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1: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Selected </a:t>
            </a:r>
            <a:r>
              <a:rPr lang="en-IN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Decommissioning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process for Wind Turbine 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120383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78AE0-0DF9-3892-7310-9338CCDC6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8B8E5B-B74E-7087-AA47-7C3D70210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3C1CE65-8A96-8306-E76A-D33B742505F4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3C87746-520C-4286-F3E2-C0749AFC4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19-11-2024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208E015-39C3-6DD5-C366-974E3F9A1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13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812B89B-FB86-AC2F-E8E0-2F8F3E45F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578A1258-3B4B-733F-AC8D-9469AB9EA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7C5B4F-84BC-EACE-9075-543E1B87E5E8}"/>
              </a:ext>
            </a:extLst>
          </p:cNvPr>
          <p:cNvSpPr txBox="1"/>
          <p:nvPr/>
        </p:nvSpPr>
        <p:spPr>
          <a:xfrm>
            <a:off x="1987420" y="303403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4. My Approach to Decommissioning </a:t>
            </a:r>
          </a:p>
          <a:p>
            <a:pPr algn="ctr"/>
            <a:r>
              <a:rPr lang="en-IN" sz="3200" b="1" dirty="0"/>
              <a:t>Offshore Wind Farm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A1A56B-B61C-6959-B026-E9DC6B170C97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5E70169-F2B3-C58F-672A-2F980D22A533}"/>
              </a:ext>
            </a:extLst>
          </p:cNvPr>
          <p:cNvSpPr txBox="1"/>
          <p:nvPr/>
        </p:nvSpPr>
        <p:spPr>
          <a:xfrm>
            <a:off x="284966" y="2221355"/>
            <a:ext cx="11622068" cy="3373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Foundation type</a:t>
            </a:r>
            <a:r>
              <a:rPr lang="en-IN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			Monopile Foundation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availability Vessel 			</a:t>
            </a:r>
            <a:r>
              <a:rPr lang="en-IN" kern="100" dirty="0">
                <a:ea typeface="Aptos" panose="020B0004020202020204" pitchFamily="34" charset="0"/>
                <a:cs typeface="Times New Roman" panose="02020603050405020304" pitchFamily="18" charset="0"/>
              </a:rPr>
              <a:t>Survey, SPIVs, </a:t>
            </a:r>
            <a:r>
              <a:rPr lang="en-IN" dirty="0"/>
              <a:t>Dive support, Crew boat, Work boat, </a:t>
            </a:r>
            <a:r>
              <a:rPr lang="en-IN" dirty="0" err="1"/>
              <a:t>Multicats</a:t>
            </a:r>
            <a:r>
              <a:rPr lang="en-IN" dirty="0"/>
              <a:t>, Cargo 						barges, Tugs 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Distance to port			</a:t>
            </a:r>
            <a:r>
              <a:rPr lang="en-IN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80km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Water depth				</a:t>
            </a:r>
            <a:r>
              <a:rPr lang="en-IN" sz="1800" kern="100" dirty="0"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en-IN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0 m</a:t>
            </a:r>
            <a:endParaRPr lang="en-IN" sz="1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Weather conditions			</a:t>
            </a:r>
            <a:r>
              <a:rPr lang="en-IN" kern="100" dirty="0">
                <a:ea typeface="Aptos" panose="020B0004020202020204" pitchFamily="34" charset="0"/>
                <a:cs typeface="Times New Roman" panose="02020603050405020304" pitchFamily="18" charset="0"/>
              </a:rPr>
              <a:t>Normal</a:t>
            </a:r>
            <a:endParaRPr lang="en-IN" sz="1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Time				</a:t>
            </a:r>
            <a:r>
              <a:rPr lang="en-IN" kern="100" dirty="0">
                <a:ea typeface="Aptos" panose="020B0004020202020204" pitchFamily="34" charset="0"/>
                <a:cs typeface="Times New Roman" panose="02020603050405020304" pitchFamily="18" charset="0"/>
              </a:rPr>
              <a:t>4 [hours] + 15 days [assuming decommissioning per wind turbine] + </a:t>
            </a:r>
          </a:p>
          <a:p>
            <a:pPr lvl="0">
              <a:lnSpc>
                <a:spcPct val="150000"/>
              </a:lnSpc>
            </a:pPr>
            <a:r>
              <a:rPr lang="en-IN" kern="100" dirty="0">
                <a:ea typeface="Aptos" panose="020B0004020202020204" pitchFamily="34" charset="0"/>
                <a:cs typeface="Times New Roman" panose="02020603050405020304" pitchFamily="18" charset="0"/>
              </a:rPr>
              <a:t>					4.5 [hours]</a:t>
            </a:r>
            <a:endParaRPr lang="en-IN" sz="1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989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A8FB0-F06B-4E50-F86E-FA24EA779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7341D0-3645-15C4-F984-AD2086E4F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F124465-C225-35A9-DA53-21CDC87B7E21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37BD13E-E228-F7F9-A8DD-696667A3C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19-11-2024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4B61098-D5A6-0960-367A-7B626A41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B8F471-1A25-1F60-DA9D-7974C0624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B4402A1A-6C09-5414-831D-FDB90F638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BC9FB9-A3F4-7B32-238B-454E853C56A0}"/>
              </a:ext>
            </a:extLst>
          </p:cNvPr>
          <p:cNvSpPr txBox="1"/>
          <p:nvPr/>
        </p:nvSpPr>
        <p:spPr>
          <a:xfrm>
            <a:off x="1987420" y="303403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4. My Approach to Decommissioning </a:t>
            </a:r>
          </a:p>
          <a:p>
            <a:pPr algn="ctr"/>
            <a:r>
              <a:rPr lang="en-IN" sz="3200" b="1" dirty="0"/>
              <a:t>Offshore Wind Farm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82490A-5B54-93E4-17C6-F98818172D0E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D939A7A-FD08-8269-A951-04E72F439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656755"/>
              </p:ext>
            </p:extLst>
          </p:nvPr>
        </p:nvGraphicFramePr>
        <p:xfrm>
          <a:off x="561582" y="1543512"/>
          <a:ext cx="11068835" cy="4243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13767">
                  <a:extLst>
                    <a:ext uri="{9D8B030D-6E8A-4147-A177-3AD203B41FA5}">
                      <a16:colId xmlns:a16="http://schemas.microsoft.com/office/drawing/2014/main" val="3322232552"/>
                    </a:ext>
                  </a:extLst>
                </a:gridCol>
                <a:gridCol w="2213767">
                  <a:extLst>
                    <a:ext uri="{9D8B030D-6E8A-4147-A177-3AD203B41FA5}">
                      <a16:colId xmlns:a16="http://schemas.microsoft.com/office/drawing/2014/main" val="1665914765"/>
                    </a:ext>
                  </a:extLst>
                </a:gridCol>
                <a:gridCol w="2213767">
                  <a:extLst>
                    <a:ext uri="{9D8B030D-6E8A-4147-A177-3AD203B41FA5}">
                      <a16:colId xmlns:a16="http://schemas.microsoft.com/office/drawing/2014/main" val="4024939663"/>
                    </a:ext>
                  </a:extLst>
                </a:gridCol>
                <a:gridCol w="2213767">
                  <a:extLst>
                    <a:ext uri="{9D8B030D-6E8A-4147-A177-3AD203B41FA5}">
                      <a16:colId xmlns:a16="http://schemas.microsoft.com/office/drawing/2014/main" val="1405571450"/>
                    </a:ext>
                  </a:extLst>
                </a:gridCol>
                <a:gridCol w="2213767">
                  <a:extLst>
                    <a:ext uri="{9D8B030D-6E8A-4147-A177-3AD203B41FA5}">
                      <a16:colId xmlns:a16="http://schemas.microsoft.com/office/drawing/2014/main" val="3521509204"/>
                    </a:ext>
                  </a:extLst>
                </a:gridCol>
              </a:tblGrid>
              <a:tr h="65453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Vessel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Fuel Consumptions ranges (litres/h)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Port to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On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Site to 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6277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kern="100" dirty="0"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Survey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200 - 300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726177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kern="100" dirty="0"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SPIVs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200 - 300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0565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Dive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300 - 500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567724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Crew boat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100 - 200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`150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51483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Work boat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200 -400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639134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Multicats</a:t>
                      </a:r>
                      <a:r>
                        <a:rPr lang="en-IN" dirty="0"/>
                        <a:t>/ Tugs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300 -500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779476"/>
                  </a:ext>
                </a:extLst>
              </a:tr>
              <a:tr h="37725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Cargo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500 - 1000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51379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C84C837-BC50-351B-F315-B9727455CB13}"/>
              </a:ext>
            </a:extLst>
          </p:cNvPr>
          <p:cNvSpPr txBox="1"/>
          <p:nvPr/>
        </p:nvSpPr>
        <p:spPr>
          <a:xfrm>
            <a:off x="3879980" y="5873593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Table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.2</a:t>
            </a: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Vessel, Fuel Consumptions and case 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90790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31208-A941-26A5-496F-6B4917C15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3C964E-7C69-2999-80DF-45545D0FA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A3D87CB-A466-C78C-B654-DF27B9968764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0E9B6D9-9519-910F-0BEB-6EB317DCD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19-11-2024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1359C15-8CD5-5AE3-7A10-19DE569A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15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58FADE-2A0F-E45D-05F2-EDD5C7E8B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2FBCA89B-6416-4BC6-99A0-43D775A62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B1EF24-C423-70C0-09E9-A5E652C0F8AD}"/>
              </a:ext>
            </a:extLst>
          </p:cNvPr>
          <p:cNvSpPr txBox="1"/>
          <p:nvPr/>
        </p:nvSpPr>
        <p:spPr>
          <a:xfrm>
            <a:off x="1987420" y="303403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4. My Approach to Decommissioning </a:t>
            </a:r>
          </a:p>
          <a:p>
            <a:pPr algn="ctr"/>
            <a:r>
              <a:rPr lang="en-IN" sz="3200" b="1" dirty="0"/>
              <a:t>Offshore Wind Farm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5605A3-1C38-CC02-D4AE-0B93C5FB59CB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AD5954-2C94-5F35-EE9A-3E43F94E7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866231"/>
              </p:ext>
            </p:extLst>
          </p:nvPr>
        </p:nvGraphicFramePr>
        <p:xfrm>
          <a:off x="561582" y="1543512"/>
          <a:ext cx="11068835" cy="4243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13767">
                  <a:extLst>
                    <a:ext uri="{9D8B030D-6E8A-4147-A177-3AD203B41FA5}">
                      <a16:colId xmlns:a16="http://schemas.microsoft.com/office/drawing/2014/main" val="3322232552"/>
                    </a:ext>
                  </a:extLst>
                </a:gridCol>
                <a:gridCol w="3186912">
                  <a:extLst>
                    <a:ext uri="{9D8B030D-6E8A-4147-A177-3AD203B41FA5}">
                      <a16:colId xmlns:a16="http://schemas.microsoft.com/office/drawing/2014/main" val="1665914765"/>
                    </a:ext>
                  </a:extLst>
                </a:gridCol>
                <a:gridCol w="2006082">
                  <a:extLst>
                    <a:ext uri="{9D8B030D-6E8A-4147-A177-3AD203B41FA5}">
                      <a16:colId xmlns:a16="http://schemas.microsoft.com/office/drawing/2014/main" val="4024939663"/>
                    </a:ext>
                  </a:extLst>
                </a:gridCol>
                <a:gridCol w="1448307">
                  <a:extLst>
                    <a:ext uri="{9D8B030D-6E8A-4147-A177-3AD203B41FA5}">
                      <a16:colId xmlns:a16="http://schemas.microsoft.com/office/drawing/2014/main" val="1405571450"/>
                    </a:ext>
                  </a:extLst>
                </a:gridCol>
                <a:gridCol w="2213767">
                  <a:extLst>
                    <a:ext uri="{9D8B030D-6E8A-4147-A177-3AD203B41FA5}">
                      <a16:colId xmlns:a16="http://schemas.microsoft.com/office/drawing/2014/main" val="3521509204"/>
                    </a:ext>
                  </a:extLst>
                </a:gridCol>
              </a:tblGrid>
              <a:tr h="65453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Vessel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Speed (km/h) /</a:t>
                      </a:r>
                    </a:p>
                    <a:p>
                      <a:pPr algn="ctr"/>
                      <a:r>
                        <a:rPr lang="en-IN" dirty="0"/>
                        <a:t>Travel Time = Dis./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Port to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On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Site to 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6277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kern="100" dirty="0"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Survey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18 -28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 ( 3.63 hours)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726177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kern="100" dirty="0"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SPIVs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18 - 28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18 (4.44 hours)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0565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Dive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15 - 22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567724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Crew boat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28 - 37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28 (2.85 hours)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`28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51483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Work boat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15 - 23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639134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Multicats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15 - 22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779476"/>
                  </a:ext>
                </a:extLst>
              </a:tr>
              <a:tr h="37725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Cargo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18 - 27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18 (4.44 hours)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5137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F15DDE3-A24E-EE9D-83CD-FACC506F26BE}"/>
              </a:ext>
            </a:extLst>
          </p:cNvPr>
          <p:cNvSpPr txBox="1"/>
          <p:nvPr/>
        </p:nvSpPr>
        <p:spPr>
          <a:xfrm>
            <a:off x="3749352" y="5879112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Table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lang="en-IN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</a:t>
            </a: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Vessel, speed, travel time and case 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588133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3D3D3-671E-93B7-D66A-62B04969E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18215D-EFCA-8F81-E119-66D5CF693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E7F7ED6-FA06-0928-04F7-DCD5E51B1571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80A228C-1F16-A7F1-11A1-43D11E24A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19-11-2024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6B187CD-C9B0-7729-94CE-D2F64F4F6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16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5C8372-6D31-5225-6937-3AAC8A6D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1B8FFD23-6B81-E1A9-714F-D73861A5B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F8F3EA-B082-94B5-EC4C-BD5157898427}"/>
              </a:ext>
            </a:extLst>
          </p:cNvPr>
          <p:cNvSpPr txBox="1"/>
          <p:nvPr/>
        </p:nvSpPr>
        <p:spPr>
          <a:xfrm>
            <a:off x="1987420" y="303403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4. My Approach to Decommissioning </a:t>
            </a:r>
          </a:p>
          <a:p>
            <a:pPr algn="ctr"/>
            <a:r>
              <a:rPr lang="en-IN" sz="3200" b="1" dirty="0"/>
              <a:t>Offshore Wind Farm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882B77-FFBD-83E3-D253-B90C8AAD65F3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9266AA-4129-D562-CC3B-8CDB946745BF}"/>
              </a:ext>
            </a:extLst>
          </p:cNvPr>
          <p:cNvSpPr txBox="1"/>
          <p:nvPr/>
        </p:nvSpPr>
        <p:spPr>
          <a:xfrm>
            <a:off x="531845" y="1505423"/>
            <a:ext cx="973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Case: Take to Wake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75FCCD2-303C-37A3-C9E5-8C75B3D628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711032"/>
              </p:ext>
            </p:extLst>
          </p:nvPr>
        </p:nvGraphicFramePr>
        <p:xfrm>
          <a:off x="1669367" y="2154076"/>
          <a:ext cx="8906140" cy="3235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26535">
                  <a:extLst>
                    <a:ext uri="{9D8B030D-6E8A-4147-A177-3AD203B41FA5}">
                      <a16:colId xmlns:a16="http://schemas.microsoft.com/office/drawing/2014/main" val="1859927429"/>
                    </a:ext>
                  </a:extLst>
                </a:gridCol>
                <a:gridCol w="2226535">
                  <a:extLst>
                    <a:ext uri="{9D8B030D-6E8A-4147-A177-3AD203B41FA5}">
                      <a16:colId xmlns:a16="http://schemas.microsoft.com/office/drawing/2014/main" val="1764391070"/>
                    </a:ext>
                  </a:extLst>
                </a:gridCol>
                <a:gridCol w="2226535">
                  <a:extLst>
                    <a:ext uri="{9D8B030D-6E8A-4147-A177-3AD203B41FA5}">
                      <a16:colId xmlns:a16="http://schemas.microsoft.com/office/drawing/2014/main" val="3174363866"/>
                    </a:ext>
                  </a:extLst>
                </a:gridCol>
                <a:gridCol w="2226535">
                  <a:extLst>
                    <a:ext uri="{9D8B030D-6E8A-4147-A177-3AD203B41FA5}">
                      <a16:colId xmlns:a16="http://schemas.microsoft.com/office/drawing/2014/main" val="3916132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Fuel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Carbon Factor (gCo2/g Fuel)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Cost Energy [USD/kWh]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Energy Content (kWh/litres)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98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HFO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0.043432836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01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Diesel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0.06618267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89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038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0.0423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67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Methanol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0.055175879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215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Ammonia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0.123870968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744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Electricity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9379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FE33EE7-73D4-EC13-5FFA-C41C90E1BC07}"/>
              </a:ext>
            </a:extLst>
          </p:cNvPr>
          <p:cNvSpPr txBox="1"/>
          <p:nvPr/>
        </p:nvSpPr>
        <p:spPr>
          <a:xfrm>
            <a:off x="3581400" y="5666706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Table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lang="en-IN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Fuel types, carbon factor and cost 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7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267301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A41E5-EACE-91B3-9B4F-D4BED18F1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C8BDBA-B6C0-843E-9BE0-57AA3ABB2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A78779C-2F3C-9ED7-693C-882CE271C164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A9D6A28-D500-3181-A45C-C6481CC7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19-11-2024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8522F4D-2174-6BC4-82E1-33CED82E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17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55A9D2-7DAF-5FEE-1B01-4DC6E14D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89C2E0FC-B4EE-9929-624A-88EC8E327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82299E-D37D-80F4-2A34-7EB98512BD08}"/>
              </a:ext>
            </a:extLst>
          </p:cNvPr>
          <p:cNvSpPr txBox="1"/>
          <p:nvPr/>
        </p:nvSpPr>
        <p:spPr>
          <a:xfrm>
            <a:off x="1987420" y="303403"/>
            <a:ext cx="733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5. Flowchart of the code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3D2F6E-4813-7D23-6AFA-94517B5A70BE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06D34C4-5263-483F-6D68-97546C427E75}"/>
              </a:ext>
            </a:extLst>
          </p:cNvPr>
          <p:cNvSpPr txBox="1"/>
          <p:nvPr/>
        </p:nvSpPr>
        <p:spPr>
          <a:xfrm>
            <a:off x="3311949" y="3950787"/>
            <a:ext cx="29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51" name="Flowchart: Alternate Process 50">
            <a:extLst>
              <a:ext uri="{FF2B5EF4-FFF2-40B4-BE49-F238E27FC236}">
                <a16:creationId xmlns:a16="http://schemas.microsoft.com/office/drawing/2014/main" id="{58385CAC-205E-B0AA-F740-7D3F19DA79A3}"/>
              </a:ext>
            </a:extLst>
          </p:cNvPr>
          <p:cNvSpPr/>
          <p:nvPr/>
        </p:nvSpPr>
        <p:spPr>
          <a:xfrm>
            <a:off x="4877927" y="1552233"/>
            <a:ext cx="2661321" cy="4278102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Variable_Parameter.py</a:t>
            </a:r>
          </a:p>
          <a:p>
            <a:r>
              <a:rPr lang="en-IN" sz="1600" b="1" dirty="0"/>
              <a:t>Case 1: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Consuming Fuel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Travelling time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Co2 Emission factor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Fuel density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Energy content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Energy Cost</a:t>
            </a:r>
          </a:p>
          <a:p>
            <a:r>
              <a:rPr lang="en-IN" sz="1600" b="1" dirty="0"/>
              <a:t>Case 3: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Consuming Fuel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Travelling time</a:t>
            </a:r>
          </a:p>
          <a:p>
            <a:r>
              <a:rPr lang="en-IN" sz="1600" b="1" dirty="0"/>
              <a:t>Case 2: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Consuming Fuel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Working time per day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Decommissioning wind turbine days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No of Wind turbine 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CE16BD1E-3627-72E0-DE10-A99F229E6B14}"/>
              </a:ext>
            </a:extLst>
          </p:cNvPr>
          <p:cNvCxnSpPr>
            <a:cxnSpLocks/>
            <a:stCxn id="51" idx="1"/>
            <a:endCxn id="1080" idx="3"/>
          </p:cNvCxnSpPr>
          <p:nvPr/>
        </p:nvCxnSpPr>
        <p:spPr>
          <a:xfrm rot="10800000">
            <a:off x="2383811" y="2168926"/>
            <a:ext cx="2494116" cy="1522359"/>
          </a:xfrm>
          <a:prstGeom prst="bentConnector3">
            <a:avLst>
              <a:gd name="adj1" fmla="val 178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9" name="Flowchart: Alternate Process 1068">
            <a:extLst>
              <a:ext uri="{FF2B5EF4-FFF2-40B4-BE49-F238E27FC236}">
                <a16:creationId xmlns:a16="http://schemas.microsoft.com/office/drawing/2014/main" id="{C87B4F05-CE50-6222-6BD2-98CC7C620DCD}"/>
              </a:ext>
            </a:extLst>
          </p:cNvPr>
          <p:cNvSpPr/>
          <p:nvPr/>
        </p:nvSpPr>
        <p:spPr>
          <a:xfrm>
            <a:off x="9327027" y="1453440"/>
            <a:ext cx="2108718" cy="45286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Analysis.py</a:t>
            </a:r>
          </a:p>
        </p:txBody>
      </p:sp>
      <p:sp>
        <p:nvSpPr>
          <p:cNvPr id="1070" name="Flowchart: Decision 1069">
            <a:extLst>
              <a:ext uri="{FF2B5EF4-FFF2-40B4-BE49-F238E27FC236}">
                <a16:creationId xmlns:a16="http://schemas.microsoft.com/office/drawing/2014/main" id="{169141D6-8156-D088-0E8F-0EE0B0CB5270}"/>
              </a:ext>
            </a:extLst>
          </p:cNvPr>
          <p:cNvSpPr/>
          <p:nvPr/>
        </p:nvSpPr>
        <p:spPr>
          <a:xfrm>
            <a:off x="9752198" y="2093207"/>
            <a:ext cx="1258375" cy="452868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1071" name="Flowchart: Alternate Process 1070">
            <a:extLst>
              <a:ext uri="{FF2B5EF4-FFF2-40B4-BE49-F238E27FC236}">
                <a16:creationId xmlns:a16="http://schemas.microsoft.com/office/drawing/2014/main" id="{CE7ACB79-2F78-19A3-B964-F6C055CD054A}"/>
              </a:ext>
            </a:extLst>
          </p:cNvPr>
          <p:cNvSpPr/>
          <p:nvPr/>
        </p:nvSpPr>
        <p:spPr>
          <a:xfrm>
            <a:off x="9103091" y="2727279"/>
            <a:ext cx="2556588" cy="930593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Calculate Co2 emission and</a:t>
            </a:r>
          </a:p>
          <a:p>
            <a:pPr algn="ctr"/>
            <a:r>
              <a:rPr lang="en-IN" dirty="0"/>
              <a:t>Cost for different Fuel</a:t>
            </a:r>
          </a:p>
        </p:txBody>
      </p:sp>
      <p:sp>
        <p:nvSpPr>
          <p:cNvPr id="1072" name="Flowchart: Alternate Process 1071">
            <a:extLst>
              <a:ext uri="{FF2B5EF4-FFF2-40B4-BE49-F238E27FC236}">
                <a16:creationId xmlns:a16="http://schemas.microsoft.com/office/drawing/2014/main" id="{56B4EB42-6F51-609A-B893-9BB90FED63C3}"/>
              </a:ext>
            </a:extLst>
          </p:cNvPr>
          <p:cNvSpPr/>
          <p:nvPr/>
        </p:nvSpPr>
        <p:spPr>
          <a:xfrm>
            <a:off x="9103091" y="3888414"/>
            <a:ext cx="2556588" cy="649851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Plot 1</a:t>
            </a:r>
          </a:p>
          <a:p>
            <a:pPr algn="ctr"/>
            <a:r>
              <a:rPr lang="en-IN" dirty="0"/>
              <a:t>Fuel Vs Co2 emission</a:t>
            </a:r>
          </a:p>
        </p:txBody>
      </p:sp>
      <p:sp>
        <p:nvSpPr>
          <p:cNvPr id="1073" name="Flowchart: Alternate Process 1072">
            <a:extLst>
              <a:ext uri="{FF2B5EF4-FFF2-40B4-BE49-F238E27FC236}">
                <a16:creationId xmlns:a16="http://schemas.microsoft.com/office/drawing/2014/main" id="{BF3556BC-5963-0B3B-C286-20B24D0B0FE5}"/>
              </a:ext>
            </a:extLst>
          </p:cNvPr>
          <p:cNvSpPr/>
          <p:nvPr/>
        </p:nvSpPr>
        <p:spPr>
          <a:xfrm>
            <a:off x="9103091" y="4803068"/>
            <a:ext cx="2556588" cy="649851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Plot 2</a:t>
            </a:r>
          </a:p>
          <a:p>
            <a:pPr algn="ctr"/>
            <a:r>
              <a:rPr lang="en-IN" dirty="0"/>
              <a:t>Fuel Vs Cost</a:t>
            </a:r>
          </a:p>
        </p:txBody>
      </p:sp>
      <p:sp>
        <p:nvSpPr>
          <p:cNvPr id="1074" name="Flowchart: Decision 1073">
            <a:extLst>
              <a:ext uri="{FF2B5EF4-FFF2-40B4-BE49-F238E27FC236}">
                <a16:creationId xmlns:a16="http://schemas.microsoft.com/office/drawing/2014/main" id="{01FA5C42-8516-4EAF-F5CE-D0D31BA4D2CA}"/>
              </a:ext>
            </a:extLst>
          </p:cNvPr>
          <p:cNvSpPr/>
          <p:nvPr/>
        </p:nvSpPr>
        <p:spPr>
          <a:xfrm>
            <a:off x="9752198" y="5628899"/>
            <a:ext cx="1258375" cy="452868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Stop</a:t>
            </a:r>
          </a:p>
        </p:txBody>
      </p:sp>
      <p:cxnSp>
        <p:nvCxnSpPr>
          <p:cNvPr id="1075" name="Straight Arrow Connector 1074">
            <a:extLst>
              <a:ext uri="{FF2B5EF4-FFF2-40B4-BE49-F238E27FC236}">
                <a16:creationId xmlns:a16="http://schemas.microsoft.com/office/drawing/2014/main" id="{272D8F9C-8488-8B6B-0EE5-0D0B7FCD17D2}"/>
              </a:ext>
            </a:extLst>
          </p:cNvPr>
          <p:cNvCxnSpPr>
            <a:stCxn id="1069" idx="2"/>
            <a:endCxn id="1070" idx="0"/>
          </p:cNvCxnSpPr>
          <p:nvPr/>
        </p:nvCxnSpPr>
        <p:spPr>
          <a:xfrm>
            <a:off x="10381386" y="1906308"/>
            <a:ext cx="0" cy="186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Straight Arrow Connector 1075">
            <a:extLst>
              <a:ext uri="{FF2B5EF4-FFF2-40B4-BE49-F238E27FC236}">
                <a16:creationId xmlns:a16="http://schemas.microsoft.com/office/drawing/2014/main" id="{85DC1A79-E393-751C-0652-CA7D5A63357C}"/>
              </a:ext>
            </a:extLst>
          </p:cNvPr>
          <p:cNvCxnSpPr/>
          <p:nvPr/>
        </p:nvCxnSpPr>
        <p:spPr>
          <a:xfrm>
            <a:off x="10380906" y="2546075"/>
            <a:ext cx="0" cy="186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Straight Arrow Connector 1076">
            <a:extLst>
              <a:ext uri="{FF2B5EF4-FFF2-40B4-BE49-F238E27FC236}">
                <a16:creationId xmlns:a16="http://schemas.microsoft.com/office/drawing/2014/main" id="{CC435940-AC74-87C4-0F14-2A154F0A73C9}"/>
              </a:ext>
            </a:extLst>
          </p:cNvPr>
          <p:cNvCxnSpPr>
            <a:cxnSpLocks/>
            <a:stCxn id="1071" idx="2"/>
            <a:endCxn id="1072" idx="0"/>
          </p:cNvCxnSpPr>
          <p:nvPr/>
        </p:nvCxnSpPr>
        <p:spPr>
          <a:xfrm>
            <a:off x="10381385" y="3657872"/>
            <a:ext cx="0" cy="23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Straight Arrow Connector 1077">
            <a:extLst>
              <a:ext uri="{FF2B5EF4-FFF2-40B4-BE49-F238E27FC236}">
                <a16:creationId xmlns:a16="http://schemas.microsoft.com/office/drawing/2014/main" id="{044BBC08-04D7-75B6-0BD7-2BAB31570CB4}"/>
              </a:ext>
            </a:extLst>
          </p:cNvPr>
          <p:cNvCxnSpPr>
            <a:cxnSpLocks/>
            <a:endCxn id="1073" idx="0"/>
          </p:cNvCxnSpPr>
          <p:nvPr/>
        </p:nvCxnSpPr>
        <p:spPr>
          <a:xfrm>
            <a:off x="10380906" y="4533624"/>
            <a:ext cx="479" cy="269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Straight Arrow Connector 1078">
            <a:extLst>
              <a:ext uri="{FF2B5EF4-FFF2-40B4-BE49-F238E27FC236}">
                <a16:creationId xmlns:a16="http://schemas.microsoft.com/office/drawing/2014/main" id="{5C03E846-D62B-1BE1-7921-2DFCE97DFD4D}"/>
              </a:ext>
            </a:extLst>
          </p:cNvPr>
          <p:cNvCxnSpPr/>
          <p:nvPr/>
        </p:nvCxnSpPr>
        <p:spPr>
          <a:xfrm>
            <a:off x="10398919" y="5458264"/>
            <a:ext cx="0" cy="186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0" name="Flowchart: Decision 1079">
            <a:extLst>
              <a:ext uri="{FF2B5EF4-FFF2-40B4-BE49-F238E27FC236}">
                <a16:creationId xmlns:a16="http://schemas.microsoft.com/office/drawing/2014/main" id="{8B1F27AD-4037-0E5B-B920-15BD7B9BA49D}"/>
              </a:ext>
            </a:extLst>
          </p:cNvPr>
          <p:cNvSpPr/>
          <p:nvPr/>
        </p:nvSpPr>
        <p:spPr>
          <a:xfrm>
            <a:off x="1125436" y="1942491"/>
            <a:ext cx="1258375" cy="452868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1081" name="Flowchart: Alternate Process 1080">
            <a:extLst>
              <a:ext uri="{FF2B5EF4-FFF2-40B4-BE49-F238E27FC236}">
                <a16:creationId xmlns:a16="http://schemas.microsoft.com/office/drawing/2014/main" id="{06833E74-263D-CBEC-5336-6EE79C084222}"/>
              </a:ext>
            </a:extLst>
          </p:cNvPr>
          <p:cNvSpPr/>
          <p:nvPr/>
        </p:nvSpPr>
        <p:spPr>
          <a:xfrm>
            <a:off x="700893" y="1344685"/>
            <a:ext cx="2108718" cy="45286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Output.py</a:t>
            </a:r>
          </a:p>
        </p:txBody>
      </p:sp>
      <p:sp>
        <p:nvSpPr>
          <p:cNvPr id="1082" name="Flowchart: Alternate Process 1081">
            <a:extLst>
              <a:ext uri="{FF2B5EF4-FFF2-40B4-BE49-F238E27FC236}">
                <a16:creationId xmlns:a16="http://schemas.microsoft.com/office/drawing/2014/main" id="{96487586-BF72-874F-1095-09F2589211F2}"/>
              </a:ext>
            </a:extLst>
          </p:cNvPr>
          <p:cNvSpPr/>
          <p:nvPr/>
        </p:nvSpPr>
        <p:spPr>
          <a:xfrm>
            <a:off x="476329" y="2546075"/>
            <a:ext cx="2556588" cy="625637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Case 1:</a:t>
            </a:r>
          </a:p>
          <a:p>
            <a:pPr algn="ctr"/>
            <a:r>
              <a:rPr lang="en-IN" dirty="0"/>
              <a:t>Calculate Co2 emission</a:t>
            </a:r>
          </a:p>
        </p:txBody>
      </p:sp>
      <p:sp>
        <p:nvSpPr>
          <p:cNvPr id="1083" name="Flowchart: Alternate Process 1082">
            <a:extLst>
              <a:ext uri="{FF2B5EF4-FFF2-40B4-BE49-F238E27FC236}">
                <a16:creationId xmlns:a16="http://schemas.microsoft.com/office/drawing/2014/main" id="{D6BFBA57-E7C4-3179-C3AE-D449F8D82DCA}"/>
              </a:ext>
            </a:extLst>
          </p:cNvPr>
          <p:cNvSpPr/>
          <p:nvPr/>
        </p:nvSpPr>
        <p:spPr>
          <a:xfrm>
            <a:off x="476329" y="3348799"/>
            <a:ext cx="2556588" cy="53961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Case 3:</a:t>
            </a:r>
          </a:p>
          <a:p>
            <a:pPr algn="ctr"/>
            <a:r>
              <a:rPr lang="en-IN" dirty="0"/>
              <a:t>Calculate Co2 emission</a:t>
            </a:r>
          </a:p>
        </p:txBody>
      </p:sp>
      <p:sp>
        <p:nvSpPr>
          <p:cNvPr id="1084" name="Flowchart: Alternate Process 1083">
            <a:extLst>
              <a:ext uri="{FF2B5EF4-FFF2-40B4-BE49-F238E27FC236}">
                <a16:creationId xmlns:a16="http://schemas.microsoft.com/office/drawing/2014/main" id="{5695986C-5B26-C426-56B8-967E1967121B}"/>
              </a:ext>
            </a:extLst>
          </p:cNvPr>
          <p:cNvSpPr/>
          <p:nvPr/>
        </p:nvSpPr>
        <p:spPr>
          <a:xfrm>
            <a:off x="474066" y="4021130"/>
            <a:ext cx="2556588" cy="53961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Case 2:</a:t>
            </a:r>
          </a:p>
          <a:p>
            <a:pPr algn="ctr"/>
            <a:r>
              <a:rPr lang="en-IN" dirty="0"/>
              <a:t>Calculate Co2 emission</a:t>
            </a:r>
          </a:p>
        </p:txBody>
      </p:sp>
      <p:sp>
        <p:nvSpPr>
          <p:cNvPr id="1085" name="Flowchart: Alternate Process 1084">
            <a:extLst>
              <a:ext uri="{FF2B5EF4-FFF2-40B4-BE49-F238E27FC236}">
                <a16:creationId xmlns:a16="http://schemas.microsoft.com/office/drawing/2014/main" id="{3BBBFB7A-6FC8-F710-E81A-281AD4E7E2C1}"/>
              </a:ext>
            </a:extLst>
          </p:cNvPr>
          <p:cNvSpPr/>
          <p:nvPr/>
        </p:nvSpPr>
        <p:spPr>
          <a:xfrm>
            <a:off x="474066" y="4732192"/>
            <a:ext cx="2556588" cy="47555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Total Co2 emission</a:t>
            </a:r>
          </a:p>
        </p:txBody>
      </p:sp>
      <p:sp>
        <p:nvSpPr>
          <p:cNvPr id="1086" name="Flowchart: Alternate Process 1085">
            <a:extLst>
              <a:ext uri="{FF2B5EF4-FFF2-40B4-BE49-F238E27FC236}">
                <a16:creationId xmlns:a16="http://schemas.microsoft.com/office/drawing/2014/main" id="{32F5897D-CD18-5E96-A6E7-7B7441908D1F}"/>
              </a:ext>
            </a:extLst>
          </p:cNvPr>
          <p:cNvSpPr/>
          <p:nvPr/>
        </p:nvSpPr>
        <p:spPr>
          <a:xfrm>
            <a:off x="1230392" y="5349518"/>
            <a:ext cx="1043935" cy="37287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Plot</a:t>
            </a:r>
          </a:p>
        </p:txBody>
      </p:sp>
      <p:sp>
        <p:nvSpPr>
          <p:cNvPr id="1087" name="Flowchart: Decision 1086">
            <a:extLst>
              <a:ext uri="{FF2B5EF4-FFF2-40B4-BE49-F238E27FC236}">
                <a16:creationId xmlns:a16="http://schemas.microsoft.com/office/drawing/2014/main" id="{689B00BD-4EBE-4EC5-C9BB-677A352CB34A}"/>
              </a:ext>
            </a:extLst>
          </p:cNvPr>
          <p:cNvSpPr/>
          <p:nvPr/>
        </p:nvSpPr>
        <p:spPr>
          <a:xfrm>
            <a:off x="1123171" y="5837208"/>
            <a:ext cx="1258375" cy="452868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Stop</a:t>
            </a:r>
          </a:p>
        </p:txBody>
      </p:sp>
      <p:cxnSp>
        <p:nvCxnSpPr>
          <p:cNvPr id="1088" name="Straight Arrow Connector 1087">
            <a:extLst>
              <a:ext uri="{FF2B5EF4-FFF2-40B4-BE49-F238E27FC236}">
                <a16:creationId xmlns:a16="http://schemas.microsoft.com/office/drawing/2014/main" id="{DEEC40CF-B817-0B9B-A052-188E127F7B1F}"/>
              </a:ext>
            </a:extLst>
          </p:cNvPr>
          <p:cNvCxnSpPr>
            <a:cxnSpLocks/>
            <a:stCxn id="1081" idx="2"/>
            <a:endCxn id="1080" idx="0"/>
          </p:cNvCxnSpPr>
          <p:nvPr/>
        </p:nvCxnSpPr>
        <p:spPr>
          <a:xfrm flipH="1">
            <a:off x="1754624" y="1797553"/>
            <a:ext cx="628" cy="144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9" name="Straight Arrow Connector 1088">
            <a:extLst>
              <a:ext uri="{FF2B5EF4-FFF2-40B4-BE49-F238E27FC236}">
                <a16:creationId xmlns:a16="http://schemas.microsoft.com/office/drawing/2014/main" id="{05D9FDA5-3B7E-8B58-A819-90F10C19EE47}"/>
              </a:ext>
            </a:extLst>
          </p:cNvPr>
          <p:cNvCxnSpPr>
            <a:cxnSpLocks/>
            <a:stCxn id="1080" idx="2"/>
            <a:endCxn id="1082" idx="0"/>
          </p:cNvCxnSpPr>
          <p:nvPr/>
        </p:nvCxnSpPr>
        <p:spPr>
          <a:xfrm flipH="1">
            <a:off x="1754623" y="2395359"/>
            <a:ext cx="1" cy="150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0" name="Straight Arrow Connector 1089">
            <a:extLst>
              <a:ext uri="{FF2B5EF4-FFF2-40B4-BE49-F238E27FC236}">
                <a16:creationId xmlns:a16="http://schemas.microsoft.com/office/drawing/2014/main" id="{EB81F9CB-C874-B463-B45D-269FDCAA2310}"/>
              </a:ext>
            </a:extLst>
          </p:cNvPr>
          <p:cNvCxnSpPr>
            <a:cxnSpLocks/>
            <a:stCxn id="1082" idx="2"/>
            <a:endCxn id="1083" idx="0"/>
          </p:cNvCxnSpPr>
          <p:nvPr/>
        </p:nvCxnSpPr>
        <p:spPr>
          <a:xfrm>
            <a:off x="1754623" y="3171712"/>
            <a:ext cx="0" cy="17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1" name="Straight Arrow Connector 1090">
            <a:extLst>
              <a:ext uri="{FF2B5EF4-FFF2-40B4-BE49-F238E27FC236}">
                <a16:creationId xmlns:a16="http://schemas.microsoft.com/office/drawing/2014/main" id="{E80C8FAF-BA2D-7C3E-461A-3EB66C5F97E9}"/>
              </a:ext>
            </a:extLst>
          </p:cNvPr>
          <p:cNvCxnSpPr>
            <a:cxnSpLocks/>
            <a:stCxn id="1084" idx="2"/>
            <a:endCxn id="1085" idx="0"/>
          </p:cNvCxnSpPr>
          <p:nvPr/>
        </p:nvCxnSpPr>
        <p:spPr>
          <a:xfrm>
            <a:off x="1752360" y="4560746"/>
            <a:ext cx="0" cy="17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Straight Arrow Connector 1091">
            <a:extLst>
              <a:ext uri="{FF2B5EF4-FFF2-40B4-BE49-F238E27FC236}">
                <a16:creationId xmlns:a16="http://schemas.microsoft.com/office/drawing/2014/main" id="{6A15E75E-A78B-4FFB-A6A8-2C07482B8A9B}"/>
              </a:ext>
            </a:extLst>
          </p:cNvPr>
          <p:cNvCxnSpPr>
            <a:cxnSpLocks/>
            <a:stCxn id="1085" idx="2"/>
            <a:endCxn id="1086" idx="0"/>
          </p:cNvCxnSpPr>
          <p:nvPr/>
        </p:nvCxnSpPr>
        <p:spPr>
          <a:xfrm>
            <a:off x="1752360" y="5207747"/>
            <a:ext cx="0" cy="14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Straight Arrow Connector 1092">
            <a:extLst>
              <a:ext uri="{FF2B5EF4-FFF2-40B4-BE49-F238E27FC236}">
                <a16:creationId xmlns:a16="http://schemas.microsoft.com/office/drawing/2014/main" id="{C4D07258-1CD6-89A9-5328-A228D8D5D38A}"/>
              </a:ext>
            </a:extLst>
          </p:cNvPr>
          <p:cNvCxnSpPr>
            <a:cxnSpLocks/>
            <a:stCxn id="1086" idx="2"/>
            <a:endCxn id="1087" idx="0"/>
          </p:cNvCxnSpPr>
          <p:nvPr/>
        </p:nvCxnSpPr>
        <p:spPr>
          <a:xfrm flipH="1">
            <a:off x="1752359" y="5722396"/>
            <a:ext cx="1" cy="11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4" name="Straight Arrow Connector 1093">
            <a:extLst>
              <a:ext uri="{FF2B5EF4-FFF2-40B4-BE49-F238E27FC236}">
                <a16:creationId xmlns:a16="http://schemas.microsoft.com/office/drawing/2014/main" id="{059C6A28-4D58-3AB0-751B-C823D9B51C56}"/>
              </a:ext>
            </a:extLst>
          </p:cNvPr>
          <p:cNvCxnSpPr>
            <a:cxnSpLocks/>
            <a:stCxn id="1083" idx="2"/>
            <a:endCxn id="1084" idx="0"/>
          </p:cNvCxnSpPr>
          <p:nvPr/>
        </p:nvCxnSpPr>
        <p:spPr>
          <a:xfrm flipH="1">
            <a:off x="1752360" y="3888415"/>
            <a:ext cx="2263" cy="132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5" name="Connector: Elbow 1094">
            <a:extLst>
              <a:ext uri="{FF2B5EF4-FFF2-40B4-BE49-F238E27FC236}">
                <a16:creationId xmlns:a16="http://schemas.microsoft.com/office/drawing/2014/main" id="{C2A70160-249B-5682-5928-6E1D867212DA}"/>
              </a:ext>
            </a:extLst>
          </p:cNvPr>
          <p:cNvCxnSpPr>
            <a:cxnSpLocks/>
          </p:cNvCxnSpPr>
          <p:nvPr/>
        </p:nvCxnSpPr>
        <p:spPr>
          <a:xfrm flipH="1">
            <a:off x="3028392" y="2891550"/>
            <a:ext cx="2263" cy="2111076"/>
          </a:xfrm>
          <a:prstGeom prst="bentConnector3">
            <a:avLst>
              <a:gd name="adj1" fmla="val -348403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6" name="Straight Arrow Connector 1095">
            <a:extLst>
              <a:ext uri="{FF2B5EF4-FFF2-40B4-BE49-F238E27FC236}">
                <a16:creationId xmlns:a16="http://schemas.microsoft.com/office/drawing/2014/main" id="{DB2E4AEE-C5B6-7C36-012F-9AA836048A08}"/>
              </a:ext>
            </a:extLst>
          </p:cNvPr>
          <p:cNvCxnSpPr>
            <a:cxnSpLocks/>
            <a:stCxn id="1083" idx="3"/>
          </p:cNvCxnSpPr>
          <p:nvPr/>
        </p:nvCxnSpPr>
        <p:spPr>
          <a:xfrm>
            <a:off x="3032917" y="3618607"/>
            <a:ext cx="763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7" name="Straight Arrow Connector 1096">
            <a:extLst>
              <a:ext uri="{FF2B5EF4-FFF2-40B4-BE49-F238E27FC236}">
                <a16:creationId xmlns:a16="http://schemas.microsoft.com/office/drawing/2014/main" id="{326C4AD3-D9BE-9AD0-E594-78FD2D562D74}"/>
              </a:ext>
            </a:extLst>
          </p:cNvPr>
          <p:cNvCxnSpPr>
            <a:cxnSpLocks/>
            <a:stCxn id="1084" idx="3"/>
          </p:cNvCxnSpPr>
          <p:nvPr/>
        </p:nvCxnSpPr>
        <p:spPr>
          <a:xfrm>
            <a:off x="3030654" y="4290938"/>
            <a:ext cx="765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8" name="TextBox 1097">
            <a:extLst>
              <a:ext uri="{FF2B5EF4-FFF2-40B4-BE49-F238E27FC236}">
                <a16:creationId xmlns:a16="http://schemas.microsoft.com/office/drawing/2014/main" id="{72D9DE74-AA2D-760B-1018-744C2FC4AFC0}"/>
              </a:ext>
            </a:extLst>
          </p:cNvPr>
          <p:cNvSpPr txBox="1"/>
          <p:nvPr/>
        </p:nvSpPr>
        <p:spPr>
          <a:xfrm>
            <a:off x="3117443" y="4627074"/>
            <a:ext cx="29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1099" name="TextBox 1098">
            <a:extLst>
              <a:ext uri="{FF2B5EF4-FFF2-40B4-BE49-F238E27FC236}">
                <a16:creationId xmlns:a16="http://schemas.microsoft.com/office/drawing/2014/main" id="{9E74B214-552D-69F8-00AC-6073EEE5768C}"/>
              </a:ext>
            </a:extLst>
          </p:cNvPr>
          <p:cNvSpPr txBox="1"/>
          <p:nvPr/>
        </p:nvSpPr>
        <p:spPr>
          <a:xfrm>
            <a:off x="3517332" y="3239393"/>
            <a:ext cx="29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cxnSp>
        <p:nvCxnSpPr>
          <p:cNvPr id="1103" name="Connector: Elbow 1102">
            <a:extLst>
              <a:ext uri="{FF2B5EF4-FFF2-40B4-BE49-F238E27FC236}">
                <a16:creationId xmlns:a16="http://schemas.microsoft.com/office/drawing/2014/main" id="{74286DE8-A0DA-5549-556E-3E4791D11CA7}"/>
              </a:ext>
            </a:extLst>
          </p:cNvPr>
          <p:cNvCxnSpPr>
            <a:stCxn id="51" idx="3"/>
            <a:endCxn id="1071" idx="1"/>
          </p:cNvCxnSpPr>
          <p:nvPr/>
        </p:nvCxnSpPr>
        <p:spPr>
          <a:xfrm flipV="1">
            <a:off x="7539248" y="3192576"/>
            <a:ext cx="1563843" cy="4987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363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7EF9A-4D80-DDCE-9DF9-6D393A2DE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6CF1DE-4EFC-2358-703B-1DD57412F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25815B2-824F-C89D-E0D8-9623056D2AD9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FAF7F2C-D2B7-CBEC-DD7D-985577B02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19-11-2024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CE3D7F1-59C1-61E4-7CF9-0742BD60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18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46C07F-A074-B97D-CDDE-D6075D053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E70A8727-B146-52F0-D0F8-8395CA1C3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9B8EAB-9312-85A6-EDB5-75900108680F}"/>
              </a:ext>
            </a:extLst>
          </p:cNvPr>
          <p:cNvSpPr txBox="1"/>
          <p:nvPr/>
        </p:nvSpPr>
        <p:spPr>
          <a:xfrm>
            <a:off x="1987420" y="303403"/>
            <a:ext cx="733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5. Flowchart of the code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F7F72B-F254-A03A-4C0C-3758E377FABB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070C45-3840-66BE-81B2-FF4800297DEA}"/>
                  </a:ext>
                </a:extLst>
              </p:cNvPr>
              <p:cNvSpPr txBox="1"/>
              <p:nvPr/>
            </p:nvSpPr>
            <p:spPr>
              <a:xfrm>
                <a:off x="186614" y="3975714"/>
                <a:ext cx="8916954" cy="597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𝐶𝑜</m:t>
                          </m:r>
                        </m:e>
                        <m:sub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𝐸𝑚𝑖𝑠𝑠𝑖𝑜𝑛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𝑘𝑔</m:t>
                      </m:r>
                      <m:sSub>
                        <m:sSubPr>
                          <m:ctrlPr>
                            <a:rPr lang="en-I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𝐶𝑜</m:t>
                          </m:r>
                        </m:e>
                        <m:sub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𝑉𝑒𝑠𝑠𝑒𝑙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𝐹𝑢𝑒𝑙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𝑐𝑜𝑛𝑠𝑢𝑚𝑝𝑡𝑖𝑜𝑛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 [</m:t>
                          </m:r>
                          <m:f>
                            <m:f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𝑙𝑖𝑡𝑒𝑟𝑠</m:t>
                              </m:r>
                            </m:num>
                            <m:den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h𝑜𝑢𝑟</m:t>
                              </m:r>
                            </m:den>
                          </m:f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∗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Travelling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times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[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h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] ∗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Density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𝑔𝑟𝑎𝑚</m:t>
                              </m:r>
                            </m:num>
                            <m:den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𝑙𝑖𝑡𝑒𝑟𝑠</m:t>
                              </m:r>
                            </m:den>
                          </m:f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∗ </m:t>
                          </m:r>
                          <m:sSub>
                            <m:sSub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𝐶𝑜</m:t>
                              </m:r>
                            </m:e>
                            <m:sub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𝐸𝑚𝑖𝑠𝑠𝑖𝑜𝑛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Factor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𝑔𝐶𝑜</m:t>
                              </m:r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𝑓𝑢𝑒𝑙</m:t>
                              </m:r>
                            </m:den>
                          </m:f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</m:num>
                        <m:den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den>
                      </m:f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070C45-3840-66BE-81B2-FF4800297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14" y="3975714"/>
                <a:ext cx="8916954" cy="5977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F26DEA-04F0-DE30-B19E-A18B48F60B66}"/>
                  </a:ext>
                </a:extLst>
              </p:cNvPr>
              <p:cNvSpPr txBox="1"/>
              <p:nvPr/>
            </p:nvSpPr>
            <p:spPr>
              <a:xfrm>
                <a:off x="284966" y="5244359"/>
                <a:ext cx="11485984" cy="780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𝐶𝑜</m:t>
                          </m:r>
                        </m:e>
                        <m:sub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𝐸𝑚𝑖𝑠𝑠𝑖𝑜𝑛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𝑘𝑔</m:t>
                      </m:r>
                      <m:sSub>
                        <m:sSubPr>
                          <m:ctrlPr>
                            <a:rPr lang="en-I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𝐶𝑜</m:t>
                          </m:r>
                        </m:e>
                        <m:sub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𝑉𝑒𝑠𝑠𝑒𝑙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𝐹𝑢𝑒𝑙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𝑐𝑜𝑛𝑠𝑢𝑚𝑝𝑡𝑖𝑜𝑛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 [</m:t>
                          </m:r>
                          <m:f>
                            <m:f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𝑙𝑖𝑡𝑒𝑟𝑠</m:t>
                              </m:r>
                            </m:num>
                            <m:den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h𝑜𝑢𝑟</m:t>
                              </m:r>
                            </m:den>
                          </m:f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∗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working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times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[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hours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] ∗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Decomissoning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wind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turbine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days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𝑑𝑎𝑦𝑠</m:t>
                              </m:r>
                            </m:num>
                            <m:den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𝑤𝑖𝑛𝑑</m:t>
                              </m:r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𝑡𝑢𝑟𝑏𝑖𝑛𝑒</m:t>
                              </m:r>
                            </m:den>
                          </m:f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∗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Density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𝑔𝑟𝑎𝑚</m:t>
                              </m:r>
                            </m:num>
                            <m:den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𝑙𝑖𝑡𝑒𝑟𝑠</m:t>
                              </m:r>
                            </m:den>
                          </m:f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IN" sz="1200">
                              <a:latin typeface="Cambria Math" panose="02040503050406030204" pitchFamily="18" charset="0"/>
                            </a:rPr>
                            <m:t>∗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No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of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Wind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turbine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∗</m:t>
                          </m:r>
                          <m:sSub>
                            <m:sSub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𝐶𝑜</m:t>
                              </m:r>
                            </m:e>
                            <m:sub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𝐸𝑚𝑖𝑠𝑠𝑖𝑜𝑛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Factor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𝑔𝐶𝑜</m:t>
                              </m:r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𝑓𝑢𝑒𝑙</m:t>
                              </m:r>
                            </m:den>
                          </m:f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den>
                      </m:f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F26DEA-04F0-DE30-B19E-A18B48F60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66" y="5244359"/>
                <a:ext cx="11485984" cy="780022"/>
              </a:xfrm>
              <a:prstGeom prst="rect">
                <a:avLst/>
              </a:prstGeom>
              <a:blipFill>
                <a:blip r:embed="rId5"/>
                <a:stretch>
                  <a:fillRect r="-12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07DB61B-116A-089C-D424-1F6E9F5B4655}"/>
              </a:ext>
            </a:extLst>
          </p:cNvPr>
          <p:cNvSpPr txBox="1"/>
          <p:nvPr/>
        </p:nvSpPr>
        <p:spPr>
          <a:xfrm>
            <a:off x="540003" y="4641584"/>
            <a:ext cx="194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Case 2: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369615-3352-343D-21B3-1A5DD497FC98}"/>
              </a:ext>
            </a:extLst>
          </p:cNvPr>
          <p:cNvSpPr txBox="1"/>
          <p:nvPr/>
        </p:nvSpPr>
        <p:spPr>
          <a:xfrm>
            <a:off x="540003" y="3498679"/>
            <a:ext cx="194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Case 1 and Case 3: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64C8F4-39A8-90CD-9696-74F6AE3C1EDA}"/>
              </a:ext>
            </a:extLst>
          </p:cNvPr>
          <p:cNvSpPr txBox="1"/>
          <p:nvPr/>
        </p:nvSpPr>
        <p:spPr>
          <a:xfrm>
            <a:off x="540002" y="1460268"/>
            <a:ext cx="1156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/>
              <a:t>Fuel Usage, CO2 Emissions, and Cost Analysis for Ships </a:t>
            </a:r>
            <a:r>
              <a:rPr lang="en-IN" b="1" u="sng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2336C5-74CC-0AE3-2263-4E95DE73D253}"/>
                  </a:ext>
                </a:extLst>
              </p:cNvPr>
              <p:cNvSpPr txBox="1"/>
              <p:nvPr/>
            </p:nvSpPr>
            <p:spPr>
              <a:xfrm>
                <a:off x="679960" y="2030425"/>
                <a:ext cx="108153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𝐶𝑜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Emission = Amount of fuel [litres] * Density [g /litres]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𝐶𝑜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Emission factor [g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𝐶𝑜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/g Fuel]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2336C5-74CC-0AE3-2263-4E95DE73D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60" y="2030425"/>
                <a:ext cx="10815353" cy="276999"/>
              </a:xfrm>
              <a:prstGeom prst="rect">
                <a:avLst/>
              </a:prstGeom>
              <a:blipFill>
                <a:blip r:embed="rId6"/>
                <a:stretch>
                  <a:fillRect l="-789" t="-28261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1BA4E57B-BF1A-B56F-7931-02B008A6901D}"/>
              </a:ext>
            </a:extLst>
          </p:cNvPr>
          <p:cNvSpPr txBox="1"/>
          <p:nvPr/>
        </p:nvSpPr>
        <p:spPr>
          <a:xfrm>
            <a:off x="657150" y="2704037"/>
            <a:ext cx="93639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/>
              <a:t>Fuel Cost [USD]= Amount of fuel [litres] * Energy content [kwh/litres] * Energy costs[USD/kwh] </a:t>
            </a:r>
          </a:p>
        </p:txBody>
      </p:sp>
    </p:spTree>
    <p:extLst>
      <p:ext uri="{BB962C8B-B14F-4D97-AF65-F5344CB8AC3E}">
        <p14:creationId xmlns:p14="http://schemas.microsoft.com/office/powerpoint/2010/main" val="2293816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AAB35-70ED-7011-D23F-C760F06A7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E8434C-8ADE-1F6E-9B38-7E0390D87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D7E4AB8-AB5F-9DC3-9E18-654B3D344E92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22212EE-8E3F-946C-2F4A-C3DD9968F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19-11-2024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AA176BA-ABAE-D66E-8E15-D6EACB29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19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F1B0384-C549-EE1D-2FA9-D31BA6953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60C04C6D-9C49-9F3B-9CC9-48B6C3685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2653B3-F9F4-49D2-35F3-2780077DC540}"/>
              </a:ext>
            </a:extLst>
          </p:cNvPr>
          <p:cNvSpPr txBox="1"/>
          <p:nvPr/>
        </p:nvSpPr>
        <p:spPr>
          <a:xfrm>
            <a:off x="1987420" y="303403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6. </a:t>
            </a:r>
            <a:r>
              <a:rPr lang="en-US" sz="3200" b="1" dirty="0"/>
              <a:t>Fuel Usage, CO2 Emissions, and Cost Analysis for Ships</a:t>
            </a:r>
            <a:endParaRPr lang="en-IN" sz="32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03ED00-7F3C-58A3-440F-059CEC377CA4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AD5C3AE-8C6E-CC69-68F1-DDFA4E3A63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918592"/>
            <a:ext cx="5865854" cy="35195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B230EE-EF62-7190-E592-33BF3B6764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2437" y="1918593"/>
            <a:ext cx="5865854" cy="35195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F8430C-E5E0-D59D-1976-3EC466D350D0}"/>
              </a:ext>
            </a:extLst>
          </p:cNvPr>
          <p:cNvSpPr txBox="1"/>
          <p:nvPr/>
        </p:nvSpPr>
        <p:spPr>
          <a:xfrm>
            <a:off x="838200" y="5576876"/>
            <a:ext cx="5027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</a:t>
            </a: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.1</a:t>
            </a: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Fuel Vs Co2 Emission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own drawing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B2A63E-6DE2-2C63-8FD7-EF92CA4E2273}"/>
              </a:ext>
            </a:extLst>
          </p:cNvPr>
          <p:cNvSpPr txBox="1"/>
          <p:nvPr/>
        </p:nvSpPr>
        <p:spPr>
          <a:xfrm>
            <a:off x="7346600" y="5551714"/>
            <a:ext cx="400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</a:t>
            </a:r>
            <a:r>
              <a:rPr lang="en-IN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.2</a:t>
            </a: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Fuel Vs Cost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own drawing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3368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A6CDD-EAE1-3C64-1FBE-2BB9FCCD2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2F8AF9-7A27-1040-E35A-9E1EBA17B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2B37595-9306-2538-A3A1-4F9FA36DE3D1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146560E-8EC8-3CA3-C094-68FCCFFE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19-11-2024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89E1BD0-1890-AC27-41E2-0047573B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2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B86BC26-2E98-5A6A-D4EB-F55A3B7B6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289CAAFD-5C66-C4DD-3571-24FD0C4BB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A8DCED-4FC1-97F4-9C35-12C3F3BB0C59}"/>
              </a:ext>
            </a:extLst>
          </p:cNvPr>
          <p:cNvSpPr txBox="1"/>
          <p:nvPr/>
        </p:nvSpPr>
        <p:spPr>
          <a:xfrm>
            <a:off x="2211355" y="354562"/>
            <a:ext cx="69233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Index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DD15F2-04B9-2C1E-3F22-0EC1C01341AD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175B6E3-2AFB-C3D7-1E76-7F662B69CF23}"/>
              </a:ext>
            </a:extLst>
          </p:cNvPr>
          <p:cNvSpPr txBox="1"/>
          <p:nvPr/>
        </p:nvSpPr>
        <p:spPr>
          <a:xfrm>
            <a:off x="486747" y="1391956"/>
            <a:ext cx="11271379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Steps involved on Offshore Decommissioning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Factors effects on Decommissioning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Vessels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My approach to Decommissioning offshore Wind Farm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Flow chart of the code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Fuel Usage, CO2 Emissions, and Cost Analysis for Ships</a:t>
            </a:r>
            <a:endParaRPr lang="en-IN" sz="24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Results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461710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9A834-3445-B8E8-9FB1-BC95020FC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38EBB5-0748-DB46-A129-7CF9E7944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8C17C40-865E-08DF-34BF-6E9FD6FA7685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FFD33A37-513B-DA5C-114B-56EF64D6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19-11-2024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C408CD9-B4FB-6A94-229A-B636288CA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20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C33A44-B48F-ADA3-DBFC-77B8DBCB9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9465EAD9-53EA-D590-9F1A-C8C08CA6B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0F1297-B72E-5F56-086B-E725D3C93BC2}"/>
              </a:ext>
            </a:extLst>
          </p:cNvPr>
          <p:cNvSpPr txBox="1"/>
          <p:nvPr/>
        </p:nvSpPr>
        <p:spPr>
          <a:xfrm>
            <a:off x="1987420" y="303403"/>
            <a:ext cx="733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7. Results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AA0574-E0E9-AB20-A70F-333E009F8F68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7E40439-7708-A650-6B8A-11D132CF5CFB}"/>
              </a:ext>
            </a:extLst>
          </p:cNvPr>
          <p:cNvSpPr txBox="1"/>
          <p:nvPr/>
        </p:nvSpPr>
        <p:spPr>
          <a:xfrm>
            <a:off x="2684356" y="5850493"/>
            <a:ext cx="77655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</a:t>
            </a: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7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lang="en-IN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Vessel Types</a:t>
            </a:r>
            <a:r>
              <a:rPr lang="en-IN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Vs Co2 emissions for different case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own drawing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  <p:pic>
        <p:nvPicPr>
          <p:cNvPr id="9" name="Picture 8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3EFFCDB6-F48A-9847-070A-2C0D67D16D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562" y="1350327"/>
            <a:ext cx="9105749" cy="45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61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5F565-8569-7505-85B4-71B33CBE6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CEE918-D154-8438-7897-3715E0900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6287427-8925-B220-AB6A-A83CB60ACCD2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FA1F73F6-0A6A-D4BB-9161-98ED95686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19-11-2024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355A2EC-80F8-8699-3C2A-AE378FBC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21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D2CE65-BBE2-1797-2ADD-00CC15923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67A2ED95-DE47-BFBF-1591-51BA6CE16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D58273-9BF6-A98C-59C9-FE7318A81CB4}"/>
              </a:ext>
            </a:extLst>
          </p:cNvPr>
          <p:cNvSpPr txBox="1"/>
          <p:nvPr/>
        </p:nvSpPr>
        <p:spPr>
          <a:xfrm>
            <a:off x="1987420" y="303403"/>
            <a:ext cx="733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7. Results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506940-30AF-742A-9D49-BF97E11C7ACF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1249393-D200-4165-1492-DE639CA7BB23}"/>
              </a:ext>
            </a:extLst>
          </p:cNvPr>
          <p:cNvSpPr txBox="1"/>
          <p:nvPr/>
        </p:nvSpPr>
        <p:spPr>
          <a:xfrm>
            <a:off x="6825722" y="5853586"/>
            <a:ext cx="3960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7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.2</a:t>
            </a: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Script output 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own Script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  <p:pic>
        <p:nvPicPr>
          <p:cNvPr id="12" name="Picture 11" descr="A screen shot of a computer&#10;&#10;Description automatically generated">
            <a:extLst>
              <a:ext uri="{FF2B5EF4-FFF2-40B4-BE49-F238E27FC236}">
                <a16:creationId xmlns:a16="http://schemas.microsoft.com/office/drawing/2014/main" id="{F2476E5A-D666-AEBD-9725-D7068ADDF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74" y="1382653"/>
            <a:ext cx="4940177" cy="2363848"/>
          </a:xfrm>
          <a:prstGeom prst="rect">
            <a:avLst/>
          </a:prstGeom>
        </p:spPr>
      </p:pic>
      <p:pic>
        <p:nvPicPr>
          <p:cNvPr id="16" name="Picture 15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53FC4863-4DA4-02FC-F83F-F4CC5E6F49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41" y="1395136"/>
            <a:ext cx="6307375" cy="3005085"/>
          </a:xfrm>
          <a:prstGeom prst="rect">
            <a:avLst/>
          </a:prstGeom>
        </p:spPr>
      </p:pic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D0BA7F9A-73CA-0587-BC51-7369D5A5C7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75" y="3833741"/>
            <a:ext cx="4940178" cy="2409183"/>
          </a:xfrm>
          <a:prstGeom prst="rect">
            <a:avLst/>
          </a:prstGeom>
        </p:spPr>
      </p:pic>
      <p:pic>
        <p:nvPicPr>
          <p:cNvPr id="20" name="Picture 19" descr="A black background with white numbers&#10;&#10;Description automatically generated">
            <a:extLst>
              <a:ext uri="{FF2B5EF4-FFF2-40B4-BE49-F238E27FC236}">
                <a16:creationId xmlns:a16="http://schemas.microsoft.com/office/drawing/2014/main" id="{378DD447-D3CE-A8B5-B2AC-FD4CD85FC6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42" y="4498814"/>
            <a:ext cx="6307376" cy="121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21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C93EF-075F-4BBF-7219-A451E05D7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00D92B-EDC4-BCA4-F675-2101DE32F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E4274AE-01F7-D27F-B667-51610B423070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52E655E-ACD3-336A-9AE2-E96B0562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19-11-2024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2081F25-90B8-11C9-FC43-22F36DD31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22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084F06-287C-FEB8-009C-80B912B04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964E9465-A481-F1A2-9070-290E4C486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32CB6A-B05F-75EC-A3E1-A547759107AA}"/>
              </a:ext>
            </a:extLst>
          </p:cNvPr>
          <p:cNvSpPr txBox="1"/>
          <p:nvPr/>
        </p:nvSpPr>
        <p:spPr>
          <a:xfrm>
            <a:off x="1987420" y="513888"/>
            <a:ext cx="733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7. References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169179-F289-4E7A-B083-51BCBDF40501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41A6DCE-17A3-9244-6E90-B3FE1D247708}"/>
              </a:ext>
            </a:extLst>
          </p:cNvPr>
          <p:cNvSpPr txBox="1"/>
          <p:nvPr/>
        </p:nvSpPr>
        <p:spPr>
          <a:xfrm>
            <a:off x="447870" y="1587012"/>
            <a:ext cx="11459164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[1] </a:t>
            </a:r>
            <a:r>
              <a:rPr lang="en-IN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Clara Ruiz,25.01.2019. “Decommissioning of offshore Wind turbine” Escola de </a:t>
            </a:r>
            <a:r>
              <a:rPr lang="en-IN" sz="24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Camins</a:t>
            </a:r>
            <a:r>
              <a:rPr lang="en-IN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lang="en-IN" sz="2400" dirty="0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IN" sz="2400" dirty="0" err="1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TFG_Decommissioning_Clara</a:t>
            </a:r>
            <a:r>
              <a:rPr lang="en-IN" sz="2400" dirty="0">
                <a:solidFill>
                  <a:schemeClr val="accent5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Ruiz.pdf</a:t>
            </a:r>
            <a:r>
              <a:rPr lang="en-IN" sz="2400" dirty="0"/>
              <a:t>, 15.11.2024.</a:t>
            </a:r>
            <a:endParaRPr lang="en-IN" sz="24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2400" dirty="0"/>
              <a:t>[2] Fugro, </a:t>
            </a:r>
            <a:r>
              <a:rPr lang="en-IN" sz="2400" u="sng" kern="100" dirty="0">
                <a:solidFill>
                  <a:srgbClr val="0563C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Creating a Safe and Liveable World | | </a:t>
            </a:r>
            <a:r>
              <a:rPr lang="en-IN" sz="2400" u="sng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Fugro</a:t>
            </a:r>
            <a:r>
              <a:rPr lang="en-IN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sz="2400" dirty="0"/>
              <a:t>, 15.11.2024.</a:t>
            </a:r>
            <a:endParaRPr lang="en-IN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2400" dirty="0"/>
              <a:t>[3] </a:t>
            </a:r>
            <a:r>
              <a:rPr lang="en-IN" sz="2400" dirty="0" err="1"/>
              <a:t>Geoquip</a:t>
            </a:r>
            <a:r>
              <a:rPr lang="en-IN" sz="2400" dirty="0"/>
              <a:t> Elena, </a:t>
            </a:r>
            <a:r>
              <a:rPr lang="en-IN" sz="2400" u="sng" kern="100" dirty="0" err="1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Geoquip</a:t>
            </a:r>
            <a:r>
              <a:rPr lang="en-IN" sz="2400" u="sng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Elena + Deep-Push Cpt | </a:t>
            </a:r>
            <a:r>
              <a:rPr lang="en-IN" sz="2400" u="sng" kern="100" dirty="0" err="1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Geoquip</a:t>
            </a:r>
            <a:r>
              <a:rPr lang="en-IN" sz="2400" u="sng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Marine</a:t>
            </a:r>
            <a:r>
              <a:rPr lang="en-IN" sz="2400" dirty="0"/>
              <a:t>, 15.11.2024.</a:t>
            </a:r>
            <a:endParaRPr lang="en-IN" sz="2400" u="sng" kern="100" dirty="0">
              <a:solidFill>
                <a:schemeClr val="accent5">
                  <a:lumMod val="75000"/>
                </a:schemeClr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2400" dirty="0"/>
              <a:t>[4] Edda Wind, </a:t>
            </a:r>
            <a:r>
              <a:rPr lang="en-IN" sz="24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6"/>
              </a:rPr>
              <a:t>Home - Edda Wind</a:t>
            </a:r>
            <a:r>
              <a:rPr lang="en-IN" sz="2400" dirty="0"/>
              <a:t>, 15.11.2024.</a:t>
            </a:r>
            <a:endParaRPr lang="en-IN" sz="2400" u="sng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2400" dirty="0"/>
              <a:t>[5] Taken data from present work, </a:t>
            </a:r>
            <a:r>
              <a:rPr lang="en-IN" sz="2400" dirty="0" err="1">
                <a:hlinkClick r:id="rId7"/>
              </a:rPr>
              <a:t>rasant</a:t>
            </a:r>
            <a:r>
              <a:rPr lang="en-IN" sz="2400" dirty="0"/>
              <a:t>, 15.11.2024.</a:t>
            </a:r>
            <a:endParaRPr lang="en-IN" sz="2400" u="sng" kern="100" dirty="0">
              <a:solidFill>
                <a:srgbClr val="467886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[6] </a:t>
            </a:r>
            <a:r>
              <a:rPr lang="it-IT" sz="2400" dirty="0"/>
              <a:t>Nunzia Capobianco - Vincenzo Basile - Francesca Loia Roberto Vona, 27.July.2022. </a:t>
            </a:r>
            <a:r>
              <a:rPr lang="en-IN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”End-of-life management of oil and gas offshore platforms: challenges and opportunities for sustainable decommissioning.” </a:t>
            </a:r>
            <a:r>
              <a:rPr lang="en-IN" sz="2400" dirty="0">
                <a:hlinkClick r:id="rId8"/>
              </a:rPr>
              <a:t>14-capobianco-et-al.-118-2022.pdf</a:t>
            </a:r>
            <a:r>
              <a:rPr lang="en-IN" sz="2400" dirty="0"/>
              <a:t>, 17.11.2024.</a:t>
            </a:r>
            <a:endParaRPr lang="en-IN" sz="24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Aptos" panose="020B00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[7] Briefing, March,2021. </a:t>
            </a:r>
            <a:r>
              <a:rPr lang="en-IN" sz="2400" b="0" i="0" dirty="0">
                <a:solidFill>
                  <a:srgbClr val="0563C1"/>
                </a:solidFill>
                <a:effectLst/>
                <a:latin typeface="Aptos" panose="020B00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https://theicct.org/wp-content/uploads/2021/06/Well-to-wake-co2-mar2021-2.pdf</a:t>
            </a:r>
            <a:r>
              <a:rPr lang="en-IN" sz="2400" b="0" i="0" dirty="0">
                <a:solidFill>
                  <a:srgbClr val="0563C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IN" sz="2400" dirty="0"/>
              <a:t>15.11.2024.</a:t>
            </a:r>
            <a:endParaRPr lang="en-IN" sz="2400" u="sng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sz="1800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4767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7A866-546A-3011-C6E9-47D377C48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2BE7E5-712C-D5F0-D73A-A8B4C871E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B37200F-463A-0DC0-D63F-AB046F1EE49B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724E4750-DD4D-C2C0-E9A5-F4ED9E92D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19-11-2024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BB8BD8D-B929-380A-1B25-E46CB6C2C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3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72F328-7B2F-2E13-D401-047995C9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724C01F6-7F99-815A-FC6D-98D387557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D28E79-5504-ACCA-0083-D59CC600BB6D}"/>
              </a:ext>
            </a:extLst>
          </p:cNvPr>
          <p:cNvSpPr txBox="1"/>
          <p:nvPr/>
        </p:nvSpPr>
        <p:spPr>
          <a:xfrm>
            <a:off x="1866122" y="122238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1. Step involved on offshore Decommissioning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1B358B-5DA5-3CFE-F2FD-12BFEB8D0F31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EA32393-F419-2DF7-39B3-2A4C4F09A5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9363482"/>
              </p:ext>
            </p:extLst>
          </p:nvPr>
        </p:nvGraphicFramePr>
        <p:xfrm>
          <a:off x="475861" y="1571244"/>
          <a:ext cx="11579290" cy="4157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B12E0F4-CCFE-5A04-0DF5-C955157FC380}"/>
              </a:ext>
            </a:extLst>
          </p:cNvPr>
          <p:cNvSpPr txBox="1"/>
          <p:nvPr/>
        </p:nvSpPr>
        <p:spPr>
          <a:xfrm>
            <a:off x="10475514" y="5835979"/>
            <a:ext cx="1579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Reference: </a:t>
            </a:r>
            <a:r>
              <a:rPr lang="en-IN" sz="1800" dirty="0">
                <a:solidFill>
                  <a:schemeClr val="accent5">
                    <a:lumMod val="75000"/>
                  </a:schemeClr>
                </a:solidFill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325593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61945-DBB1-E527-3201-2733DB6F3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2DDC49-F863-D82F-FC1F-EB253C665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B6F2260-229C-1DD7-67F1-AE2469BA2BB5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96B874F-D350-0A01-5E5F-04994AD68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19-11-2024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0F0188A-CD89-72A5-5529-A554A3C42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F9F9A5-1589-704A-0BB1-D12AD7160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C1C84F08-9596-13DE-D426-F7D5E403B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E119EC-8ED5-FE97-6439-E3151418B404}"/>
              </a:ext>
            </a:extLst>
          </p:cNvPr>
          <p:cNvSpPr txBox="1"/>
          <p:nvPr/>
        </p:nvSpPr>
        <p:spPr>
          <a:xfrm>
            <a:off x="1866122" y="122238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1. Step involved on offshore Decommissioning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DFC1FC-9EB2-4FBB-8397-87BADD22F550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diagram of blades and blades&#10;&#10;Description automatically generated">
            <a:extLst>
              <a:ext uri="{FF2B5EF4-FFF2-40B4-BE49-F238E27FC236}">
                <a16:creationId xmlns:a16="http://schemas.microsoft.com/office/drawing/2014/main" id="{6332BF04-F604-6EC4-361E-35C7BFC99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35598"/>
            <a:ext cx="7343192" cy="4569154"/>
          </a:xfrm>
          <a:prstGeom prst="rect">
            <a:avLst/>
          </a:prstGeom>
        </p:spPr>
      </p:pic>
      <p:pic>
        <p:nvPicPr>
          <p:cNvPr id="8" name="Picture 7" descr="Monopile • SKI Ingenieurges. mbH">
            <a:extLst>
              <a:ext uri="{FF2B5EF4-FFF2-40B4-BE49-F238E27FC236}">
                <a16:creationId xmlns:a16="http://schemas.microsoft.com/office/drawing/2014/main" id="{2328214D-A267-D7BD-44F1-E060C5D2484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868" y="1368565"/>
            <a:ext cx="4291593" cy="442835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E68B54-5B37-9A65-34F9-CD9029D0C2D9}"/>
              </a:ext>
            </a:extLst>
          </p:cNvPr>
          <p:cNvSpPr txBox="1"/>
          <p:nvPr/>
        </p:nvSpPr>
        <p:spPr>
          <a:xfrm>
            <a:off x="1166327" y="5796920"/>
            <a:ext cx="6176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1.1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Traditional offshore turbine decommissioning options 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[1]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5AECC0-1336-93E5-2D42-0967B0F4E56F}"/>
              </a:ext>
            </a:extLst>
          </p:cNvPr>
          <p:cNvSpPr txBox="1"/>
          <p:nvPr/>
        </p:nvSpPr>
        <p:spPr>
          <a:xfrm>
            <a:off x="7161836" y="5868008"/>
            <a:ext cx="507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1.2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Offshore Wind turbine with  </a:t>
            </a:r>
            <a:r>
              <a:rPr lang="en-IN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Monopile Foundation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25689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7CEE4-7BC1-EF0C-7E83-C46350EAC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18EB82-5B30-5F8E-D0D7-AD7306449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3F1D17A-7530-C19B-3C24-F373208D2317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D655E60-BA30-FF1F-AB6B-8BA922DF7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19-11-2024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28A2375-92D9-5E93-573F-AE0CE3FAD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5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CEBCF1-243D-038A-AD38-1835E97A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CF074511-5ADC-2E0A-51D7-9F0D024D5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0BBE0F-01E1-1770-C753-81EEC30EFD2E}"/>
              </a:ext>
            </a:extLst>
          </p:cNvPr>
          <p:cNvSpPr txBox="1"/>
          <p:nvPr/>
        </p:nvSpPr>
        <p:spPr>
          <a:xfrm>
            <a:off x="1866122" y="122238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1. Step involved on offshore Decommissioning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905E55-4D31-807D-8745-B12B342A36C0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1E33FBF3-D17C-8C73-7011-094F12CF3317}"/>
              </a:ext>
            </a:extLst>
          </p:cNvPr>
          <p:cNvSpPr/>
          <p:nvPr/>
        </p:nvSpPr>
        <p:spPr>
          <a:xfrm rot="16200000">
            <a:off x="-980549" y="3075485"/>
            <a:ext cx="3864540" cy="1184983"/>
          </a:xfrm>
          <a:prstGeom prst="flowChartAlternate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Pre-Decommissioning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D598F4B6-A69D-D85D-DB5E-FECE4EB13208}"/>
              </a:ext>
            </a:extLst>
          </p:cNvPr>
          <p:cNvSpPr/>
          <p:nvPr/>
        </p:nvSpPr>
        <p:spPr>
          <a:xfrm>
            <a:off x="2091738" y="1441306"/>
            <a:ext cx="3701142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Decommissioning Strategy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D105D2F6-B895-1DA9-1F3C-99C7D56DA7E8}"/>
              </a:ext>
            </a:extLst>
          </p:cNvPr>
          <p:cNvSpPr/>
          <p:nvPr/>
        </p:nvSpPr>
        <p:spPr>
          <a:xfrm>
            <a:off x="2121813" y="2556734"/>
            <a:ext cx="3701142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Regulation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65EFFB4B-78C1-1362-B8EC-CAC3BC9C6764}"/>
              </a:ext>
            </a:extLst>
          </p:cNvPr>
          <p:cNvSpPr/>
          <p:nvPr/>
        </p:nvSpPr>
        <p:spPr>
          <a:xfrm>
            <a:off x="2091738" y="3822139"/>
            <a:ext cx="3701142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Financial Resources</a:t>
            </a: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A8F2FDD0-23F5-D37A-C1E1-00812461DEFD}"/>
              </a:ext>
            </a:extLst>
          </p:cNvPr>
          <p:cNvSpPr/>
          <p:nvPr/>
        </p:nvSpPr>
        <p:spPr>
          <a:xfrm>
            <a:off x="2091738" y="5027860"/>
            <a:ext cx="3701142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Environmental Impact</a:t>
            </a:r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02B71650-ECA1-215A-62C6-2B300AB5EF03}"/>
              </a:ext>
            </a:extLst>
          </p:cNvPr>
          <p:cNvSpPr/>
          <p:nvPr/>
        </p:nvSpPr>
        <p:spPr>
          <a:xfrm>
            <a:off x="6122437" y="1962966"/>
            <a:ext cx="2455505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partial removal</a:t>
            </a: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825115F8-FB60-1E0B-3D2C-7DACD168A363}"/>
              </a:ext>
            </a:extLst>
          </p:cNvPr>
          <p:cNvSpPr/>
          <p:nvPr/>
        </p:nvSpPr>
        <p:spPr>
          <a:xfrm>
            <a:off x="8789436" y="1385874"/>
            <a:ext cx="3241100" cy="2247124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algn="just">
              <a:lnSpc>
                <a:spcPct val="107000"/>
              </a:lnSpc>
            </a:pPr>
            <a:r>
              <a:rPr lang="en-IN" sz="1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Advantages: </a:t>
            </a:r>
            <a:r>
              <a:rPr lang="en-IN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Less cost, Less time consuming </a:t>
            </a: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Disadvantages: </a:t>
            </a:r>
            <a:r>
              <a:rPr lang="en-IN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Environment risk such as trapping marine life. Maintenance and monitoring requirements 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27848B08-49EA-B872-5C9B-2AFFE3C8296A}"/>
              </a:ext>
            </a:extLst>
          </p:cNvPr>
          <p:cNvSpPr/>
          <p:nvPr/>
        </p:nvSpPr>
        <p:spPr>
          <a:xfrm>
            <a:off x="6122437" y="4274385"/>
            <a:ext cx="2455505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a typeface="Aptos" panose="020B0004020202020204" pitchFamily="34" charset="0"/>
                <a:cs typeface="Times New Roman" panose="02020603050405020304" pitchFamily="18" charset="0"/>
              </a:rPr>
              <a:t>complete</a:t>
            </a:r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removal</a:t>
            </a: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E91DD0D9-7443-1325-5700-FE71C8516213}"/>
              </a:ext>
            </a:extLst>
          </p:cNvPr>
          <p:cNvSpPr/>
          <p:nvPr/>
        </p:nvSpPr>
        <p:spPr>
          <a:xfrm>
            <a:off x="8789436" y="3850294"/>
            <a:ext cx="3241101" cy="2264205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algn="just">
              <a:lnSpc>
                <a:spcPct val="107000"/>
              </a:lnSpc>
            </a:pPr>
            <a:r>
              <a:rPr lang="en-IN" sz="1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Advantages: </a:t>
            </a:r>
            <a:r>
              <a:rPr lang="en-IN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Minimizing long term rick, cleaner site for development new wind Farm</a:t>
            </a: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Disadvantages: </a:t>
            </a:r>
            <a:r>
              <a:rPr lang="en-IN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High cost, longer duration.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76B9DC-8C79-22E2-E4DB-F9253635A0DF}"/>
              </a:ext>
            </a:extLst>
          </p:cNvPr>
          <p:cNvSpPr txBox="1"/>
          <p:nvPr/>
        </p:nvSpPr>
        <p:spPr>
          <a:xfrm>
            <a:off x="284966" y="5923197"/>
            <a:ext cx="3117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Reference: </a:t>
            </a:r>
            <a:r>
              <a:rPr lang="en-IN" sz="1200" dirty="0">
                <a:solidFill>
                  <a:schemeClr val="accent5">
                    <a:lumMod val="75000"/>
                  </a:schemeClr>
                </a:solidFill>
              </a:rPr>
              <a:t>[1]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F6C4029-1E57-6FFE-B6FF-90042A1C4785}"/>
              </a:ext>
            </a:extLst>
          </p:cNvPr>
          <p:cNvCxnSpPr>
            <a:stCxn id="12" idx="2"/>
            <a:endCxn id="13" idx="1"/>
          </p:cNvCxnSpPr>
          <p:nvPr/>
        </p:nvCxnSpPr>
        <p:spPr>
          <a:xfrm flipV="1">
            <a:off x="1544213" y="1824450"/>
            <a:ext cx="547525" cy="1843527"/>
          </a:xfrm>
          <a:prstGeom prst="bentConnector5">
            <a:avLst>
              <a:gd name="adj1" fmla="val 41752"/>
              <a:gd name="adj2" fmla="val 55172"/>
              <a:gd name="adj3" fmla="val 412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F65F1B3-DE17-3ECC-72C6-FB1D4A86B77B}"/>
              </a:ext>
            </a:extLst>
          </p:cNvPr>
          <p:cNvCxnSpPr>
            <a:cxnSpLocks/>
            <a:stCxn id="12" idx="2"/>
            <a:endCxn id="15" idx="1"/>
          </p:cNvCxnSpPr>
          <p:nvPr/>
        </p:nvCxnSpPr>
        <p:spPr>
          <a:xfrm flipV="1">
            <a:off x="1544213" y="2939878"/>
            <a:ext cx="577600" cy="728099"/>
          </a:xfrm>
          <a:prstGeom prst="bentConnector5">
            <a:avLst>
              <a:gd name="adj1" fmla="val 39578"/>
              <a:gd name="adj2" fmla="val 100721"/>
              <a:gd name="adj3" fmla="val 604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C56BF64-C521-65A5-D40E-D31C91F997BC}"/>
              </a:ext>
            </a:extLst>
          </p:cNvPr>
          <p:cNvCxnSpPr>
            <a:stCxn id="12" idx="2"/>
            <a:endCxn id="16" idx="1"/>
          </p:cNvCxnSpPr>
          <p:nvPr/>
        </p:nvCxnSpPr>
        <p:spPr>
          <a:xfrm>
            <a:off x="1544213" y="3667977"/>
            <a:ext cx="547525" cy="537306"/>
          </a:xfrm>
          <a:prstGeom prst="bentConnector5">
            <a:avLst>
              <a:gd name="adj1" fmla="val 41752"/>
              <a:gd name="adj2" fmla="val 100978"/>
              <a:gd name="adj3" fmla="val 582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F59E7C04-584C-5AF3-A0F2-020EB816817E}"/>
              </a:ext>
            </a:extLst>
          </p:cNvPr>
          <p:cNvCxnSpPr>
            <a:cxnSpLocks/>
          </p:cNvCxnSpPr>
          <p:nvPr/>
        </p:nvCxnSpPr>
        <p:spPr>
          <a:xfrm>
            <a:off x="1540644" y="3672209"/>
            <a:ext cx="547525" cy="1743027"/>
          </a:xfrm>
          <a:prstGeom prst="bentConnector5">
            <a:avLst>
              <a:gd name="adj1" fmla="val 41752"/>
              <a:gd name="adj2" fmla="val 56005"/>
              <a:gd name="adj3" fmla="val 412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2F82109C-7CDB-7BEA-CC7F-162FEB80D583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>
            <a:off x="5792880" y="1824450"/>
            <a:ext cx="329557" cy="5216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00B130A5-61EE-B7E1-BE76-0EF131C55BA2}"/>
              </a:ext>
            </a:extLst>
          </p:cNvPr>
          <p:cNvCxnSpPr>
            <a:stCxn id="13" idx="3"/>
            <a:endCxn id="22" idx="1"/>
          </p:cNvCxnSpPr>
          <p:nvPr/>
        </p:nvCxnSpPr>
        <p:spPr>
          <a:xfrm>
            <a:off x="5792880" y="1824450"/>
            <a:ext cx="329557" cy="28330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0E624BF-2F8F-D10B-0734-45D7C751EB6B}"/>
              </a:ext>
            </a:extLst>
          </p:cNvPr>
          <p:cNvCxnSpPr>
            <a:stCxn id="18" idx="3"/>
            <a:endCxn id="21" idx="1"/>
          </p:cNvCxnSpPr>
          <p:nvPr/>
        </p:nvCxnSpPr>
        <p:spPr>
          <a:xfrm>
            <a:off x="8577942" y="2346110"/>
            <a:ext cx="211494" cy="1633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C5404E33-6C1B-79ED-3F66-F47FACE070F4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8577942" y="4657529"/>
            <a:ext cx="211494" cy="3248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290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21012-C0C7-D2E0-4849-72282BE10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E07B8-9557-CE74-D72E-FC2ED1596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EE56DE6-243E-D40A-8358-9B811E898E77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542D2F0-6C61-4D6E-0BA6-CB3D8DEA1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19-11-2024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C90C356-1D4E-1B29-0D0A-A9EEDF48C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6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EE8D7D-0695-D3D4-DECD-3D2BDE09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D6B75CC0-875D-7849-FD38-3CAD86A4D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4A526F-F8D6-7A06-CC02-AA0BBE846C96}"/>
              </a:ext>
            </a:extLst>
          </p:cNvPr>
          <p:cNvSpPr txBox="1"/>
          <p:nvPr/>
        </p:nvSpPr>
        <p:spPr>
          <a:xfrm>
            <a:off x="1866122" y="122238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1. Step involved on offshore Decommissioning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3C6631-4B8A-6A60-C14B-B1DA81EBCC67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B53D2593-C52A-3DCB-527D-2C58072322CE}"/>
              </a:ext>
            </a:extLst>
          </p:cNvPr>
          <p:cNvSpPr/>
          <p:nvPr/>
        </p:nvSpPr>
        <p:spPr>
          <a:xfrm rot="16200000">
            <a:off x="-1324800" y="3054184"/>
            <a:ext cx="4553046" cy="1184983"/>
          </a:xfrm>
          <a:prstGeom prst="flowChartAlternate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Decommissioning Operation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545359C0-16EA-971A-4D50-DC435B85B938}"/>
              </a:ext>
            </a:extLst>
          </p:cNvPr>
          <p:cNvSpPr/>
          <p:nvPr/>
        </p:nvSpPr>
        <p:spPr>
          <a:xfrm>
            <a:off x="2091738" y="1441306"/>
            <a:ext cx="2928131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Wind Turbines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5FBE1BC1-53FF-E728-DC73-B4EC91EA6BC3}"/>
              </a:ext>
            </a:extLst>
          </p:cNvPr>
          <p:cNvSpPr/>
          <p:nvPr/>
        </p:nvSpPr>
        <p:spPr>
          <a:xfrm>
            <a:off x="2099514" y="2430858"/>
            <a:ext cx="2920355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Foundations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EA7FCAFA-76CF-C925-9263-F6073CAD1AFF}"/>
              </a:ext>
            </a:extLst>
          </p:cNvPr>
          <p:cNvSpPr/>
          <p:nvPr/>
        </p:nvSpPr>
        <p:spPr>
          <a:xfrm>
            <a:off x="2090183" y="3429000"/>
            <a:ext cx="2928131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Offshore Substations</a:t>
            </a: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EBE3ECB7-1BD3-FB36-CF68-2ED7742FD34F}"/>
              </a:ext>
            </a:extLst>
          </p:cNvPr>
          <p:cNvSpPr/>
          <p:nvPr/>
        </p:nvSpPr>
        <p:spPr>
          <a:xfrm>
            <a:off x="2099514" y="4482952"/>
            <a:ext cx="2918800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Cables</a:t>
            </a:r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CF3E1491-1836-4CB3-4B7F-F41011CF6141}"/>
              </a:ext>
            </a:extLst>
          </p:cNvPr>
          <p:cNvSpPr/>
          <p:nvPr/>
        </p:nvSpPr>
        <p:spPr>
          <a:xfrm>
            <a:off x="5886061" y="1441306"/>
            <a:ext cx="2771192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a typeface="Aptos" panose="020B0004020202020204" pitchFamily="34" charset="0"/>
                <a:cs typeface="Times New Roman" panose="02020603050405020304" pitchFamily="18" charset="0"/>
              </a:rPr>
              <a:t>Lift</a:t>
            </a:r>
            <a:endParaRPr lang="en-IN" sz="28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8CAF0F8B-D25B-34E3-F574-AEF211417105}"/>
              </a:ext>
            </a:extLst>
          </p:cNvPr>
          <p:cNvSpPr/>
          <p:nvPr/>
        </p:nvSpPr>
        <p:spPr>
          <a:xfrm>
            <a:off x="5854959" y="2440564"/>
            <a:ext cx="2771192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a typeface="Aptos" panose="020B0004020202020204" pitchFamily="34" charset="0"/>
                <a:cs typeface="Times New Roman" panose="02020603050405020304" pitchFamily="18" charset="0"/>
              </a:rPr>
              <a:t>Cut and Lift</a:t>
            </a:r>
            <a:endParaRPr lang="en-IN" sz="28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BCB3FD85-1B9E-BA3F-FB3C-0BD74167DB96}"/>
              </a:ext>
            </a:extLst>
          </p:cNvPr>
          <p:cNvSpPr/>
          <p:nvPr/>
        </p:nvSpPr>
        <p:spPr>
          <a:xfrm>
            <a:off x="2090183" y="5428335"/>
            <a:ext cx="2918800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Onshore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AF27EABB-48C9-5FC6-8B56-C53F76D80F3A}"/>
              </a:ext>
            </a:extLst>
          </p:cNvPr>
          <p:cNvSpPr/>
          <p:nvPr/>
        </p:nvSpPr>
        <p:spPr>
          <a:xfrm>
            <a:off x="5901612" y="3428999"/>
            <a:ext cx="2740090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a typeface="Aptos" panose="020B0004020202020204" pitchFamily="34" charset="0"/>
                <a:cs typeface="Times New Roman" panose="02020603050405020304" pitchFamily="18" charset="0"/>
              </a:rPr>
              <a:t>Lift</a:t>
            </a:r>
            <a:endParaRPr lang="en-IN" sz="28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8F7B774E-A37D-C9FD-E2C2-4CED12915A6D}"/>
              </a:ext>
            </a:extLst>
          </p:cNvPr>
          <p:cNvSpPr/>
          <p:nvPr/>
        </p:nvSpPr>
        <p:spPr>
          <a:xfrm>
            <a:off x="5886061" y="4482951"/>
            <a:ext cx="2740090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a typeface="Aptos" panose="020B0004020202020204" pitchFamily="34" charset="0"/>
                <a:cs typeface="Times New Roman" panose="02020603050405020304" pitchFamily="18" charset="0"/>
              </a:rPr>
              <a:t>Cut and Remove</a:t>
            </a:r>
            <a:endParaRPr lang="en-IN" sz="28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EA1753DA-406D-0C04-11A1-61B5B816904F}"/>
              </a:ext>
            </a:extLst>
          </p:cNvPr>
          <p:cNvSpPr/>
          <p:nvPr/>
        </p:nvSpPr>
        <p:spPr>
          <a:xfrm>
            <a:off x="8898295" y="4453325"/>
            <a:ext cx="3203508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Leave in situ</a:t>
            </a:r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8EB53C0A-C704-F97C-BC33-F2CAFE94EF89}"/>
              </a:ext>
            </a:extLst>
          </p:cNvPr>
          <p:cNvSpPr/>
          <p:nvPr/>
        </p:nvSpPr>
        <p:spPr>
          <a:xfrm>
            <a:off x="5886061" y="5425320"/>
            <a:ext cx="2740090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Substation Remove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644FDCD4-F317-ABF5-26EA-85E474E4FEEE}"/>
              </a:ext>
            </a:extLst>
          </p:cNvPr>
          <p:cNvSpPr/>
          <p:nvPr/>
        </p:nvSpPr>
        <p:spPr>
          <a:xfrm>
            <a:off x="8898294" y="5369941"/>
            <a:ext cx="3203509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Cable leave in situ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87F01E3-9CF1-8865-504C-C9ED89612441}"/>
              </a:ext>
            </a:extLst>
          </p:cNvPr>
          <p:cNvCxnSpPr>
            <a:cxnSpLocks/>
          </p:cNvCxnSpPr>
          <p:nvPr/>
        </p:nvCxnSpPr>
        <p:spPr>
          <a:xfrm flipV="1">
            <a:off x="1540327" y="1835274"/>
            <a:ext cx="547523" cy="1822226"/>
          </a:xfrm>
          <a:prstGeom prst="bentConnector5">
            <a:avLst>
              <a:gd name="adj1" fmla="val 41752"/>
              <a:gd name="adj2" fmla="val 56768"/>
              <a:gd name="adj3" fmla="val 412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FDC7075-1BE6-7FCB-DE96-3E7FA833D388}"/>
              </a:ext>
            </a:extLst>
          </p:cNvPr>
          <p:cNvCxnSpPr>
            <a:stCxn id="12" idx="2"/>
            <a:endCxn id="15" idx="1"/>
          </p:cNvCxnSpPr>
          <p:nvPr/>
        </p:nvCxnSpPr>
        <p:spPr>
          <a:xfrm flipV="1">
            <a:off x="1544215" y="2814002"/>
            <a:ext cx="555299" cy="832674"/>
          </a:xfrm>
          <a:prstGeom prst="bentConnector5">
            <a:avLst>
              <a:gd name="adj1" fmla="val 41167"/>
              <a:gd name="adj2" fmla="val 99510"/>
              <a:gd name="adj3" fmla="val 588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F1A813A-B25E-33A3-2A38-88DE6C88B4EC}"/>
              </a:ext>
            </a:extLst>
          </p:cNvPr>
          <p:cNvCxnSpPr>
            <a:stCxn id="12" idx="2"/>
            <a:endCxn id="16" idx="1"/>
          </p:cNvCxnSpPr>
          <p:nvPr/>
        </p:nvCxnSpPr>
        <p:spPr>
          <a:xfrm>
            <a:off x="1544215" y="3646676"/>
            <a:ext cx="545968" cy="165468"/>
          </a:xfrm>
          <a:prstGeom prst="bentConnector5">
            <a:avLst>
              <a:gd name="adj1" fmla="val 41871"/>
              <a:gd name="adj2" fmla="val 107137"/>
              <a:gd name="adj3" fmla="val 581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D5679F6-220B-0C6D-ABDB-A68E29A8BE1A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1544215" y="3646676"/>
            <a:ext cx="555299" cy="1219420"/>
          </a:xfrm>
          <a:prstGeom prst="bentConnector5">
            <a:avLst>
              <a:gd name="adj1" fmla="val 41167"/>
              <a:gd name="adj2" fmla="val 58584"/>
              <a:gd name="adj3" fmla="val 420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B3E31EE-5925-1945-DECA-EEC99EE57673}"/>
              </a:ext>
            </a:extLst>
          </p:cNvPr>
          <p:cNvCxnSpPr>
            <a:stCxn id="12" idx="2"/>
            <a:endCxn id="6" idx="1"/>
          </p:cNvCxnSpPr>
          <p:nvPr/>
        </p:nvCxnSpPr>
        <p:spPr>
          <a:xfrm>
            <a:off x="1544215" y="3646676"/>
            <a:ext cx="545968" cy="2164803"/>
          </a:xfrm>
          <a:prstGeom prst="bentConnector5">
            <a:avLst>
              <a:gd name="adj1" fmla="val 41871"/>
              <a:gd name="adj2" fmla="val 54835"/>
              <a:gd name="adj3" fmla="val 44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0759DD08-5688-DDF9-2C8B-A758C9C0F5B9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>
            <a:off x="5019869" y="1824450"/>
            <a:ext cx="86619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F98AF8E-87DB-91A4-BA78-BA858FC2B65D}"/>
              </a:ext>
            </a:extLst>
          </p:cNvPr>
          <p:cNvCxnSpPr>
            <a:stCxn id="15" idx="3"/>
            <a:endCxn id="22" idx="1"/>
          </p:cNvCxnSpPr>
          <p:nvPr/>
        </p:nvCxnSpPr>
        <p:spPr>
          <a:xfrm>
            <a:off x="5019869" y="2814002"/>
            <a:ext cx="835090" cy="9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DBA31BD-96F4-2E71-F870-08436C44DDB5}"/>
              </a:ext>
            </a:extLst>
          </p:cNvPr>
          <p:cNvCxnSpPr>
            <a:stCxn id="16" idx="3"/>
            <a:endCxn id="8" idx="1"/>
          </p:cNvCxnSpPr>
          <p:nvPr/>
        </p:nvCxnSpPr>
        <p:spPr>
          <a:xfrm flipV="1">
            <a:off x="5018314" y="3812143"/>
            <a:ext cx="8832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14DC947-4E7D-31E7-16A6-D82D0BC5B5FF}"/>
              </a:ext>
            </a:extLst>
          </p:cNvPr>
          <p:cNvCxnSpPr>
            <a:stCxn id="17" idx="3"/>
            <a:endCxn id="9" idx="1"/>
          </p:cNvCxnSpPr>
          <p:nvPr/>
        </p:nvCxnSpPr>
        <p:spPr>
          <a:xfrm flipV="1">
            <a:off x="5018314" y="4866095"/>
            <a:ext cx="8677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C034E94-3D84-B5B1-C431-0C9FD8577124}"/>
              </a:ext>
            </a:extLst>
          </p:cNvPr>
          <p:cNvCxnSpPr>
            <a:stCxn id="6" idx="3"/>
            <a:endCxn id="19" idx="1"/>
          </p:cNvCxnSpPr>
          <p:nvPr/>
        </p:nvCxnSpPr>
        <p:spPr>
          <a:xfrm flipV="1">
            <a:off x="5008983" y="5808464"/>
            <a:ext cx="877078" cy="3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98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576CF-F403-0D77-8C98-E812CAE51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4960B3-0DFC-8DF5-136F-AB61CA42F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25EEFDB-2896-3005-BC29-A92DA675A2B4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5FA39FF-12C3-B5EB-AEE6-3809B6DE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19-11-2024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3837D2D-DB6C-04A1-381A-1528F66FD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7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E2F262-016D-CA5C-A792-CB0618E9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B9E9359F-34DC-987C-C7A0-205680BDC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3C5A76-CB83-5F35-45DC-8626211B7804}"/>
              </a:ext>
            </a:extLst>
          </p:cNvPr>
          <p:cNvSpPr txBox="1"/>
          <p:nvPr/>
        </p:nvSpPr>
        <p:spPr>
          <a:xfrm>
            <a:off x="1866122" y="122238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1. Step involved on offshore Decommissioning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27CAC6-199C-0BD7-45BF-A0C55AB8F9EB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FC192B2C-AB20-0F99-3DEA-F62F809D7168}"/>
              </a:ext>
            </a:extLst>
          </p:cNvPr>
          <p:cNvSpPr/>
          <p:nvPr/>
        </p:nvSpPr>
        <p:spPr>
          <a:xfrm rot="16200000">
            <a:off x="-1324800" y="3054184"/>
            <a:ext cx="4553046" cy="1184983"/>
          </a:xfrm>
          <a:prstGeom prst="flowChartAlternate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Post - Decommissioning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816DC3EB-5A06-06C0-13CB-611E74D50A34}"/>
              </a:ext>
            </a:extLst>
          </p:cNvPr>
          <p:cNvSpPr/>
          <p:nvPr/>
        </p:nvSpPr>
        <p:spPr>
          <a:xfrm>
            <a:off x="2209800" y="1661874"/>
            <a:ext cx="2928131" cy="1211950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Handling of Removed Elements</a:t>
            </a:r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1F38FF8C-EED5-7939-F7E1-63017AB4DBA0}"/>
              </a:ext>
            </a:extLst>
          </p:cNvPr>
          <p:cNvSpPr/>
          <p:nvPr/>
        </p:nvSpPr>
        <p:spPr>
          <a:xfrm>
            <a:off x="6911588" y="1422712"/>
            <a:ext cx="2771192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Reuse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86976D45-2D7D-1F75-F0CC-265659EDFD32}"/>
              </a:ext>
            </a:extLst>
          </p:cNvPr>
          <p:cNvSpPr/>
          <p:nvPr/>
        </p:nvSpPr>
        <p:spPr>
          <a:xfrm>
            <a:off x="6911588" y="2344463"/>
            <a:ext cx="2771192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Recycle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8A78E63A-7CAD-A822-0A45-537836B06B81}"/>
              </a:ext>
            </a:extLst>
          </p:cNvPr>
          <p:cNvSpPr/>
          <p:nvPr/>
        </p:nvSpPr>
        <p:spPr>
          <a:xfrm>
            <a:off x="6911588" y="3247881"/>
            <a:ext cx="2740090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Disposal</a:t>
            </a:r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FF00A3B7-5718-68E2-6CFD-7C0D6E95130A}"/>
              </a:ext>
            </a:extLst>
          </p:cNvPr>
          <p:cNvSpPr/>
          <p:nvPr/>
        </p:nvSpPr>
        <p:spPr>
          <a:xfrm>
            <a:off x="6187748" y="4343536"/>
            <a:ext cx="3965510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Monitoring and Maintainers</a:t>
            </a: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7D1C0B7F-04C5-F14F-FCEE-CB2088363BA8}"/>
              </a:ext>
            </a:extLst>
          </p:cNvPr>
          <p:cNvSpPr/>
          <p:nvPr/>
        </p:nvSpPr>
        <p:spPr>
          <a:xfrm>
            <a:off x="2209799" y="4110816"/>
            <a:ext cx="2928131" cy="1211950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Surveys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BC86157-ADAD-FFD6-C8AB-21DC7C4A5AE9}"/>
              </a:ext>
            </a:extLst>
          </p:cNvPr>
          <p:cNvCxnSpPr>
            <a:stCxn id="12" idx="2"/>
            <a:endCxn id="13" idx="1"/>
          </p:cNvCxnSpPr>
          <p:nvPr/>
        </p:nvCxnSpPr>
        <p:spPr>
          <a:xfrm flipV="1">
            <a:off x="1544215" y="2267849"/>
            <a:ext cx="665585" cy="1378827"/>
          </a:xfrm>
          <a:prstGeom prst="bentConnector5">
            <a:avLst>
              <a:gd name="adj1" fmla="val 34346"/>
              <a:gd name="adj2" fmla="val 49511"/>
              <a:gd name="adj3" fmla="val 362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1217BA1-4C64-C0C7-9E14-025C9FF1BB77}"/>
              </a:ext>
            </a:extLst>
          </p:cNvPr>
          <p:cNvCxnSpPr>
            <a:stCxn id="12" idx="2"/>
            <a:endCxn id="23" idx="1"/>
          </p:cNvCxnSpPr>
          <p:nvPr/>
        </p:nvCxnSpPr>
        <p:spPr>
          <a:xfrm>
            <a:off x="1544215" y="3646676"/>
            <a:ext cx="665584" cy="1070115"/>
          </a:xfrm>
          <a:prstGeom prst="bentConnector5">
            <a:avLst>
              <a:gd name="adj1" fmla="val 34346"/>
              <a:gd name="adj2" fmla="val 100388"/>
              <a:gd name="adj3" fmla="val 656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CDDE6BC-EFD6-C4FB-F76C-77EF2172A023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 flipV="1">
            <a:off x="5137931" y="1805856"/>
            <a:ext cx="1773657" cy="4619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0B2B88F-445F-0389-93C3-D59066C8F225}"/>
              </a:ext>
            </a:extLst>
          </p:cNvPr>
          <p:cNvCxnSpPr>
            <a:stCxn id="13" idx="3"/>
            <a:endCxn id="8" idx="1"/>
          </p:cNvCxnSpPr>
          <p:nvPr/>
        </p:nvCxnSpPr>
        <p:spPr>
          <a:xfrm>
            <a:off x="5137931" y="2267849"/>
            <a:ext cx="1773657" cy="13631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19A8A80-8A9E-05C3-EAFB-E09DBA9AD450}"/>
              </a:ext>
            </a:extLst>
          </p:cNvPr>
          <p:cNvCxnSpPr>
            <a:stCxn id="23" idx="3"/>
            <a:endCxn id="19" idx="1"/>
          </p:cNvCxnSpPr>
          <p:nvPr/>
        </p:nvCxnSpPr>
        <p:spPr>
          <a:xfrm>
            <a:off x="5137930" y="4716791"/>
            <a:ext cx="1049818" cy="98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D46678D-235B-3233-7A5E-74098E567270}"/>
              </a:ext>
            </a:extLst>
          </p:cNvPr>
          <p:cNvCxnSpPr>
            <a:stCxn id="13" idx="3"/>
            <a:endCxn id="22" idx="1"/>
          </p:cNvCxnSpPr>
          <p:nvPr/>
        </p:nvCxnSpPr>
        <p:spPr>
          <a:xfrm>
            <a:off x="5137931" y="2267849"/>
            <a:ext cx="1773657" cy="4597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856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FFD7B-EED5-4B9A-7598-D14345CDD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854E4B-C8FD-EE5A-7807-B7AEE0BBF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551D6F-9DAA-A58C-91BD-672E18BB85DD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65677CF-4E29-9784-97CC-17727C54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19-11-2024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C2FDF9-D07A-3231-458E-DEDCD19AE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8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3C8A7CE-E2EA-BB45-C210-70A59BFA9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428310CF-A16B-4984-63CF-05A9E486C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E3060C-5AE7-F635-5726-3EC0BF2E6000}"/>
              </a:ext>
            </a:extLst>
          </p:cNvPr>
          <p:cNvSpPr txBox="1"/>
          <p:nvPr/>
        </p:nvSpPr>
        <p:spPr>
          <a:xfrm>
            <a:off x="1987420" y="303403"/>
            <a:ext cx="733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2. Factors effects on Decommissioning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7167E6-2DA9-F09E-3366-B67C5B5CFBCC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566A616-D34E-06FA-35E1-849ED5D05134}"/>
              </a:ext>
            </a:extLst>
          </p:cNvPr>
          <p:cNvSpPr txBox="1"/>
          <p:nvPr/>
        </p:nvSpPr>
        <p:spPr>
          <a:xfrm>
            <a:off x="284966" y="1441306"/>
            <a:ext cx="11622068" cy="3764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Foundation type</a:t>
            </a:r>
            <a:r>
              <a:rPr lang="en-IN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			available</a:t>
            </a:r>
          </a:p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availability Vessel 			</a:t>
            </a:r>
            <a:r>
              <a:rPr lang="en-IN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Selected</a:t>
            </a:r>
          </a:p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Distance to port			</a:t>
            </a:r>
            <a:r>
              <a:rPr lang="en-IN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Available </a:t>
            </a:r>
          </a:p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Water depth				</a:t>
            </a:r>
            <a:r>
              <a:rPr lang="en-IN" sz="2800" kern="100" dirty="0">
                <a:ea typeface="Aptos" panose="020B0004020202020204" pitchFamily="34" charset="0"/>
                <a:cs typeface="Times New Roman" panose="02020603050405020304" pitchFamily="18" charset="0"/>
              </a:rPr>
              <a:t>As</a:t>
            </a:r>
            <a:r>
              <a:rPr lang="en-IN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sumed</a:t>
            </a:r>
          </a:p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Weather conditions			</a:t>
            </a:r>
            <a:r>
              <a:rPr lang="en-IN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Assumed</a:t>
            </a:r>
          </a:p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Time					</a:t>
            </a:r>
            <a:r>
              <a:rPr lang="en-IN" sz="2800" kern="100" dirty="0"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en-IN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ssumed</a:t>
            </a:r>
          </a:p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Co2 Emission 				</a:t>
            </a:r>
            <a:r>
              <a:rPr lang="en-IN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Finding</a:t>
            </a:r>
          </a:p>
          <a:p>
            <a:pPr marL="457200" lvl="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Costs</a:t>
            </a:r>
            <a:r>
              <a:rPr lang="en-IN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					Finding (only for fuel)</a:t>
            </a:r>
          </a:p>
        </p:txBody>
      </p:sp>
    </p:spTree>
    <p:extLst>
      <p:ext uri="{BB962C8B-B14F-4D97-AF65-F5344CB8AC3E}">
        <p14:creationId xmlns:p14="http://schemas.microsoft.com/office/powerpoint/2010/main" val="4139455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92097-ED72-D40C-7FA4-FB3293FD7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3F54BB-623F-C5FB-1BF8-8E4299D40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2A98DF-7818-BD8E-6137-B6C05A40BBC3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CC4F2D-DA14-9370-2068-95FEF1FFA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19-11-2024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A25BB97-E6FB-3346-BFEF-A396917B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9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BE5756-5F90-0780-FAD4-AE899AC9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5FDC8A67-F189-6293-00E2-09784E87F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C9B464-E54F-051E-E007-53197C37727B}"/>
              </a:ext>
            </a:extLst>
          </p:cNvPr>
          <p:cNvSpPr txBox="1"/>
          <p:nvPr/>
        </p:nvSpPr>
        <p:spPr>
          <a:xfrm>
            <a:off x="1987420" y="303403"/>
            <a:ext cx="733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3. Vessels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7B5B0B-069A-5645-0129-D8EB0E29D0B5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Fugro’S Newest Survey Vessel Goes To Work">
            <a:extLst>
              <a:ext uri="{FF2B5EF4-FFF2-40B4-BE49-F238E27FC236}">
                <a16:creationId xmlns:a16="http://schemas.microsoft.com/office/drawing/2014/main" id="{0D00EE78-EC1B-3DD5-8ABB-907C82F9F7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284" y="1479531"/>
            <a:ext cx="2922139" cy="203199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900BA5-88BD-B282-342E-FA46CCBB20B0}"/>
              </a:ext>
            </a:extLst>
          </p:cNvPr>
          <p:cNvSpPr txBox="1"/>
          <p:nvPr/>
        </p:nvSpPr>
        <p:spPr>
          <a:xfrm>
            <a:off x="284965" y="1623527"/>
            <a:ext cx="7711369" cy="2099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400" b="1" u="sng" dirty="0"/>
              <a:t>Survey Vessel:</a:t>
            </a:r>
          </a:p>
          <a:p>
            <a:endParaRPr lang="en-IN" sz="2400" b="1" dirty="0"/>
          </a:p>
          <a:p>
            <a:pPr marL="457200">
              <a:lnSpc>
                <a:spcPct val="107000"/>
              </a:lnSpc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Fuel Type: 	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HFO, Diesel, MGO, LNG, Methanol, Ammonia, Electricity</a:t>
            </a:r>
          </a:p>
          <a:p>
            <a:pPr marL="457200">
              <a:lnSpc>
                <a:spcPct val="107000"/>
              </a:lnSpc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Size: 	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Length: 80-100 m and Breadth: 15-18 m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Survey depth capacity: 	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2500 -3000 m </a:t>
            </a:r>
            <a:r>
              <a:rPr lang="en-IN" sz="1800" kern="100" dirty="0"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[2] [3] [4] [5]</a:t>
            </a:r>
          </a:p>
          <a:p>
            <a:pPr marL="342900" indent="-342900">
              <a:buAutoNum type="arabicPeriod"/>
            </a:pP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5ECA90-CDF5-54D7-30F8-C4766AB2A9D9}"/>
              </a:ext>
            </a:extLst>
          </p:cNvPr>
          <p:cNvSpPr txBox="1"/>
          <p:nvPr/>
        </p:nvSpPr>
        <p:spPr>
          <a:xfrm>
            <a:off x="8887996" y="3511527"/>
            <a:ext cx="2392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1: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Survey Vessel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[2]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2D3999-68A9-0A2B-AA15-22B8F87354F5}"/>
              </a:ext>
            </a:extLst>
          </p:cNvPr>
          <p:cNvSpPr txBox="1"/>
          <p:nvPr/>
        </p:nvSpPr>
        <p:spPr>
          <a:xfrm>
            <a:off x="284965" y="3785346"/>
            <a:ext cx="7711369" cy="2099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 2. </a:t>
            </a:r>
            <a:r>
              <a:rPr lang="en-IN" sz="2400" b="1" u="sng" dirty="0"/>
              <a:t>SPIVs or Heavy Lift Vessel:</a:t>
            </a:r>
          </a:p>
          <a:p>
            <a:endParaRPr lang="en-IN" sz="2400" b="1" dirty="0"/>
          </a:p>
          <a:p>
            <a:pPr marL="457200">
              <a:lnSpc>
                <a:spcPct val="107000"/>
              </a:lnSpc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Fuel Type: 	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HFO, Diesel, MGO, LNG, Methanol, Ammonia, Electricity</a:t>
            </a:r>
          </a:p>
          <a:p>
            <a:pPr marL="457200">
              <a:lnSpc>
                <a:spcPct val="107000"/>
              </a:lnSpc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Size: 	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Length: 220-382 meter and Breadth: 102-124 m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Lifting Capacity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	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20000 -60000 tonnes  </a:t>
            </a:r>
            <a:r>
              <a:rPr lang="en-IN" sz="1800" kern="100" dirty="0"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[5] [6] [7]</a:t>
            </a:r>
          </a:p>
          <a:p>
            <a:pPr marL="342900" indent="-342900">
              <a:buAutoNum type="arabicPeriod"/>
            </a:pPr>
            <a:endParaRPr lang="en-IN" b="1" dirty="0"/>
          </a:p>
        </p:txBody>
      </p:sp>
      <p:pic>
        <p:nvPicPr>
          <p:cNvPr id="13" name="Picture 12" descr="Jotun-B jacket removal Sleipnir 2020 (1)">
            <a:extLst>
              <a:ext uri="{FF2B5EF4-FFF2-40B4-BE49-F238E27FC236}">
                <a16:creationId xmlns:a16="http://schemas.microsoft.com/office/drawing/2014/main" id="{5B4F8D62-3CD3-021E-2615-59EFE141D84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722" y="3895393"/>
            <a:ext cx="3151258" cy="209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BDEA1DD-04B1-9B70-D8F5-C1EE6DDD6861}"/>
              </a:ext>
            </a:extLst>
          </p:cNvPr>
          <p:cNvSpPr txBox="1"/>
          <p:nvPr/>
        </p:nvSpPr>
        <p:spPr>
          <a:xfrm>
            <a:off x="8887996" y="5982513"/>
            <a:ext cx="2823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.2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Heavy Lift</a:t>
            </a:r>
            <a:r>
              <a:rPr lang="en-IN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Vessel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88174690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6017</TotalTime>
  <Words>1557</Words>
  <Application>Microsoft Office PowerPoint</Application>
  <PresentationFormat>Widescreen</PresentationFormat>
  <Paragraphs>382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Aptos</vt:lpstr>
      <vt:lpstr>Arial</vt:lpstr>
      <vt:lpstr>Calibri</vt:lpstr>
      <vt:lpstr>Calibri Light</vt:lpstr>
      <vt:lpstr>Cambria Math</vt:lpstr>
      <vt:lpstr>Wingdings</vt:lpstr>
      <vt:lpstr>1_Custom Design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karan soni</dc:creator>
  <cp:lastModifiedBy>Karan Soni</cp:lastModifiedBy>
  <cp:revision>332</cp:revision>
  <dcterms:created xsi:type="dcterms:W3CDTF">2023-05-10T09:31:16Z</dcterms:created>
  <dcterms:modified xsi:type="dcterms:W3CDTF">2024-11-19T09:07:31Z</dcterms:modified>
</cp:coreProperties>
</file>