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4"/>
  </p:notesMasterIdLst>
  <p:sldIdLst>
    <p:sldId id="256" r:id="rId3"/>
    <p:sldId id="258" r:id="rId4"/>
    <p:sldId id="259" r:id="rId5"/>
    <p:sldId id="263" r:id="rId6"/>
    <p:sldId id="273" r:id="rId7"/>
    <p:sldId id="277" r:id="rId8"/>
    <p:sldId id="278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75" r:id="rId17"/>
    <p:sldId id="276" r:id="rId18"/>
    <p:sldId id="265" r:id="rId19"/>
    <p:sldId id="264" r:id="rId20"/>
    <p:sldId id="262" r:id="rId21"/>
    <p:sldId id="261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CF6-CD35-4421-AC57-9927D7966C06}" v="1066" dt="2023-05-15T10:40:43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86405" autoAdjust="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outlineViewPr>
    <p:cViewPr>
      <p:scale>
        <a:sx n="33" d="100"/>
        <a:sy n="33" d="100"/>
      </p:scale>
      <p:origin x="0" y="-1380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_Project\Wind-Farm-Project-Development\Wind-Farm-Project-Development\Economic_analysis_of_wind_farms\Wirtschaftlichkeitsberechnung-Nentzelsrod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Parameters!$F$20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Parameters!$J$18:$AC$18</c:f>
              <c:numCache>
                <c:formatCode>General</c:formatCode>
                <c:ptCount val="20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  <c:pt idx="6">
                  <c:v>2031</c:v>
                </c:pt>
                <c:pt idx="7">
                  <c:v>2032</c:v>
                </c:pt>
                <c:pt idx="8">
                  <c:v>2033</c:v>
                </c:pt>
                <c:pt idx="9">
                  <c:v>2034</c:v>
                </c:pt>
                <c:pt idx="10">
                  <c:v>2035</c:v>
                </c:pt>
                <c:pt idx="11">
                  <c:v>2036</c:v>
                </c:pt>
                <c:pt idx="12">
                  <c:v>2037</c:v>
                </c:pt>
                <c:pt idx="13">
                  <c:v>2038</c:v>
                </c:pt>
                <c:pt idx="14">
                  <c:v>2039</c:v>
                </c:pt>
                <c:pt idx="15">
                  <c:v>2040</c:v>
                </c:pt>
                <c:pt idx="16">
                  <c:v>2041</c:v>
                </c:pt>
                <c:pt idx="17">
                  <c:v>2042</c:v>
                </c:pt>
                <c:pt idx="18">
                  <c:v>2043</c:v>
                </c:pt>
                <c:pt idx="19">
                  <c:v>2044</c:v>
                </c:pt>
              </c:numCache>
            </c:numRef>
          </c:cat>
          <c:val>
            <c:numRef>
              <c:f>Parameters!$J$20:$AC$20</c:f>
              <c:numCache>
                <c:formatCode>#,##0</c:formatCode>
                <c:ptCount val="20"/>
                <c:pt idx="0">
                  <c:v>1564892.6166000001</c:v>
                </c:pt>
                <c:pt idx="1">
                  <c:v>1564892.6166000001</c:v>
                </c:pt>
                <c:pt idx="2">
                  <c:v>1564892.6166000001</c:v>
                </c:pt>
                <c:pt idx="3">
                  <c:v>1564892.6166000001</c:v>
                </c:pt>
                <c:pt idx="4">
                  <c:v>1564892.6166000001</c:v>
                </c:pt>
                <c:pt idx="5">
                  <c:v>1564892.6166000001</c:v>
                </c:pt>
                <c:pt idx="6">
                  <c:v>1564892.6166000001</c:v>
                </c:pt>
                <c:pt idx="7">
                  <c:v>1564892.6166000001</c:v>
                </c:pt>
                <c:pt idx="8">
                  <c:v>1564892.6166000001</c:v>
                </c:pt>
                <c:pt idx="9">
                  <c:v>1564892.6166000001</c:v>
                </c:pt>
                <c:pt idx="10">
                  <c:v>1564892.6166000001</c:v>
                </c:pt>
                <c:pt idx="11">
                  <c:v>1564892.6166000001</c:v>
                </c:pt>
                <c:pt idx="12">
                  <c:v>1564892.6166000001</c:v>
                </c:pt>
                <c:pt idx="13">
                  <c:v>1564892.6166000001</c:v>
                </c:pt>
                <c:pt idx="14">
                  <c:v>1564892.6166000001</c:v>
                </c:pt>
                <c:pt idx="15">
                  <c:v>1564892.6166000001</c:v>
                </c:pt>
                <c:pt idx="16">
                  <c:v>1564892.6166000001</c:v>
                </c:pt>
                <c:pt idx="17">
                  <c:v>1564892.6166000001</c:v>
                </c:pt>
                <c:pt idx="18">
                  <c:v>1564892.6166000001</c:v>
                </c:pt>
                <c:pt idx="19">
                  <c:v>1564892.6166000001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4-4D17-A718-74E3A68D4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6645704"/>
        <c:axId val="2126652072"/>
      </c:barChart>
      <c:catAx>
        <c:axId val="2126645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52072"/>
        <c:crosses val="autoZero"/>
        <c:auto val="1"/>
        <c:lblAlgn val="ctr"/>
        <c:lblOffset val="100"/>
        <c:noMultiLvlLbl val="0"/>
      </c:catAx>
      <c:valAx>
        <c:axId val="212665207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Revenue</a:t>
                </a:r>
                <a:r>
                  <a:rPr lang="de-DE" baseline="0" dirty="0"/>
                  <a:t> in Euro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64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Operating costs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Kalkulation!$A$18</c:f>
              <c:strCache>
                <c:ptCount val="1"/>
                <c:pt idx="0">
                  <c:v>Betriebskosten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Kalkulation!$D$88:$W$88</c:f>
              <c:numCache>
                <c:formatCode>_-* #,##0.00\ _€_-;\-* #,##0.00\ _€_-;_-* "-"??\ _€_-;_-@_-</c:formatCode>
                <c:ptCount val="20"/>
                <c:pt idx="0">
                  <c:v>540096.19452319993</c:v>
                </c:pt>
                <c:pt idx="1">
                  <c:v>551799.08035889594</c:v>
                </c:pt>
                <c:pt idx="2">
                  <c:v>563853.05276966281</c:v>
                </c:pt>
                <c:pt idx="3">
                  <c:v>426268.64435275277</c:v>
                </c:pt>
                <c:pt idx="4">
                  <c:v>439056.70368333533</c:v>
                </c:pt>
                <c:pt idx="5">
                  <c:v>452228.40479383542</c:v>
                </c:pt>
                <c:pt idx="6">
                  <c:v>465795.2569376505</c:v>
                </c:pt>
                <c:pt idx="7">
                  <c:v>479769.11464578006</c:v>
                </c:pt>
                <c:pt idx="8">
                  <c:v>494162.18808515347</c:v>
                </c:pt>
                <c:pt idx="9">
                  <c:v>508987.05372770806</c:v>
                </c:pt>
                <c:pt idx="10">
                  <c:v>524256.66533953929</c:v>
                </c:pt>
                <c:pt idx="11">
                  <c:v>539984.36529972544</c:v>
                </c:pt>
                <c:pt idx="12">
                  <c:v>556183.89625871729</c:v>
                </c:pt>
                <c:pt idx="13">
                  <c:v>572869.41314647882</c:v>
                </c:pt>
                <c:pt idx="14">
                  <c:v>590055.49554087326</c:v>
                </c:pt>
                <c:pt idx="15">
                  <c:v>607757.16040709952</c:v>
                </c:pt>
                <c:pt idx="16">
                  <c:v>625989.8752193125</c:v>
                </c:pt>
                <c:pt idx="17">
                  <c:v>644769.57147589186</c:v>
                </c:pt>
                <c:pt idx="18">
                  <c:v>664112.65862016869</c:v>
                </c:pt>
                <c:pt idx="19">
                  <c:v>684036.03837877372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C6-48BB-AE2B-18DA8FB9D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0214712"/>
        <c:axId val="2090205000"/>
      </c:barChart>
      <c:catAx>
        <c:axId val="2090214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05000"/>
        <c:crosses val="autoZero"/>
        <c:auto val="1"/>
        <c:lblAlgn val="ctr"/>
        <c:lblOffset val="100"/>
        <c:noMultiLvlLbl val="0"/>
      </c:catAx>
      <c:valAx>
        <c:axId val="20902050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Cost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.00\ _€_-;\-* #,##0.00\ _€_-;_-* &quot;-&quot;??\ _€_-;_-@_-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14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Equity</a:t>
                    </a:r>
                  </a:p>
                  <a:p>
                    <a:r>
                      <a:rPr lang="en-US"/>
                      <a:t>27%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130-400D-B6E5-D31874B9B0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Debt capital</a:t>
                    </a:r>
                  </a:p>
                  <a:p>
                    <a:r>
                      <a:rPr lang="en-US"/>
                      <a:t>73%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130-400D-B6E5-D31874B9B04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Grafiken!$L$41:$L$42</c:f>
              <c:strCache>
                <c:ptCount val="2"/>
                <c:pt idx="0">
                  <c:v>Eigenkapital</c:v>
                </c:pt>
                <c:pt idx="1">
                  <c:v>Fremdkapital</c:v>
                </c:pt>
              </c:strCache>
            </c:strRef>
          </c:cat>
          <c:val>
            <c:numRef>
              <c:f>Grafiken!$M$41:$M$42</c:f>
              <c:numCache>
                <c:formatCode>0.00%</c:formatCode>
                <c:ptCount val="2"/>
                <c:pt idx="0">
                  <c:v>0.2727</c:v>
                </c:pt>
                <c:pt idx="1">
                  <c:v>0.72729999999999995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30-400D-B6E5-D31874B9B04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Debt service installment loan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Kalkulation!$A$66</c:f>
              <c:strCache>
                <c:ptCount val="1"/>
                <c:pt idx="0">
                  <c:v>Repayment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Kalkulation!$D$66:$W$66</c:f>
              <c:numCache>
                <c:formatCode>General</c:formatCode>
                <c:ptCount val="20"/>
                <c:pt idx="3" formatCode="#,##0">
                  <c:v>456014.36601635494</c:v>
                </c:pt>
                <c:pt idx="4" formatCode="#,##0">
                  <c:v>456014.36601635494</c:v>
                </c:pt>
                <c:pt idx="5" formatCode="#,##0">
                  <c:v>456014.36601635494</c:v>
                </c:pt>
                <c:pt idx="6" formatCode="#,##0">
                  <c:v>456014.36601635494</c:v>
                </c:pt>
                <c:pt idx="7" formatCode="#,##0">
                  <c:v>456014.36601635494</c:v>
                </c:pt>
                <c:pt idx="8" formatCode="#,##0">
                  <c:v>456014.36601635494</c:v>
                </c:pt>
                <c:pt idx="9" formatCode="#,##0">
                  <c:v>456014.36601635494</c:v>
                </c:pt>
                <c:pt idx="10" formatCode="#,##0">
                  <c:v>456014.36601635494</c:v>
                </c:pt>
                <c:pt idx="11" formatCode="#,##0">
                  <c:v>456014.36601635494</c:v>
                </c:pt>
                <c:pt idx="12" formatCode="#,##0">
                  <c:v>456014.36601635494</c:v>
                </c:pt>
                <c:pt idx="13" formatCode="#,##0">
                  <c:v>456014.36601635494</c:v>
                </c:pt>
                <c:pt idx="14" formatCode="#,##0">
                  <c:v>456014.36601635494</c:v>
                </c:pt>
                <c:pt idx="15" formatCode="#,##0">
                  <c:v>456014.36601635494</c:v>
                </c:pt>
                <c:pt idx="16" formatCode="#,##0">
                  <c:v>456014.36601635494</c:v>
                </c:pt>
                <c:pt idx="17" formatCode="#,##0">
                  <c:v>456014.36601635494</c:v>
                </c:pt>
                <c:pt idx="18" formatCode="#,##0">
                  <c:v>456014.36601635494</c:v>
                </c:pt>
                <c:pt idx="19" formatCode="#,##0">
                  <c:v>456014.36601635494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2-454C-947E-F6A7F8A74175}"/>
            </c:ext>
          </c:extLst>
        </c:ser>
        <c:ser>
          <c:idx val="1"/>
          <c:order val="1"/>
          <c:tx>
            <c:strRef>
              <c:f>Kalkulation!$A$67</c:f>
              <c:strCache>
                <c:ptCount val="1"/>
                <c:pt idx="0">
                  <c:v>Interest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Kalkulation!$D$67:$W$67</c:f>
              <c:numCache>
                <c:formatCode>#,##0</c:formatCode>
                <c:ptCount val="20"/>
                <c:pt idx="0">
                  <c:v>232567.32666834103</c:v>
                </c:pt>
                <c:pt idx="1">
                  <c:v>232567.32666834103</c:v>
                </c:pt>
                <c:pt idx="2">
                  <c:v>232567.32666834103</c:v>
                </c:pt>
                <c:pt idx="3">
                  <c:v>225727.11117809571</c:v>
                </c:pt>
                <c:pt idx="4">
                  <c:v>212046.68019760505</c:v>
                </c:pt>
                <c:pt idx="5">
                  <c:v>198366.24921711438</c:v>
                </c:pt>
                <c:pt idx="6">
                  <c:v>184685.81823662372</c:v>
                </c:pt>
                <c:pt idx="7">
                  <c:v>171005.38725613308</c:v>
                </c:pt>
                <c:pt idx="8">
                  <c:v>157324.95627564241</c:v>
                </c:pt>
                <c:pt idx="9">
                  <c:v>143644.52529515175</c:v>
                </c:pt>
                <c:pt idx="10">
                  <c:v>129964.09431466108</c:v>
                </c:pt>
                <c:pt idx="11">
                  <c:v>116283.66333417043</c:v>
                </c:pt>
                <c:pt idx="12">
                  <c:v>102603.23235367978</c:v>
                </c:pt>
                <c:pt idx="13">
                  <c:v>88922.801373189141</c:v>
                </c:pt>
                <c:pt idx="14">
                  <c:v>75242.370392698489</c:v>
                </c:pt>
                <c:pt idx="15">
                  <c:v>61561.939412207852</c:v>
                </c:pt>
                <c:pt idx="16">
                  <c:v>47881.508431717208</c:v>
                </c:pt>
                <c:pt idx="17">
                  <c:v>34201.077451226556</c:v>
                </c:pt>
                <c:pt idx="18">
                  <c:v>20520.646470735912</c:v>
                </c:pt>
                <c:pt idx="19">
                  <c:v>6840.2154902452648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22-454C-947E-F6A7F8A741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0259000"/>
        <c:axId val="2090264456"/>
      </c:barChart>
      <c:catAx>
        <c:axId val="2090259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Duration</a:t>
                </a:r>
                <a:r>
                  <a:rPr lang="en-US" baseline="0" dirty="0"/>
                  <a:t> in years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64456"/>
        <c:crosses val="autoZero"/>
        <c:auto val="1"/>
        <c:lblAlgn val="ctr"/>
        <c:lblOffset val="100"/>
        <c:noMultiLvlLbl val="0"/>
      </c:catAx>
      <c:valAx>
        <c:axId val="209026445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Debt Service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25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Taxes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Kalkulation!$A$30</c:f>
              <c:strCache>
                <c:ptCount val="1"/>
                <c:pt idx="0">
                  <c:v>Steuer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Kalkulation!$D$1:$W$1</c:f>
              <c:numCache>
                <c:formatCode>General</c:formatCode>
                <c:ptCount val="20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  <c:pt idx="5">
                  <c:v>2031</c:v>
                </c:pt>
                <c:pt idx="6">
                  <c:v>2032</c:v>
                </c:pt>
                <c:pt idx="7">
                  <c:v>2033</c:v>
                </c:pt>
                <c:pt idx="8">
                  <c:v>2034</c:v>
                </c:pt>
                <c:pt idx="9">
                  <c:v>2035</c:v>
                </c:pt>
                <c:pt idx="10">
                  <c:v>2036</c:v>
                </c:pt>
                <c:pt idx="11">
                  <c:v>2037</c:v>
                </c:pt>
                <c:pt idx="12">
                  <c:v>2038</c:v>
                </c:pt>
                <c:pt idx="13">
                  <c:v>2039</c:v>
                </c:pt>
                <c:pt idx="14">
                  <c:v>2040</c:v>
                </c:pt>
                <c:pt idx="15">
                  <c:v>2041</c:v>
                </c:pt>
                <c:pt idx="16">
                  <c:v>2042</c:v>
                </c:pt>
                <c:pt idx="17">
                  <c:v>2043</c:v>
                </c:pt>
                <c:pt idx="18">
                  <c:v>2044</c:v>
                </c:pt>
                <c:pt idx="19">
                  <c:v>2045</c:v>
                </c:pt>
              </c:numCache>
            </c:numRef>
          </c:cat>
          <c:val>
            <c:numRef>
              <c:f>Kalkulation!$D$30:$W$30</c:f>
              <c:numCache>
                <c:formatCode>#,##0</c:formatCode>
                <c:ptCount val="20"/>
                <c:pt idx="0">
                  <c:v>994.86208723069183</c:v>
                </c:pt>
                <c:pt idx="1">
                  <c:v>0</c:v>
                </c:pt>
                <c:pt idx="2">
                  <c:v>0</c:v>
                </c:pt>
                <c:pt idx="3">
                  <c:v>15149.999367223803</c:v>
                </c:pt>
                <c:pt idx="4">
                  <c:v>15253.349389857902</c:v>
                </c:pt>
                <c:pt idx="5">
                  <c:v>15312.267939750851</c:v>
                </c:pt>
                <c:pt idx="6">
                  <c:v>15325.42207272045</c:v>
                </c:pt>
                <c:pt idx="7">
                  <c:v>15291.438856258934</c:v>
                </c:pt>
                <c:pt idx="8">
                  <c:v>15208.904169883439</c:v>
                </c:pt>
                <c:pt idx="9">
                  <c:v>15076.361469496504</c:v>
                </c:pt>
                <c:pt idx="10">
                  <c:v>14892.310514677789</c:v>
                </c:pt>
                <c:pt idx="11">
                  <c:v>14655.206057794356</c:v>
                </c:pt>
                <c:pt idx="12">
                  <c:v>14363.456493784253</c:v>
                </c:pt>
                <c:pt idx="13">
                  <c:v>14015.422469433674</c:v>
                </c:pt>
                <c:pt idx="14">
                  <c:v>102029.0985484324</c:v>
                </c:pt>
                <c:pt idx="15">
                  <c:v>101563.37934595594</c:v>
                </c:pt>
                <c:pt idx="16">
                  <c:v>101036.156593985</c:v>
                </c:pt>
                <c:pt idx="17">
                  <c:v>100445.58518603479</c:v>
                </c:pt>
                <c:pt idx="18">
                  <c:v>99789.764662425907</c:v>
                </c:pt>
                <c:pt idx="19">
                  <c:v>99066.737549688565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7-4927-8904-1965A7421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5820520"/>
        <c:axId val="2125825704"/>
      </c:barChart>
      <c:catAx>
        <c:axId val="2125820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 dirty="0">
                    <a:solidFill>
                      <a:prstClr val="black"/>
                    </a:solidFill>
                  </a:rPr>
                  <a:t>Duration in 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5704"/>
        <c:crosses val="autoZero"/>
        <c:auto val="1"/>
        <c:lblAlgn val="ctr"/>
        <c:lblOffset val="100"/>
        <c:noMultiLvlLbl val="0"/>
      </c:catAx>
      <c:valAx>
        <c:axId val="212582570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Taxes in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820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18D9-2C87-4814-8471-598F3A0B7D9E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B0CAE-C226-4F50-9E29-280196DA2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7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D29E-F25E-8C11-FFB2-F28F759D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F9AC2-AE4C-743F-700C-CC4F84B5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05DD-7DF7-A775-D260-BFD520F5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1C6D-64A9-4E2D-9A6C-E91105B63EC9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2C7F-8CD7-CD94-5BA9-0BCC991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D78-721F-9EE6-66F7-E8EDCF85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6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0BD2-0FC9-574E-5CB1-B69182E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0FBB4-7AD7-F787-3FA7-10A9BE102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D17D-6108-CFFF-3577-9104AAB9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DA8-2651-4482-A0A2-AFA6C595E0B7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4102-A8A3-8571-CFC1-8482501E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4F63-5ADA-6671-7E6B-A58C545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E5929-A32E-7318-28BB-9DBC4571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9276C-F873-3F7F-1E18-073DEF08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A34F-1C0C-7D40-CEE9-F48DBDB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59C5-25AD-40A2-B8B6-710A7403660D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2C68-CEE8-C144-02A7-5FE8057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425B-6D9F-3592-9156-506AC43A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54D-72E5-FF3C-08C3-1AEBA407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9148-0D69-CBFE-DE91-4D83691C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11C-9A3F-941D-9EB6-3B3206A4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AF5D-0002-429C-B0C5-8EE1E95ADF60}" type="datetime1">
              <a:rPr lang="en-IN" smtClean="0"/>
              <a:t>26-12-2024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B255-8215-53B8-021F-E8511E0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D402-EF68-63C6-4CC4-2962E73E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21B5-C4FA-06AB-484C-CE984830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DE9C-170A-030B-D268-8313D6C5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F913-EE8E-F94F-AF9F-695E7FFF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A6EE-35CB-4C55-BD57-77600E238904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4924-4F4F-50AD-F023-E390CCFC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1583-C5A2-CFCC-2688-5F1FD20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7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F7BC-7BAC-F239-62BF-036E2373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8E37-7370-BA5A-071F-94116C86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4C80-64C3-2FE1-3C66-DC262BDE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1A59-5885-47CE-A56F-31BBD2ED4A81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D8F8-D0D7-D63F-EE8F-BA7C6A3B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6B03-E92E-891C-EBEE-F70F4418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8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ED70-E37F-8174-FF58-D19B468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6DC54-D7C2-3A7D-0445-2D6C3E1B6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A53A-478F-B35E-786F-D2DE42A91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5777-9587-214E-BF4E-1702194B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A6C9-A2A6-47CD-824A-3864682612D8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E073-9E6E-687B-7729-7C28A244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C47E-08E4-788E-95F5-81095602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3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047C-C252-2BF4-24AC-A1B48EF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8038-0AF9-2028-F20C-AB1C23CE2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5B30-1E4C-7ABF-6843-408001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2614F-97E2-6536-A9DA-4E501503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13DEB-D91D-0DFA-C983-0D018D5C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6073C-2AE5-0E85-D462-71023F37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4A07-182A-4523-9400-45AF01FFCFA7}" type="datetime1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046B8-9287-D587-B2EF-B6F4C79C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4DA3B-7133-28FC-B572-84C1F18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A1B-E667-2A7F-9718-D1DDE8E5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AC8-F359-568E-D9B3-004D233B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7BA3-CFC4-4702-BC50-593A513A0209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473C6-8812-47C2-9624-05FCCAB5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D8C9C-15BD-79A0-1015-82A8EC65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96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1AC6A-FEF5-BE13-6136-27A92F0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84AA-5082-4373-AD01-1489AA108879}" type="datetime1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84AA0-3A69-D1F6-2E1F-4A93765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EC788-52FA-F73B-D1F2-641CD29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2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76AA-5F49-9033-B7D6-3AD3E8E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B6CF-9328-4A2F-FF0D-EFDAFABB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617FD-DAC5-62CE-7145-13232C105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6CCF-39ED-3B5B-8B9D-4CD7AF48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921A-33A5-44B8-8CE1-DF8DE646E4D6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774B-BA69-CE17-B943-2B0ED186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52E8C-5B1F-7A2D-AFCD-4A16913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8093-6C17-8A61-42D8-3456636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9D36-4D9D-1891-1E2C-0EDA7F1D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4A7E9-678D-EE42-61A7-D99A4328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0065-3C61-4839-BF62-6C1FD32A9DEF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EC84-CBE3-9F27-7C4B-DA269273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B330-4390-F24D-BBB6-9BF0BB1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0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A47-D08C-A01E-A030-862A114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15E8-6EAC-43B0-6A57-9B0FFFBE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D5617-C24C-1761-9089-99DECDFC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3ADB-2E07-2E8A-3911-2F7D6E47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FC35-AEDD-49BF-AE2C-325672DF1847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B9823-08EF-47B4-BEDB-C993F62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96C1-4F3E-E26D-76FB-9BEA75A6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630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F24B-675C-9AFE-32B9-5554378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2006-14F9-7DF8-71D2-C1E91D5E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2B3-7A4F-9E52-0F17-B6FFF920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0672-32A4-47E7-9497-9F5CB1C3C59E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F9CF-F5B7-D532-1C8C-947A8FD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8794-9A3B-E7CB-75EB-D8AC66CD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41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6F41-6F39-007C-FE52-DBAB8D40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D8841-0CCE-A262-F072-0711BF729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F86B-82F2-2228-A726-2F8954A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EDF0-2D2A-4441-B0F4-25DD1E88333E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4B-B965-C9BC-4A9F-383C2BAC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94EA-D922-327D-F294-35D87D8C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10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456-ED9E-354E-C595-AD02D8B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C16DD-8AE7-A6B9-ECEA-42442602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AC1A-A558-4C8B-AB6D-938DF87C7B21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7A28-0B41-6F74-469D-B46287FA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76C1-E61E-ED47-7A9E-86570265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2B8E9-AAFC-44D3-B92E-D5D0BFCC5072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020C069-4D8F-8B72-9D37-04C0A3CDC7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" y="136525"/>
            <a:ext cx="1453515" cy="859155"/>
          </a:xfrm>
          <a:prstGeom prst="rect">
            <a:avLst/>
          </a:prstGeom>
        </p:spPr>
      </p:pic>
      <p:pic>
        <p:nvPicPr>
          <p:cNvPr id="7" name="Picture 6" descr="A picture containing text, font, logo, symbol&#10;&#10;Description automatically generated">
            <a:extLst>
              <a:ext uri="{FF2B5EF4-FFF2-40B4-BE49-F238E27FC236}">
                <a16:creationId xmlns:a16="http://schemas.microsoft.com/office/drawing/2014/main" id="{93868805-79F0-D4E2-BDEA-B026B90DB7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776" y="410464"/>
            <a:ext cx="1146048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B01-C387-F637-61A4-F7953D56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B131-BDC5-30E1-6A46-7C38972E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E0B2-7BB0-CFAA-A082-0C1005B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F72-8D0A-4C05-9342-DF72BE5EC6CB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5427-082F-E236-4DA8-4B46F775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2DE9-D8A3-4BD6-2B84-597CE06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6EEC-535D-A316-D059-7EEA6F56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D11-870F-156A-47D0-901FF0320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2A60-54FC-48F2-03F3-664116C8C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58A8-D795-2C75-5E01-EADE443A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9C3-845A-43B9-BEFB-7A236C2A4F79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5937-A02A-E114-E57C-BC4737DC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8C50-4647-D110-CE11-6A4379F5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1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E825-11A4-E7E2-3AB4-87AF48C1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DD9-9550-19B1-826D-E192840A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5D96A-267C-46CB-AC28-F562308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431BD-DE8F-7B14-EA20-07DC262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80579-6B49-B05C-10C5-0A1F35289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AE99-0E1D-0381-D6B2-116928D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E9B0-62DA-46AB-B07C-33A6CC14DBE0}" type="datetime1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8CB98-633E-2A48-F154-44081EE5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85D7-78E9-DC16-0472-4E7C06C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74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59FF-2D9D-3DB5-44D0-5CD292EA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6FB5B-D07F-A840-1E12-504A496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9EF7-647C-46B2-B1BC-7C7B1B904BC0}" type="datetime1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938-0BE8-FD40-B543-9A61519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D3BFE-C886-94B9-3871-FFA43010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588E3-1269-156A-5F80-7D1F7B80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7DA7-96CC-40A9-B14D-4B9D7065EBC1}" type="datetime1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526B-8058-67D8-946B-387ECD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C915-A9C6-0448-F18E-B3CAEDBC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1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3CBF-84A3-706D-B0E6-12D0AE64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9363-856C-91C5-1D99-46EFAF23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32F5-BE0A-6F1F-3AF5-DCF8B491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AC36-8D7A-E995-56B4-075A6C06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700-E7A2-4513-89D6-336D202C5B31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3AB7D-53CF-6CF4-293B-81F583A1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381DE-099E-5870-CE47-D29AD3F2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5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1118-B665-9D9A-05D8-BA130F63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106D8-5A55-653A-9FE0-6C7AD7E1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64113-4C4C-76B1-67AD-ECF80CA1B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F240-1D82-2A98-D5AB-D9E67CE0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00B8-A844-477B-AC8D-F8435E419499}" type="datetime1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23B0-5AB8-F168-6E59-0FB83B3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4763-50BB-440E-71CA-09D4B19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CA9EC-C2BD-CF3D-5A20-8098B0BF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EB5F-9184-E626-5F82-874D156F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0F09-C3DE-2703-E0DC-512FD14AA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47CD2-85B9-4037-8D99-9B029080F3C1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50A2-6280-2FB5-BD50-7B03008B6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B145-0A1E-5E75-9F26-995BFCDD3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76409-3411-4534-8D12-35FE24735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C5341-81D3-444C-1940-8A61E689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BD361-4C90-8D9C-A080-2ACD105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F2B3-823B-DAF2-74E0-264333210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C714-A3AB-4562-85D8-8980BF3275E7}" type="datetime1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FAD-9204-8BF4-B53E-BA30C70D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 4: Sliding bearings in gearboxes of WEC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02ED-8173-4208-A948-EA1F221E1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7761-FC87-4A57-BD27-270B4C722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D3F108-3889-1AFC-C5E1-8B6FE8EAF83B}"/>
              </a:ext>
            </a:extLst>
          </p:cNvPr>
          <p:cNvSpPr txBox="1"/>
          <p:nvPr/>
        </p:nvSpPr>
        <p:spPr>
          <a:xfrm>
            <a:off x="245807" y="1199301"/>
            <a:ext cx="11513574" cy="1900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Wind Farm Project Development, </a:t>
            </a:r>
            <a:r>
              <a:rPr lang="en-IN" sz="40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WiSe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2024/25</a:t>
            </a:r>
            <a:endParaRPr lang="en-IN" sz="4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3:  Wind Farm Project in Gujarat, India</a:t>
            </a:r>
            <a:br>
              <a:rPr lang="de-DE" sz="2000" dirty="0">
                <a:solidFill>
                  <a:sysClr val="windowText" lastClr="000000"/>
                </a:solidFill>
              </a:rPr>
            </a:br>
            <a:endParaRPr lang="de-DE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68E4F-7526-A4F3-17DD-302DA0270853}"/>
              </a:ext>
            </a:extLst>
          </p:cNvPr>
          <p:cNvSpPr txBox="1"/>
          <p:nvPr/>
        </p:nvSpPr>
        <p:spPr>
          <a:xfrm>
            <a:off x="496313" y="3844203"/>
            <a:ext cx="5906006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Presented by:</a:t>
            </a:r>
            <a:r>
              <a:rPr lang="de-DE" sz="2000" dirty="0"/>
              <a:t>			</a:t>
            </a:r>
            <a:r>
              <a:rPr lang="de-DE" sz="2000" b="1" u="sng" dirty="0"/>
              <a:t>Matriculation No.</a:t>
            </a:r>
          </a:p>
          <a:p>
            <a:endParaRPr lang="de-DE" sz="2000" dirty="0"/>
          </a:p>
          <a:p>
            <a:r>
              <a:rPr lang="de-DE" dirty="0"/>
              <a:t>Mozafary Mostafa			           750247</a:t>
            </a:r>
          </a:p>
          <a:p>
            <a:r>
              <a:rPr lang="de-DE" dirty="0"/>
              <a:t>Patil Rahul			           750532</a:t>
            </a:r>
          </a:p>
          <a:p>
            <a:r>
              <a:rPr lang="de-DE" dirty="0"/>
              <a:t>Soni Karan			           </a:t>
            </a:r>
            <a:r>
              <a:rPr lang="en-DE" b="0" i="0" dirty="0">
                <a:effectLst/>
                <a:highlight>
                  <a:srgbClr val="FFFFFF"/>
                </a:highlight>
              </a:rPr>
              <a:t>760153</a:t>
            </a:r>
            <a:endParaRPr lang="de-DE" dirty="0"/>
          </a:p>
          <a:p>
            <a:pPr algn="ctr"/>
            <a:r>
              <a:rPr lang="de-DE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BDE80-052B-9938-EE8E-D8C81054A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66" y="-15371"/>
            <a:ext cx="2511357" cy="1412637"/>
          </a:xfrm>
          <a:prstGeom prst="rect">
            <a:avLst/>
          </a:prstGeom>
        </p:spPr>
      </p:pic>
      <p:pic>
        <p:nvPicPr>
          <p:cNvPr id="4" name="Picture 3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E4843BC-9D2B-3B2B-575C-F16F65BF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598" y="88806"/>
            <a:ext cx="2854602" cy="12042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A25377-8F1B-6CC9-C9F9-D4370AC2B364}"/>
              </a:ext>
            </a:extLst>
          </p:cNvPr>
          <p:cNvSpPr/>
          <p:nvPr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5401818-DADF-A3EF-A208-4BB4A83D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D33B-839B-46E7-86F0-3CE0E6C0AEB2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1C5D4C0-8C57-26A1-92CC-80DF52D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CFC601-C2B2-20C3-33B2-D1304162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F1C34-A7D9-BEF1-1CDC-964651D3F1DE}"/>
              </a:ext>
            </a:extLst>
          </p:cNvPr>
          <p:cNvSpPr txBox="1"/>
          <p:nvPr/>
        </p:nvSpPr>
        <p:spPr>
          <a:xfrm>
            <a:off x="7002274" y="3872915"/>
            <a:ext cx="5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Guided by: </a:t>
            </a:r>
            <a:r>
              <a:rPr lang="en-GB" dirty="0"/>
              <a:t>Prof. Marina Blohm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A9F7-8A1D-7093-952D-E9D80417CA80}"/>
              </a:ext>
            </a:extLst>
          </p:cNvPr>
          <p:cNvSpPr txBox="1"/>
          <p:nvPr/>
        </p:nvSpPr>
        <p:spPr>
          <a:xfrm>
            <a:off x="8126513" y="4644396"/>
            <a:ext cx="275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Date :</a:t>
            </a:r>
            <a:r>
              <a:rPr lang="en-GB" dirty="0"/>
              <a:t> 15.01.2025</a:t>
            </a:r>
          </a:p>
          <a:p>
            <a:r>
              <a:rPr lang="en-GB" b="1" dirty="0"/>
              <a:t>Place: </a:t>
            </a:r>
            <a:r>
              <a:rPr lang="en-GB" dirty="0"/>
              <a:t>Flensburg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220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B92E2-546B-37CB-955E-15E16372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786E-8BEB-1641-E1E1-4A96E6C1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6. Strategies of Community engagement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9A299-0A48-7B33-53A4-D714B2A34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50A69531-5E84-8B70-F847-94D211C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2E2EC-DB73-E182-C843-34438308BD6C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3AF5FF-F399-B817-92DF-D57DAC460242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890AE07-E26F-DB55-02DA-7B9958B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E491E18-7300-CAAB-8928-8BA04EF5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8C8929A-50BD-9E35-0EE7-759A2B0F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1F3DE-225C-FDD2-1D28-602BDEBD6C0E}"/>
              </a:ext>
            </a:extLst>
          </p:cNvPr>
          <p:cNvSpPr/>
          <p:nvPr/>
        </p:nvSpPr>
        <p:spPr>
          <a:xfrm>
            <a:off x="276045" y="1630392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Community Meeting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AD8EEE-2E4C-6391-6D09-E3F25B1D65B4}"/>
              </a:ext>
            </a:extLst>
          </p:cNvPr>
          <p:cNvSpPr/>
          <p:nvPr/>
        </p:nvSpPr>
        <p:spPr>
          <a:xfrm>
            <a:off x="8364747" y="1670649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Engage Local Leaders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2E64F3-4ACD-6B79-D82F-AFA646C242C5}"/>
              </a:ext>
            </a:extLst>
          </p:cNvPr>
          <p:cNvSpPr/>
          <p:nvPr/>
        </p:nvSpPr>
        <p:spPr>
          <a:xfrm>
            <a:off x="4293079" y="1653396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Transparency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27C646-EBCB-926F-C18D-BDA782F6B04E}"/>
              </a:ext>
            </a:extLst>
          </p:cNvPr>
          <p:cNvSpPr/>
          <p:nvPr/>
        </p:nvSpPr>
        <p:spPr>
          <a:xfrm>
            <a:off x="2237117" y="317739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Benefit Sharing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C4366B-685D-65B4-E650-D355326C2108}"/>
              </a:ext>
            </a:extLst>
          </p:cNvPr>
          <p:cNvSpPr/>
          <p:nvPr/>
        </p:nvSpPr>
        <p:spPr>
          <a:xfrm>
            <a:off x="6748732" y="32291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Regular Updates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09FF58-92AA-5364-9682-1D43E52A525B}"/>
              </a:ext>
            </a:extLst>
          </p:cNvPr>
          <p:cNvSpPr/>
          <p:nvPr/>
        </p:nvSpPr>
        <p:spPr>
          <a:xfrm>
            <a:off x="189781" y="5080959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Community Feedback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D19B6F6-DA06-9E4B-A3F8-E5FB14E104AE}"/>
              </a:ext>
            </a:extLst>
          </p:cNvPr>
          <p:cNvSpPr/>
          <p:nvPr/>
        </p:nvSpPr>
        <p:spPr>
          <a:xfrm>
            <a:off x="4304580" y="5089586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Raise Awareness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748F7EE-85A2-E6A4-8D73-4D44BE4FCD7A}"/>
              </a:ext>
            </a:extLst>
          </p:cNvPr>
          <p:cNvSpPr/>
          <p:nvPr/>
        </p:nvSpPr>
        <p:spPr>
          <a:xfrm>
            <a:off x="8798944" y="508958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Term Engagement</a:t>
            </a:r>
          </a:p>
        </p:txBody>
      </p:sp>
    </p:spTree>
    <p:extLst>
      <p:ext uri="{BB962C8B-B14F-4D97-AF65-F5344CB8AC3E}">
        <p14:creationId xmlns:p14="http://schemas.microsoft.com/office/powerpoint/2010/main" val="418818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306B-ED26-AF34-5E53-CDA7B646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3C14-1801-1F04-5A0F-7137A3D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7. Land Leasing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77A17-1BF0-F1AF-38FA-CFDA8948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A8C1A39-FE2A-2229-FFB4-71509237F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5AC6F1-862F-0E1C-60AE-5C4239EF90A0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24E65-6F3F-BA32-28D0-DF441775958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12B6DB8-1311-800C-E7BF-C6E6422D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552EB04-EF71-4F47-02C3-9ED7C307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556646C-B19C-9579-B3FF-6DB42CB4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1C21F-0630-D650-47D8-A4E0F363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9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CCC51-9DF4-6469-3C98-28464762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08B-863B-5E43-5F2C-B1F920B0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8. Addressing Conflicting Interests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41C76-4FCA-D6BB-2934-1516FD87B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A99D40C-435B-EC10-0CEF-721AE9542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C641D7-5D7C-8292-0BBE-16C01624F0A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6F18B-157B-7975-3006-7DB5B7765F73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684542E-CA4E-1C7F-2686-85D1C8F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6752851-FE23-048C-FAD6-95B80D90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3B35263-F4BB-4E4D-7B50-256D8B93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B4D5A8-7026-CA4F-5CD6-21DE582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EB39C-76FF-B743-E175-F53E25C8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055C-5DF4-B21B-8AD9-8E266B3D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9. Logistics and Transformation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246C9-1A23-2A56-68EC-6896990D5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0F77F711-C95E-B925-A52A-B6DF1F09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B3981E-9AC8-5390-3142-9E1A2BCDAFA1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7A498E-C252-B7E4-F813-E2EB39A62E7E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C7FFE13-1504-C127-71A3-AA96691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91CC28-1CB1-06DD-B84D-771F4B6C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E631550-D772-6712-05EF-CD1F2B75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75756992-DA80-D82E-963F-29729C16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6" y="1240514"/>
            <a:ext cx="6555757" cy="4789349"/>
          </a:xfrm>
          <a:prstGeom prst="rect">
            <a:avLst/>
          </a:prstGeom>
        </p:spPr>
      </p:pic>
      <p:sp>
        <p:nvSpPr>
          <p:cNvPr id="13" name="Text Box 31">
            <a:extLst>
              <a:ext uri="{FF2B5EF4-FFF2-40B4-BE49-F238E27FC236}">
                <a16:creationId xmlns:a16="http://schemas.microsoft.com/office/drawing/2014/main" id="{F7558E40-5ED2-4922-A0A2-CC9FB1C02FD5}"/>
              </a:ext>
            </a:extLst>
          </p:cNvPr>
          <p:cNvSpPr txBox="1"/>
          <p:nvPr/>
        </p:nvSpPr>
        <p:spPr>
          <a:xfrm>
            <a:off x="4821548" y="4903824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NH48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2134FD5D-E0DE-50DA-57E5-4E1F50143C37}"/>
              </a:ext>
            </a:extLst>
          </p:cNvPr>
          <p:cNvSpPr txBox="1"/>
          <p:nvPr/>
        </p:nvSpPr>
        <p:spPr>
          <a:xfrm>
            <a:off x="4861805" y="3529348"/>
            <a:ext cx="495200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C88C66B0-F2FD-B033-299A-CCF143E279E4}"/>
              </a:ext>
            </a:extLst>
          </p:cNvPr>
          <p:cNvSpPr txBox="1"/>
          <p:nvPr/>
        </p:nvSpPr>
        <p:spPr>
          <a:xfrm>
            <a:off x="4542627" y="2338904"/>
            <a:ext cx="477947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</a:t>
            </a: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37E418B7-3E12-E4F8-562D-84C23664FE19}"/>
              </a:ext>
            </a:extLst>
          </p:cNvPr>
          <p:cNvSpPr txBox="1"/>
          <p:nvPr/>
        </p:nvSpPr>
        <p:spPr>
          <a:xfrm>
            <a:off x="3196907" y="2157749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NH64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CAC814B1-1870-0BD7-0445-17A376E5339B}"/>
              </a:ext>
            </a:extLst>
          </p:cNvPr>
          <p:cNvSpPr txBox="1"/>
          <p:nvPr/>
        </p:nvSpPr>
        <p:spPr>
          <a:xfrm>
            <a:off x="2032340" y="1950715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NH27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70DCC614-2EF3-EE12-D30F-D321757E0B06}"/>
              </a:ext>
            </a:extLst>
          </p:cNvPr>
          <p:cNvSpPr txBox="1"/>
          <p:nvPr/>
        </p:nvSpPr>
        <p:spPr>
          <a:xfrm>
            <a:off x="738378" y="1320986"/>
            <a:ext cx="569961" cy="315157"/>
          </a:xfrm>
          <a:prstGeom prst="rect">
            <a:avLst/>
          </a:prstGeom>
          <a:solidFill>
            <a:srgbClr val="C000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754k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5">
            <a:extLst>
              <a:ext uri="{FF2B5EF4-FFF2-40B4-BE49-F238E27FC236}">
                <a16:creationId xmlns:a16="http://schemas.microsoft.com/office/drawing/2014/main" id="{F7268F90-AEB5-1FF9-6254-DCE7B4E64026}"/>
              </a:ext>
            </a:extLst>
          </p:cNvPr>
          <p:cNvSpPr txBox="1"/>
          <p:nvPr/>
        </p:nvSpPr>
        <p:spPr>
          <a:xfrm>
            <a:off x="5029200" y="5467925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endParaRPr lang="en-IN" sz="1200" kern="10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3B66BF77-E1D9-7D42-4E2B-4AFEC92C121F}"/>
              </a:ext>
            </a:extLst>
          </p:cNvPr>
          <p:cNvSpPr txBox="1"/>
          <p:nvPr/>
        </p:nvSpPr>
        <p:spPr>
          <a:xfrm>
            <a:off x="6018363" y="2894378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35">
            <a:extLst>
              <a:ext uri="{FF2B5EF4-FFF2-40B4-BE49-F238E27FC236}">
                <a16:creationId xmlns:a16="http://schemas.microsoft.com/office/drawing/2014/main" id="{641923F0-9F1C-E149-200C-ED7EA6AD6660}"/>
              </a:ext>
            </a:extLst>
          </p:cNvPr>
          <p:cNvSpPr txBox="1"/>
          <p:nvPr/>
        </p:nvSpPr>
        <p:spPr>
          <a:xfrm>
            <a:off x="1662023" y="1427887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35">
            <a:extLst>
              <a:ext uri="{FF2B5EF4-FFF2-40B4-BE49-F238E27FC236}">
                <a16:creationId xmlns:a16="http://schemas.microsoft.com/office/drawing/2014/main" id="{DBC3BDBF-3382-DABD-9CBA-DEBD4D4EBD9F}"/>
              </a:ext>
            </a:extLst>
          </p:cNvPr>
          <p:cNvSpPr txBox="1"/>
          <p:nvPr/>
        </p:nvSpPr>
        <p:spPr>
          <a:xfrm>
            <a:off x="1187570" y="1885087"/>
            <a:ext cx="267419" cy="277267"/>
          </a:xfrm>
          <a:prstGeom prst="rect">
            <a:avLst/>
          </a:prstGeom>
          <a:solidFill>
            <a:srgbClr val="FFFF0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</a:t>
            </a:r>
            <a:endParaRPr lang="en-IN" sz="12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D17DFF-5C75-44FD-0F16-5F19C0F8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1939"/>
              </p:ext>
            </p:extLst>
          </p:nvPr>
        </p:nvGraphicFramePr>
        <p:xfrm>
          <a:off x="6353007" y="4332657"/>
          <a:ext cx="5731510" cy="1700911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1886662297"/>
                    </a:ext>
                  </a:extLst>
                </a:gridCol>
                <a:gridCol w="2051685">
                  <a:extLst>
                    <a:ext uri="{9D8B030D-6E8A-4147-A177-3AD203B41FA5}">
                      <a16:colId xmlns:a16="http://schemas.microsoft.com/office/drawing/2014/main" val="358030477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480441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Wind Turbine Manufacturing components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Manufacturing Locations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Distance between Manufacturing location to Wind farm [km]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98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Nacelle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0275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Nacelle Cover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06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Hub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Daman,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743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Rotor Blades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Bhuj,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743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Tower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Gandhidham, Gujarat,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136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134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Electrical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Vadodara, India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544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64402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AEC6C74-56D1-0423-8037-753BF820034F}"/>
              </a:ext>
            </a:extLst>
          </p:cNvPr>
          <p:cNvSpPr txBox="1"/>
          <p:nvPr/>
        </p:nvSpPr>
        <p:spPr>
          <a:xfrm>
            <a:off x="6840747" y="1319842"/>
            <a:ext cx="5279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Location: </a:t>
            </a:r>
            <a:r>
              <a:rPr lang="en-IN" dirty="0" err="1"/>
              <a:t>Poladia</a:t>
            </a:r>
            <a:r>
              <a:rPr lang="en-IN" dirty="0"/>
              <a:t>, Gujarat, India</a:t>
            </a:r>
          </a:p>
          <a:p>
            <a:endParaRPr lang="en-IN" dirty="0"/>
          </a:p>
          <a:p>
            <a:r>
              <a:rPr lang="en-IN" b="1" dirty="0"/>
              <a:t>Why</a:t>
            </a:r>
            <a:r>
              <a:rPr lang="en-IN" dirty="0"/>
              <a:t> Suzlon company wind turbine?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Manufacturing in Gujarat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Government provides incentives </a:t>
            </a:r>
            <a:r>
              <a:rPr lang="en-IN" b="1" dirty="0"/>
              <a:t>(Made in India)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53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53692-8D82-BBDA-61F1-0217A51F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6703-25F0-3FAF-26AF-810B994E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7D08D-4268-1EDC-CB86-9B8521DF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F6E1E998-9BDD-1020-DAD7-E2BE8463A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DB9907-01AB-D7D0-C779-158088DB32A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8DD38-660D-D727-9ED7-0CFBC54BFD44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7E84122-5BD4-88ED-F943-904D2BAB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DC78E8F-C980-7E1B-F6B6-0AD97164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9E11E2D-8755-7770-6861-7D60D1E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1" name="Diagramm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686378"/>
              </p:ext>
            </p:extLst>
          </p:nvPr>
        </p:nvGraphicFramePr>
        <p:xfrm>
          <a:off x="996582" y="1086929"/>
          <a:ext cx="10371364" cy="2861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Diagramm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4963133"/>
              </p:ext>
            </p:extLst>
          </p:nvPr>
        </p:nvGraphicFramePr>
        <p:xfrm>
          <a:off x="793630" y="3797626"/>
          <a:ext cx="10972800" cy="2508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2616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E0D2-CB8D-2FD7-E569-027F2A68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2FE1-AC46-E5E7-A86A-1ECD4399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6FBB6-E927-CFC7-898C-1416C57E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D0A0E3A-48B3-7951-584D-5A1F2DFA3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7B0DF8-775D-86C2-CA4F-F3A62960117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EC65BD-679A-C3AF-EDF5-6D10C967A90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7134F9F-A6DF-45BA-FBEE-EA4C35E1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4692D02-D28A-A4BD-AC61-D519F065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9537A7DE-940E-0771-1120-9C77AF03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591273"/>
              </p:ext>
            </p:extLst>
          </p:nvPr>
        </p:nvGraphicFramePr>
        <p:xfrm>
          <a:off x="8082951" y="950907"/>
          <a:ext cx="4701396" cy="250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5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891609"/>
              </p:ext>
            </p:extLst>
          </p:nvPr>
        </p:nvGraphicFramePr>
        <p:xfrm>
          <a:off x="0" y="3090441"/>
          <a:ext cx="10089848" cy="3178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6078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E5D09-F6E5-CD06-780B-451E614A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9EB-94D1-607A-D88E-40464B29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10. Profitability Analysis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E4E97-709F-F6BC-87FE-B3BB705C8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1EA6BC9-AECB-76AB-B6FA-C2E909AD5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01E752-7327-67B4-1155-6D10EE46657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04905D-4754-D7A6-FE5C-D8D23E9AA3D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E92C4E9-79F7-C94E-3AF2-B183648F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4E7C52-2E63-996E-AC7E-01FFD3F5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27DEAB3-EA86-DCD1-6292-1AFD09A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m 4">
            <a:extLst>
              <a:ext uri="{FF2B5EF4-FFF2-40B4-BE49-F238E27FC236}">
                <a16:creationId xmlns:a16="http://schemas.microsoft.com/office/drawing/2014/main" id="{25F80FDC-A607-30A2-E680-648E74761104}"/>
              </a:ext>
            </a:extLst>
          </p:cNvPr>
          <p:cNvGraphicFramePr>
            <a:graphicFrameLocks/>
          </p:cNvGraphicFramePr>
          <p:nvPr/>
        </p:nvGraphicFramePr>
        <p:xfrm>
          <a:off x="8082951" y="950907"/>
          <a:ext cx="4701396" cy="250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8">
            <a:extLst>
              <a:ext uri="{FF2B5EF4-FFF2-40B4-BE49-F238E27FC236}">
                <a16:creationId xmlns:a16="http://schemas.microsoft.com/office/drawing/2014/main" id="{00000000-0008-0000-03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540124"/>
              </p:ext>
            </p:extLst>
          </p:nvPr>
        </p:nvGraphicFramePr>
        <p:xfrm>
          <a:off x="1095950" y="2764641"/>
          <a:ext cx="10089848" cy="317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4097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02E80-A1D7-04D0-884A-FBB6CB38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9ABB-C4AF-0285-7549-2C7565D5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11. Results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AD75D-2039-7780-6B45-A16A5FAE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0F3A3B10-09C8-F6B5-9C8A-70F8870F4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0A9C9A-1B0E-A01D-23B7-824F2080884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5843B2-5345-AF4C-E4CA-0ABFEFC8B87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ED0F91A7-E32F-61C6-B70C-DE65801D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08343BE-AD2F-769C-4CBB-92E26654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198B9C9-0FEB-4625-05CF-517D9F1D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DA8566-EDC5-2608-6ED9-FDA2AA94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4772"/>
              </p:ext>
            </p:extLst>
          </p:nvPr>
        </p:nvGraphicFramePr>
        <p:xfrm>
          <a:off x="221096" y="1311563"/>
          <a:ext cx="5948795" cy="3602184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982492">
                  <a:extLst>
                    <a:ext uri="{9D8B030D-6E8A-4147-A177-3AD203B41FA5}">
                      <a16:colId xmlns:a16="http://schemas.microsoft.com/office/drawing/2014/main" val="4159643916"/>
                    </a:ext>
                  </a:extLst>
                </a:gridCol>
                <a:gridCol w="2793029">
                  <a:extLst>
                    <a:ext uri="{9D8B030D-6E8A-4147-A177-3AD203B41FA5}">
                      <a16:colId xmlns:a16="http://schemas.microsoft.com/office/drawing/2014/main" val="3374350924"/>
                    </a:ext>
                  </a:extLst>
                </a:gridCol>
                <a:gridCol w="1173274">
                  <a:extLst>
                    <a:ext uri="{9D8B030D-6E8A-4147-A177-3AD203B41FA5}">
                      <a16:colId xmlns:a16="http://schemas.microsoft.com/office/drawing/2014/main" val="2173081120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Value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Unit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579878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42,64,328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31327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 costs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-58,77,099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374908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NPV kWh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57,22,36,284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395750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IRR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19.362 %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1725214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LEC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0.0289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EUR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416705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Min. DSCR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1.64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8620013"/>
                  </a:ext>
                </a:extLst>
              </a:tr>
              <a:tr h="4502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ADSCR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1.70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4060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17F3B82-795C-403F-ABFF-3949DBFE8688}"/>
              </a:ext>
            </a:extLst>
          </p:cNvPr>
          <p:cNvSpPr txBox="1"/>
          <p:nvPr/>
        </p:nvSpPr>
        <p:spPr>
          <a:xfrm>
            <a:off x="159327" y="5616825"/>
            <a:ext cx="6075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NPV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Net Present Value,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IRR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Internal Rate of Return,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LEC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Levelized Cost of Energy, Min.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DSCR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Minimum Debt Service Coverage Ratio,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ADSCR</a:t>
            </a:r>
            <a:r>
              <a:rPr lang="en-IN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Average Debt Service Coverage Ratio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06032-F465-364E-D8AC-BE69E805F777}"/>
              </a:ext>
            </a:extLst>
          </p:cNvPr>
          <p:cNvSpPr txBox="1"/>
          <p:nvPr/>
        </p:nvSpPr>
        <p:spPr>
          <a:xfrm>
            <a:off x="6419273" y="1228437"/>
            <a:ext cx="550487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Positive NPV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Impressive IRR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Project promises cost efficiency and financial stability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Highly profitable project </a:t>
            </a:r>
          </a:p>
        </p:txBody>
      </p:sp>
    </p:spTree>
    <p:extLst>
      <p:ext uri="{BB962C8B-B14F-4D97-AF65-F5344CB8AC3E}">
        <p14:creationId xmlns:p14="http://schemas.microsoft.com/office/powerpoint/2010/main" val="312578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CFE4-004F-4D68-2AD3-61FDE091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DA2A-4221-7925-0C5C-8B57FA44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12. Long Term Strategy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56EFC-F55A-05DC-D8A9-C48C4670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CD138E1-8D57-5177-1D9A-EF80FAB0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E0DDBA-71A4-919C-E7B5-A3FFF56ED3E7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B4432-89A2-1EC2-4296-A5F5186FEB77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73176A0-D894-A5AE-5CD0-086BCE33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3579354-0908-D2E7-3221-27658E95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568930B-3B62-D638-EE8B-7B9E7D3E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8303F-6CA2-F81F-0A26-CCF8C473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8" y="1483879"/>
            <a:ext cx="6495473" cy="432579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Vision and Goals:</a:t>
            </a:r>
            <a:endParaRPr lang="en-IN" sz="29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3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2030:</a:t>
            </a:r>
            <a:endParaRPr lang="en-IN" sz="23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Achieve an installed wind energy capacity of </a:t>
            </a:r>
            <a:r>
              <a:rPr lang="en-IN" sz="23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15 GW</a:t>
            </a: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Increase the share of wind energy to </a:t>
            </a:r>
            <a:r>
              <a:rPr lang="en-IN" sz="23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20%</a:t>
            </a: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of the state's total energy mix.</a:t>
            </a:r>
          </a:p>
          <a:p>
            <a:pPr lvl="0" algn="just">
              <a:lnSpc>
                <a:spcPct val="107000"/>
              </a:lnSpc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Launch the first phase of offshore wind projects.</a:t>
            </a:r>
          </a:p>
          <a:p>
            <a:pPr marL="0" indent="0" algn="just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n-IN" sz="23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2050:</a:t>
            </a:r>
            <a:endParaRPr lang="en-IN" sz="23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Establish Gujarat as a global leader in wind energy.</a:t>
            </a:r>
          </a:p>
          <a:p>
            <a:pPr lvl="0" algn="just">
              <a:lnSpc>
                <a:spcPct val="120000"/>
              </a:lnSpc>
              <a:spcAft>
                <a:spcPts val="2000"/>
              </a:spcAft>
              <a:buFont typeface="Wingdings" panose="05000000000000000000" pitchFamily="2" charset="2"/>
              <a:buChar char="Ø"/>
            </a:pPr>
            <a:r>
              <a:rPr lang="en-IN" sz="23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Fully integrate smart grid solutions for efficient energy distribution.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Achieve a </a:t>
            </a:r>
            <a:r>
              <a:rPr lang="en-IN" sz="23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50%</a:t>
            </a:r>
            <a:r>
              <a:rPr lang="en-IN" sz="23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reduction in carbon emissions from energy production.</a:t>
            </a:r>
            <a:endParaRPr lang="en-IN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E8649-B287-4CE2-DD97-1CD1C33ACC2B}"/>
              </a:ext>
            </a:extLst>
          </p:cNvPr>
          <p:cNvSpPr txBox="1"/>
          <p:nvPr/>
        </p:nvSpPr>
        <p:spPr>
          <a:xfrm>
            <a:off x="6899564" y="1431636"/>
            <a:ext cx="5089236" cy="395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Strategy to achieve goal: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Improve Policy support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Advanced turbine technologies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Upgrade infrastructure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Integrating smart grid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Encouraging community engagement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Spend more money in research and development of wind turbine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Energy storage system</a:t>
            </a:r>
          </a:p>
        </p:txBody>
      </p:sp>
    </p:spTree>
    <p:extLst>
      <p:ext uri="{BB962C8B-B14F-4D97-AF65-F5344CB8AC3E}">
        <p14:creationId xmlns:p14="http://schemas.microsoft.com/office/powerpoint/2010/main" val="285004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232FF-6EF7-8E5F-6558-E306CFE5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D4AE-DF5A-7A6C-C34D-AE1944F9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13. Barriers and Obstacles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84D865-646E-5B8A-0450-489C9199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2EDD80DB-2841-ADAC-4A51-8C5283847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029671-1362-2C82-F1E3-0AF8234273D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56DB37-CE68-2299-1D92-08EBC610714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0F1C08F-FA7C-9F94-E325-5B9C538B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7790E00-F114-3E86-51E2-26560D53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19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27A7511-F0CC-E07B-D87F-EA54A71F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9E027C-ADF7-4439-7974-A473E381B861}"/>
              </a:ext>
            </a:extLst>
          </p:cNvPr>
          <p:cNvSpPr/>
          <p:nvPr/>
        </p:nvSpPr>
        <p:spPr>
          <a:xfrm>
            <a:off x="248336" y="1371774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High Initial Costs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817AE1-B4FB-5B06-068D-166104122307}"/>
              </a:ext>
            </a:extLst>
          </p:cNvPr>
          <p:cNvSpPr/>
          <p:nvPr/>
        </p:nvSpPr>
        <p:spPr>
          <a:xfrm>
            <a:off x="248336" y="3255992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Land Use Conflicts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178EB1-D2BA-268C-D5F1-A9D53FAE3E67}"/>
              </a:ext>
            </a:extLst>
          </p:cNvPr>
          <p:cNvSpPr/>
          <p:nvPr/>
        </p:nvSpPr>
        <p:spPr>
          <a:xfrm>
            <a:off x="229863" y="5260283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Environmental Concerns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AC0EBA-FE06-5B1B-AF40-B25DAD5163A9}"/>
              </a:ext>
            </a:extLst>
          </p:cNvPr>
          <p:cNvSpPr/>
          <p:nvPr/>
        </p:nvSpPr>
        <p:spPr>
          <a:xfrm>
            <a:off x="4848045" y="2286174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Maintenance Issues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806F68-B202-1C3C-F8BA-5D9D99B16F1E}"/>
              </a:ext>
            </a:extLst>
          </p:cNvPr>
          <p:cNvSpPr/>
          <p:nvPr/>
        </p:nvSpPr>
        <p:spPr>
          <a:xfrm>
            <a:off x="4801863" y="4345883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Grid Integration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2E94C0-14B5-4607-EA5C-D8E53E4CE455}"/>
              </a:ext>
            </a:extLst>
          </p:cNvPr>
          <p:cNvSpPr/>
          <p:nvPr/>
        </p:nvSpPr>
        <p:spPr>
          <a:xfrm>
            <a:off x="8865863" y="14179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Standardization and Quality Control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B92C4B-67E8-7E38-5CD2-087D1D880416}"/>
              </a:ext>
            </a:extLst>
          </p:cNvPr>
          <p:cNvSpPr/>
          <p:nvPr/>
        </p:nvSpPr>
        <p:spPr>
          <a:xfrm>
            <a:off x="8967464" y="3292937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Limited Awareness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37D90C-B20E-F187-0256-C4EFBDD73D5A}"/>
              </a:ext>
            </a:extLst>
          </p:cNvPr>
          <p:cNvSpPr/>
          <p:nvPr/>
        </p:nvSpPr>
        <p:spPr>
          <a:xfrm>
            <a:off x="8967463" y="5278755"/>
            <a:ext cx="2760453" cy="5779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Preference for Solar Energy</a:t>
            </a:r>
          </a:p>
        </p:txBody>
      </p:sp>
    </p:spTree>
    <p:extLst>
      <p:ext uri="{BB962C8B-B14F-4D97-AF65-F5344CB8AC3E}">
        <p14:creationId xmlns:p14="http://schemas.microsoft.com/office/powerpoint/2010/main" val="22041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4D4-956D-1466-26FD-01487AF6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Overview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E179-BA05-BAAE-FBAA-821FCAD3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64" y="1241745"/>
            <a:ext cx="4790117" cy="468411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Overview of wind</a:t>
            </a: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 farm development in Gujarat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Requirement and Criterial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Wind Area selection</a:t>
            </a: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 infrastructure and cable routing</a:t>
            </a:r>
            <a:endParaRPr lang="en-GB" sz="2000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Project development timeline 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Strategies c</a:t>
            </a:r>
            <a:r>
              <a:rPr lang="en-GB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ommunity engagement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Land Leasing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Addressing conflicting Interests</a:t>
            </a:r>
          </a:p>
          <a:p>
            <a:pPr marL="0" lvl="0" indent="0">
              <a:lnSpc>
                <a:spcPct val="100000"/>
              </a:lnSpc>
              <a:spcAft>
                <a:spcPts val="800"/>
              </a:spcAft>
              <a:buNone/>
            </a:pPr>
            <a:endParaRPr lang="en-GB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GB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45AAC-765E-18B2-22FF-7A7270DE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D5D4744-3E30-30F5-5AAA-3D2CCDF29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25E455-D545-9408-95EE-6339E7D4E11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EB1972-A3C9-6302-749B-1625930F1593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80A3791-CA6D-6C49-9727-21EDC4A1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3D84A6-A93C-285F-8C5F-F2326EAF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AF160-9336-083D-048B-8BC6BEAC8A7F}"/>
              </a:ext>
            </a:extLst>
          </p:cNvPr>
          <p:cNvSpPr txBox="1"/>
          <p:nvPr/>
        </p:nvSpPr>
        <p:spPr>
          <a:xfrm>
            <a:off x="6737555" y="1225214"/>
            <a:ext cx="50808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9. Logistics and Transformation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10. Profitability Analysis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11. Results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12. Long Term Strategy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13. Barriers and Obstacles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14. Conclusion</a:t>
            </a:r>
          </a:p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en-GB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15. References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5B02EB2-6683-5688-019A-A50FB2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5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A98-6D8C-735B-F0A8-702E4BCA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3F3D-02AF-D758-452F-686C4B1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14. Conclusion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9A9C4-DF1D-2989-5BEF-7E4C9E13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6DABA072-55E9-8464-723A-7427C71E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38E939-C1AB-DBBE-0A15-711D18B0D05C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F3E8B-D91A-A03A-8EBB-2C04B8A8877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23E0FD1-FDAD-4C03-D9F9-AC39194E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C607CBB-F9F7-E8A2-C358-636AB716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822B081-445C-CAF2-AF75-DB26517F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9B5C85-71B0-3B9E-6C9A-8D29A42C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1" y="1428462"/>
            <a:ext cx="55164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Location of Wind farm Perspective: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Taking advantage of Gujarat favourable policy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Manufacturing location of Suzlon company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 marL="0" indent="0">
              <a:buNone/>
            </a:pPr>
            <a:r>
              <a:rPr lang="en-IN" sz="2000" b="1" dirty="0"/>
              <a:t>Profit Perspective: </a:t>
            </a:r>
            <a:endParaRPr lang="en-IN" sz="1800" dirty="0"/>
          </a:p>
          <a:p>
            <a:pPr marL="0" indent="0">
              <a:buNone/>
            </a:pPr>
            <a:endParaRPr lang="en-IN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Project Achieves a positive NPV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Impressive IRR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53FB9-418F-581A-797B-801A6CDBA4D0}"/>
              </a:ext>
            </a:extLst>
          </p:cNvPr>
          <p:cNvSpPr txBox="1"/>
          <p:nvPr/>
        </p:nvSpPr>
        <p:spPr>
          <a:xfrm>
            <a:off x="6705600" y="2512290"/>
            <a:ext cx="5486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Economic Perspective: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Reducing carbon emissions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Local manufacturing </a:t>
            </a:r>
          </a:p>
        </p:txBody>
      </p:sp>
    </p:spTree>
    <p:extLst>
      <p:ext uri="{BB962C8B-B14F-4D97-AF65-F5344CB8AC3E}">
        <p14:creationId xmlns:p14="http://schemas.microsoft.com/office/powerpoint/2010/main" val="183901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AD01B-04F0-CAE1-9AFE-89C66802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AC00-1DC3-FC41-CBBF-9A509AD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15. References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A2408-993F-3200-189C-CCC5AD005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1A5C218-0C96-4FC2-8156-196A694A3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5A2AC-8336-204C-9F9B-75B5158F95BE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1F933-8DEC-34E3-E35E-5155B39B8701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A780AFA-EB8E-EA29-BE1A-81D7751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AB983BC-76EB-DA2B-BBCB-1F9D94BD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21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7A1EED6C-5232-4E94-9645-21F6D96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F9B3C5-235C-486C-5515-8A256876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2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AF0FB-B26D-25AA-69E3-4FAE7D9F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F27B-CC00-67C8-B481-B9B32E05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359409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1. Overview of Wind Farm Development in Gujarat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98985-C4CC-F076-C668-9133B53B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DC2AB89E-1D23-D50E-584F-D44680A0D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7C4691-5640-3312-1E10-F21833AA69BF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1384E-32AB-6AAD-804F-E5D0BE534FDF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BDD91FF-2718-3F89-8B62-0532D964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5E46F0-61C4-8A27-3553-3964DFCA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74A4037-3444-5228-9D6E-37B80D4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9" name="Content Placeholder 18" descr="A map of india with red text&#10;&#10;Description automatically generated">
            <a:extLst>
              <a:ext uri="{FF2B5EF4-FFF2-40B4-BE49-F238E27FC236}">
                <a16:creationId xmlns:a16="http://schemas.microsoft.com/office/drawing/2014/main" id="{1E409558-0529-C325-45DD-AFE8552B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1192505"/>
            <a:ext cx="4850318" cy="4690136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E89F02-2DED-42CB-1330-78A98F541C44}"/>
              </a:ext>
            </a:extLst>
          </p:cNvPr>
          <p:cNvSpPr txBox="1"/>
          <p:nvPr/>
        </p:nvSpPr>
        <p:spPr>
          <a:xfrm>
            <a:off x="5392190" y="1341120"/>
            <a:ext cx="64109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India: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ndia ranks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fourth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terms of installed wind power capacity.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Several Large Wind Farm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Tamil Nadu, Gujarat, Maharashtra.</a:t>
            </a:r>
          </a:p>
          <a:p>
            <a:endParaRPr lang="en-IN" dirty="0"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Gujarat: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May 2024</a:t>
            </a: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makes it the </a:t>
            </a: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leading state in India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wind energy.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11,823 MW </a:t>
            </a:r>
            <a:r>
              <a:rPr lang="en-IN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installed wind power capacity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Second rank, Tamil Nadu </a:t>
            </a:r>
            <a:r>
              <a:rPr lang="en-IN" b="1" dirty="0"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10,743 MW</a:t>
            </a:r>
            <a:endParaRPr lang="en-IN" sz="1800" b="1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/>
              <a:t>Why?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Geographic advantages, Government supports, Land policy, Tax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15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8311-903E-84B5-3BDF-674AFB48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1584-F240-8590-4A90-B84B26BC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2. Requirement and Criterial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036AA-2818-C434-5324-060A71FAC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2B949EB-4D19-7E40-48C1-AC654DBE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FD4D33-CA4A-B837-7E47-5C8BA8C84E1B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B1DF7-C3EF-0FE9-DCAD-5F2AF7490975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46765C92-FF8E-23B8-9A69-901F76BA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216A10E-FCE8-1BB3-0847-4C92D512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0335A04D-B925-9CD3-AE51-25E47624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090C11-5AB3-73A0-6AA8-59F1AB8FF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073" y="1424571"/>
                <a:ext cx="10515600" cy="47243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Guidelines for micro siting of wind turbine:</a:t>
                </a:r>
              </a:p>
              <a:p>
                <a:pPr marL="0" indent="0">
                  <a:buNone/>
                </a:pPr>
                <a:endParaRPr lang="en-IN" sz="2400" b="1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ea typeface="Aptos" panose="020B00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aintain a distance of </a:t>
                </a:r>
                <a14:m>
                  <m:oMath xmlns:m="http://schemas.openxmlformats.org/officeDocument/2006/math"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𝟐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𝑫</m:t>
                    </m:r>
                    <m:r>
                      <a:rPr lang="en-IN" sz="2000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(D-Rotor Diameter) distance perpendicular to the predominant wind direction and </a:t>
                </a:r>
                <a14:m>
                  <m:oMath xmlns:m="http://schemas.openxmlformats.org/officeDocument/2006/math"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𝟑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𝑫</m:t>
                    </m:r>
                  </m:oMath>
                </a14:m>
                <a:r>
                  <a:rPr lang="en-IN" sz="2000" dirty="0">
                    <a:effectLst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distance in the predominant wind direction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ea typeface="Aptos" panose="020B00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aintain a distance of </a:t>
                </a:r>
                <a14:m>
                  <m:oMath xmlns:m="http://schemas.openxmlformats.org/officeDocument/2006/math"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𝑯𝑯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𝑹𝑫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𝟓</m:t>
                    </m:r>
                    <m:r>
                      <a:rPr lang="en-IN" sz="2000" b="1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𝒎</m:t>
                    </m:r>
                    <m:r>
                      <a:rPr lang="en-IN" sz="2000" i="1">
                        <a:effectLst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(Hub Height+ Half Rotor Diameter +5 meters) from Public Roads, railway tracks, highways, buildings, public institutions and EHV lines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Application for Hazardous Waste (Grease, Coolant oil and Lubricating oil) Authorisation</a:t>
                </a:r>
                <a:endParaRPr lang="en-IN" sz="2000" dirty="0"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Permission for forest department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Eco-Sensitive zones (wildlife sanctuaries)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NOC from Airport authority of India and Ministry of defence</a:t>
                </a: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090C11-5AB3-73A0-6AA8-59F1AB8FF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073" y="1424571"/>
                <a:ext cx="10515600" cy="4724301"/>
              </a:xfrm>
              <a:blipFill>
                <a:blip r:embed="rId4"/>
                <a:stretch>
                  <a:fillRect l="-754" t="-2710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9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05DE-A143-F851-4624-3B06A743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A54A-726E-A451-933D-CC8B7972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3. Wind Area Selection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44E3B-AD05-74E3-B9C0-82BCC2FF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B3780D35-AAAD-DC5A-C8D1-FBBC1DACF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D427B-A837-F619-5A3F-6E2EFA3E88A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58FF0-6168-05E9-6A0A-66F43D6A53FA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634092F-A1AA-D389-D73B-171E38F3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F6D6D9-44AF-8004-1931-67A636B3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B526DC36-7E9C-F55D-DC3B-6556898F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map of different colored areas&#10;&#10;Description automatically generated">
            <a:extLst>
              <a:ext uri="{FF2B5EF4-FFF2-40B4-BE49-F238E27FC236}">
                <a16:creationId xmlns:a16="http://schemas.microsoft.com/office/drawing/2014/main" id="{EC3C4453-8AB4-5087-D948-22094CB9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8" y="1318513"/>
            <a:ext cx="7020801" cy="49615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357AA-801C-4E71-A7BA-F205B7AC0978}"/>
              </a:ext>
            </a:extLst>
          </p:cNvPr>
          <p:cNvSpPr txBox="1"/>
          <p:nvPr/>
        </p:nvSpPr>
        <p:spPr>
          <a:xfrm>
            <a:off x="7010400" y="1440872"/>
            <a:ext cx="508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Analyse Wind Farm: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Wind speed data at </a:t>
            </a:r>
            <a:r>
              <a:rPr lang="en-IN" b="1" dirty="0"/>
              <a:t>100m height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Coordinate Reference System: </a:t>
            </a:r>
            <a:r>
              <a:rPr lang="en-IN" b="1" dirty="0"/>
              <a:t>WGS 84/ UTM zone 43N</a:t>
            </a:r>
            <a:r>
              <a:rPr lang="en-IN" dirty="0"/>
              <a:t>, Authority ID: </a:t>
            </a:r>
            <a:r>
              <a:rPr lang="en-IN" b="1" dirty="0"/>
              <a:t>EPSG:32643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Integrated</a:t>
            </a:r>
            <a:r>
              <a:rPr lang="en-IN" dirty="0"/>
              <a:t> wind speed data onto the white map layer [Use the clip Raster by Mask Layer Tool]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E50F7D-11A7-8E1E-3506-6AFA7182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80499"/>
              </p:ext>
            </p:extLst>
          </p:nvPr>
        </p:nvGraphicFramePr>
        <p:xfrm>
          <a:off x="6251510" y="3687119"/>
          <a:ext cx="5764999" cy="238711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882020">
                  <a:extLst>
                    <a:ext uri="{9D8B030D-6E8A-4147-A177-3AD203B41FA5}">
                      <a16:colId xmlns:a16="http://schemas.microsoft.com/office/drawing/2014/main" val="1260286497"/>
                    </a:ext>
                  </a:extLst>
                </a:gridCol>
                <a:gridCol w="2882979">
                  <a:extLst>
                    <a:ext uri="{9D8B030D-6E8A-4147-A177-3AD203B41FA5}">
                      <a16:colId xmlns:a16="http://schemas.microsoft.com/office/drawing/2014/main" val="397678053"/>
                    </a:ext>
                  </a:extLst>
                </a:gridCol>
              </a:tblGrid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GIS Layers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Distances [m]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942227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Buildings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729484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Forests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754255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Military Areas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1610359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Railways/ Industrial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155590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Roads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250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89246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Airports/ Airfields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20,000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579938"/>
                  </a:ext>
                </a:extLst>
              </a:tr>
              <a:tr h="2983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Rivers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250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065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31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9A7D8-3642-24EB-5750-26E1F8038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DE9D-4B8A-AE6C-4F4C-11A064A0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3. Wind Area Selection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DB61B-5541-4280-FCAF-7588C6BB7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5E200E2-479D-9000-68E9-CDFD6BDCD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BA0BA4-7C02-B107-0A64-936349AD7082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7E3133-B36E-D9F1-BD7C-FBF53C69E838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C012AD1-C1B2-144C-208B-57EF0042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24F7769-5EE8-EE99-8207-FE963B0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4BD325E-08C5-1102-31BD-0F8878F7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 descr="A map with a red line&#10;&#10;Description automatically generated">
            <a:extLst>
              <a:ext uri="{FF2B5EF4-FFF2-40B4-BE49-F238E27FC236}">
                <a16:creationId xmlns:a16="http://schemas.microsoft.com/office/drawing/2014/main" id="{4683D387-26FF-0227-FD7A-1BDD0A736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65" y="1398326"/>
            <a:ext cx="9034562" cy="45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B2DD4-3B15-A61E-833B-F8378BBB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EBB9-DA68-E748-14AF-E08EC1FE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3. Wind Area Selection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B8A41-C8CB-5C8A-65FA-73517803D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3F54D6BA-040C-AF45-C390-0DFCA6C7E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5A06F0-5F45-22D0-120E-9B16F9A1EB09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8ED8F-3971-5A25-7F69-0B80DE865987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2333A59-9539-A19D-F7B7-1331FE03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8FC2C2-176F-1759-FBD4-998A6F06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C63E6AC1-3ACA-548B-B836-961F723E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8" descr="A close-up of a chart&#10;&#10;Description automatically generated">
            <a:extLst>
              <a:ext uri="{FF2B5EF4-FFF2-40B4-BE49-F238E27FC236}">
                <a16:creationId xmlns:a16="http://schemas.microsoft.com/office/drawing/2014/main" id="{B6FC39FE-65A1-00DB-FDBA-62D7DA731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4" t="4296" r="11522"/>
          <a:stretch/>
        </p:blipFill>
        <p:spPr>
          <a:xfrm>
            <a:off x="8350898" y="3620278"/>
            <a:ext cx="3769567" cy="2248678"/>
          </a:xfrm>
          <a:prstGeom prst="rect">
            <a:avLst/>
          </a:prstGeom>
        </p:spPr>
      </p:pic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ED74AA3A-6986-880C-784F-0382D9BD9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2" y="1362270"/>
            <a:ext cx="8141696" cy="45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FD0D-FA99-9024-572B-9D26F96A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DF4-4BB3-3623-5427-401743FF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4. Grid Infrastructure and Cable Routing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F287A-30EF-CB3A-7157-C5CA3BF3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9447A9B-75D3-7FC1-0DCF-760429514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C592EA-955B-7542-0B1B-8D57645D9453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75A4CF-EF65-A63F-AF60-0ED26FA438FB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A128583-D295-3221-42C3-9F781C0F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CE1A5D7-1589-780D-FB4E-D1A055F7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2B1660A-3894-F1BA-706A-325A95F6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F23456-65D6-243F-8372-D1AC82D1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9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F803-8341-E3E4-C3B4-746630F1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61A-B497-EBCD-ADB4-345D78C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570"/>
            <a:ext cx="10515600" cy="839755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5. Project Development Timeline</a:t>
            </a:r>
            <a:endParaRPr lang="en-IN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05E3B-7F71-98E9-364A-418E9DF02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98" y="-104177"/>
            <a:ext cx="2511357" cy="1412637"/>
          </a:xfrm>
          <a:prstGeom prst="rect">
            <a:avLst/>
          </a:prstGeom>
        </p:spPr>
      </p:pic>
      <p:pic>
        <p:nvPicPr>
          <p:cNvPr id="10" name="Picture 9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EFFA6B53-284A-73CA-F79D-33F5F9008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98" y="0"/>
            <a:ext cx="2854602" cy="12042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CC29FC-D4F1-32AC-9BA8-673051458B64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25CF3-A4BC-F0C5-263E-2A4293622E7A}"/>
              </a:ext>
            </a:extLst>
          </p:cNvPr>
          <p:cNvCxnSpPr>
            <a:cxnSpLocks/>
          </p:cNvCxnSpPr>
          <p:nvPr/>
        </p:nvCxnSpPr>
        <p:spPr>
          <a:xfrm>
            <a:off x="0" y="1183609"/>
            <a:ext cx="12192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5E58D6F-1F4D-3E89-F1AA-50C23CD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7E0-A100-4250-97F9-3E5E02DD86B0}" type="datetime1">
              <a:rPr lang="en-IN" smtClean="0">
                <a:solidFill>
                  <a:schemeClr val="tx1"/>
                </a:solidFill>
              </a:rPr>
              <a:t>26-12-2024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BBCE321-B105-45B9-2969-7AC1A96D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7761-FC87-4A57-BD27-270B4C7228C2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3C610F41-7A99-349A-4C8D-4BBCA888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Team 3: Wind Farm Project Development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ED3EC-E278-55EC-3CC4-5B88DBEF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0984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1049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Wingdings</vt:lpstr>
      <vt:lpstr>1_Custom Design</vt:lpstr>
      <vt:lpstr>Custom Design</vt:lpstr>
      <vt:lpstr>PowerPoint Presentation</vt:lpstr>
      <vt:lpstr>Overview</vt:lpstr>
      <vt:lpstr>1. Overview of Wind Farm Development in Gujarat</vt:lpstr>
      <vt:lpstr>2. Requirement and Criterial</vt:lpstr>
      <vt:lpstr>3. Wind Area Selection</vt:lpstr>
      <vt:lpstr>3. Wind Area Selection</vt:lpstr>
      <vt:lpstr>3. Wind Area Selection</vt:lpstr>
      <vt:lpstr>4. Grid Infrastructure and Cable Routing</vt:lpstr>
      <vt:lpstr>5. Project Development Timeline</vt:lpstr>
      <vt:lpstr>6. Strategies of Community engagement</vt:lpstr>
      <vt:lpstr>7. Land Leasing</vt:lpstr>
      <vt:lpstr>8. Addressing Conflicting Interests</vt:lpstr>
      <vt:lpstr>9. Logistics and Transformation</vt:lpstr>
      <vt:lpstr>10. Profitability Analysis</vt:lpstr>
      <vt:lpstr>10. Profitability Analysis</vt:lpstr>
      <vt:lpstr>10. Profitability Analysis</vt:lpstr>
      <vt:lpstr>11. Results</vt:lpstr>
      <vt:lpstr>12. Long Term Strategy</vt:lpstr>
      <vt:lpstr>13. Barriers and Obstacles</vt:lpstr>
      <vt:lpstr>14. Conclusion</vt:lpstr>
      <vt:lpstr>15.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Karan Soni</cp:lastModifiedBy>
  <cp:revision>302</cp:revision>
  <dcterms:created xsi:type="dcterms:W3CDTF">2023-05-10T09:31:16Z</dcterms:created>
  <dcterms:modified xsi:type="dcterms:W3CDTF">2024-12-26T14:44:52Z</dcterms:modified>
</cp:coreProperties>
</file>