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75" r:id="rId12"/>
    <p:sldId id="265" r:id="rId13"/>
    <p:sldId id="272" r:id="rId14"/>
    <p:sldId id="276" r:id="rId15"/>
    <p:sldId id="266" r:id="rId16"/>
    <p:sldId id="267" r:id="rId17"/>
    <p:sldId id="268" r:id="rId18"/>
    <p:sldId id="269" r:id="rId19"/>
    <p:sldId id="270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033F-BB56-4E4A-B8CB-C26D2A03594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CE8B-22E2-B94F-B7F6-33B77E0A54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ssemostipak/college-tuition-diversity-and-pay?select=historical_tuition.csv" TargetMode="External"/><Relationship Id="rId4" Type="http://schemas.openxmlformats.org/officeDocument/2006/relationships/hyperlink" Target="https://www.kaggle.com/wsj/college-salari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legescorecard.ed.gov/data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t/twenty-eight-thirty-six-rule.asp" TargetMode="External"/><Relationship Id="rId4" Type="http://schemas.openxmlformats.org/officeDocument/2006/relationships/hyperlink" Target="https://www.usatoday.com/story/sponsor-story/college-ave-student-loans/2019/05/30/twitter-poll-cost-top-factor-when-choosing-college/1290536001/" TargetMode="External"/><Relationship Id="rId5" Type="http://schemas.openxmlformats.org/officeDocument/2006/relationships/hyperlink" Target="https://www.insidehighered.com/news/2017/03/23/study-shows-how-price-sensitive-students-are-selecting-colleg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bc.com/2020/07/27/93percent-of-college-students-say-tuition-should-be-cut-for-online-class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Likelihood of Defaulting on Student Debt Using CART and Linear Regression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b="1" dirty="0" smtClean="0"/>
              <a:t>Zach Quinn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64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Data:</a:t>
            </a:r>
          </a:p>
          <a:p>
            <a:r>
              <a:rPr lang="en-US" dirty="0" smtClean="0"/>
              <a:t>U.S. Department of Education College Score Card </a:t>
            </a:r>
          </a:p>
          <a:p>
            <a:r>
              <a:rPr lang="en-US" dirty="0" smtClean="0"/>
              <a:t>National Center for Education Statistics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Post-Graduate Earnings </a:t>
            </a:r>
            <a:endParaRPr lang="en-US" dirty="0"/>
          </a:p>
        </p:txBody>
      </p:sp>
      <p:pic>
        <p:nvPicPr>
          <p:cNvPr id="4" name="Content Placeholder 3" descr="Screen Shot 2021-03-06 at 10.05.24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7199" b="-37199"/>
          <a:stretch>
            <a:fillRect/>
          </a:stretch>
        </p:blipFill>
        <p:spPr>
          <a:xfrm>
            <a:off x="457200" y="647700"/>
            <a:ext cx="8229600" cy="4525963"/>
          </a:xfrm>
        </p:spPr>
      </p:pic>
      <p:pic>
        <p:nvPicPr>
          <p:cNvPr id="5" name="Picture 4" descr="::Desktop:Screen Shot 2021-02-28 at 12.49.19 PM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46563"/>
            <a:ext cx="4178300" cy="261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Rate: Distribution</a:t>
            </a:r>
            <a:endParaRPr lang="en-US" dirty="0"/>
          </a:p>
        </p:txBody>
      </p:sp>
      <p:pic>
        <p:nvPicPr>
          <p:cNvPr id="4" name="Content Placeholder 3" descr="Screen Shot 2021-03-06 at 12.09.36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991" r="-26991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Rate: Degree Level</a:t>
            </a:r>
            <a:endParaRPr lang="en-US" dirty="0"/>
          </a:p>
        </p:txBody>
      </p:sp>
      <p:pic>
        <p:nvPicPr>
          <p:cNvPr id="4" name="Content Placeholder 3" descr="Screen Shot 2021-03-06 at 10.11.2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436" r="-27436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Default Rate: Median Debt vs. Loan Amount</a:t>
            </a:r>
            <a:endParaRPr lang="en-US" dirty="0"/>
          </a:p>
        </p:txBody>
      </p:sp>
      <p:pic>
        <p:nvPicPr>
          <p:cNvPr id="4" name="Content Placeholder 3" descr="Screen Shot 2021-03-06 at 10.12.4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510" r="-26510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Rate: First Generation</a:t>
            </a:r>
            <a:endParaRPr lang="en-US" dirty="0"/>
          </a:p>
        </p:txBody>
      </p:sp>
      <p:pic>
        <p:nvPicPr>
          <p:cNvPr id="4" name="Content Placeholder 3" descr="Screen Shot 2021-03-06 at 12.19.23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729" r="-27729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13000"/>
            <a:ext cx="8229600" cy="1143000"/>
          </a:xfrm>
        </p:spPr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 features </a:t>
            </a:r>
          </a:p>
          <a:p>
            <a:r>
              <a:rPr lang="en-US" dirty="0" smtClean="0"/>
              <a:t>Default rate as a function of (not an exhaustive list):</a:t>
            </a:r>
          </a:p>
          <a:p>
            <a:pPr lvl="1"/>
            <a:r>
              <a:rPr lang="en-US" dirty="0" smtClean="0"/>
              <a:t>Percentage awarded Pell Grant</a:t>
            </a:r>
          </a:p>
          <a:p>
            <a:pPr lvl="1"/>
            <a:r>
              <a:rPr lang="en-US" dirty="0" smtClean="0"/>
              <a:t>Debt at graduation</a:t>
            </a:r>
          </a:p>
          <a:p>
            <a:pPr lvl="1"/>
            <a:r>
              <a:rPr lang="en-US" dirty="0" smtClean="0"/>
              <a:t>Degree type</a:t>
            </a:r>
          </a:p>
          <a:p>
            <a:pPr lvl="1"/>
            <a:r>
              <a:rPr lang="en-US" dirty="0" smtClean="0"/>
              <a:t>First generation student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(Linear Regression)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RMSE: 0.052</a:t>
            </a:r>
          </a:p>
          <a:p>
            <a:r>
              <a:rPr lang="en-US" dirty="0" smtClean="0"/>
              <a:t>RMSE close to zero</a:t>
            </a:r>
          </a:p>
          <a:p>
            <a:r>
              <a:rPr lang="en-US" dirty="0" smtClean="0"/>
              <a:t>Model fairly precise and not over-fitted</a:t>
            </a:r>
          </a:p>
          <a:p>
            <a:r>
              <a:rPr lang="en-US" dirty="0" smtClean="0"/>
              <a:t>Majority of residuals fell along line of best fit (regression line) </a:t>
            </a:r>
            <a:endParaRPr lang="en-US" dirty="0"/>
          </a:p>
        </p:txBody>
      </p:sp>
      <p:pic>
        <p:nvPicPr>
          <p:cNvPr id="7" name="Content Placeholder 6" descr="Screen Shot 2021-03-06 at 10.16.17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6366" b="-16366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 input variables:</a:t>
            </a:r>
          </a:p>
          <a:p>
            <a:pPr lvl="1"/>
            <a:r>
              <a:rPr lang="en-US" dirty="0" smtClean="0"/>
              <a:t>Average family income (dependents)</a:t>
            </a:r>
          </a:p>
          <a:p>
            <a:pPr lvl="1"/>
            <a:r>
              <a:rPr lang="en-US" dirty="0" smtClean="0"/>
              <a:t>Average family income (independents)</a:t>
            </a:r>
          </a:p>
          <a:p>
            <a:pPr lvl="1"/>
            <a:r>
              <a:rPr lang="en-US" dirty="0" smtClean="0"/>
              <a:t>Net tuition revenue per full-time student </a:t>
            </a:r>
          </a:p>
          <a:p>
            <a:pPr lvl="1"/>
            <a:r>
              <a:rPr lang="en-US" dirty="0" smtClean="0"/>
              <a:t>Median debt for students who have completed academic program</a:t>
            </a:r>
          </a:p>
          <a:p>
            <a:pPr lvl="1">
              <a:buNone/>
            </a:pPr>
            <a:r>
              <a:rPr lang="en-US" dirty="0" smtClean="0"/>
              <a:t>RMSE: 0.053</a:t>
            </a:r>
          </a:p>
          <a:p>
            <a:pPr lvl="1"/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</p:txBody>
      </p:sp>
      <p:pic>
        <p:nvPicPr>
          <p:cNvPr id="5" name="Content Placeholder 4" descr="Screen Shot 2021-03-06 at 10.17.20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6340" b="-16340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recommended that the target audience:</a:t>
            </a:r>
          </a:p>
          <a:p>
            <a:r>
              <a:rPr lang="en-US" dirty="0" smtClean="0"/>
              <a:t>Examine data to decide to finish at current institution, transfer or forgo higher education</a:t>
            </a:r>
          </a:p>
          <a:p>
            <a:r>
              <a:rPr lang="en-US" dirty="0" smtClean="0"/>
              <a:t>Data age: Even though data is five years old, the trends are startling, especially regarding more advanced degree holders </a:t>
            </a:r>
          </a:p>
          <a:p>
            <a:r>
              <a:rPr lang="en-US" dirty="0" smtClean="0"/>
              <a:t>Recommendation for low-income transfer students: Choose major, institution and lender that helps maintain favorable credit and DTI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Preface: The Data Science Process – Revising 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Initial goal: A dashboard to help students choose their ideal college</a:t>
            </a:r>
          </a:p>
          <a:p>
            <a:r>
              <a:rPr lang="en-US" dirty="0" smtClean="0"/>
              <a:t>Initial audience: Transfer students 25+</a:t>
            </a:r>
          </a:p>
          <a:p>
            <a:r>
              <a:rPr lang="en-US" dirty="0" smtClean="0"/>
              <a:t>Initial iteration of project lacked application without interactive features that were beyond this project</a:t>
            </a:r>
          </a:p>
          <a:p>
            <a:r>
              <a:rPr lang="en-US" dirty="0" smtClean="0"/>
              <a:t>Revised approach: Visualizations with predictive modeling to determine which students are at-risk for defaulting on student debt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U.S. Department of Education Score Card:</a:t>
            </a:r>
          </a:p>
          <a:p>
            <a:r>
              <a:rPr lang="en-US" dirty="0" smtClean="0">
                <a:hlinkClick r:id="rId2"/>
              </a:rPr>
              <a:t>https://collegescorecard.ed.gov/data/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National Center for Education Statistics (via </a:t>
            </a:r>
            <a:r>
              <a:rPr lang="en-US" dirty="0" err="1" smtClean="0"/>
              <a:t>Kaggle</a:t>
            </a:r>
            <a:r>
              <a:rPr lang="en-US" dirty="0" smtClean="0"/>
              <a:t>):</a:t>
            </a:r>
          </a:p>
          <a:p>
            <a:r>
              <a:rPr lang="en-US" dirty="0" smtClean="0">
                <a:hlinkClick r:id="rId3"/>
              </a:rPr>
              <a:t>https://www.kaggle.com/jessemostipak/college-tuition-diversity-and-pay?select=historical_tuition.csv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Wall Street Journal (via </a:t>
            </a:r>
            <a:r>
              <a:rPr lang="en-US" dirty="0" err="1" smtClean="0"/>
              <a:t>Kaggle</a:t>
            </a:r>
            <a:r>
              <a:rPr lang="en-US" dirty="0" smtClean="0"/>
              <a:t>): </a:t>
            </a:r>
          </a:p>
          <a:p>
            <a:r>
              <a:rPr lang="en-US" dirty="0" smtClean="0">
                <a:hlinkClick r:id="rId4"/>
              </a:rPr>
              <a:t>https://www.kaggle.com/wsj/college-salaries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(Academic)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Hess, A. (2020). More than 93% of U.S. College Students Say Tuition Should Be Lowered if Classes are Online. CNBC. </a:t>
            </a:r>
            <a:r>
              <a:rPr lang="en-US" u="sng" dirty="0">
                <a:hlinkClick r:id="rId2"/>
              </a:rPr>
              <a:t>https://www.cnbc.com/2020/07/27/93percent-of-college-students-say-tuition-should-be-cut-for-online-</a:t>
            </a:r>
            <a:r>
              <a:rPr lang="en-US" u="sng" dirty="0" smtClean="0">
                <a:hlinkClick r:id="rId2"/>
              </a:rPr>
              <a:t>classes.html</a:t>
            </a:r>
            <a:endParaRPr lang="en-US" u="sn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Kagan</a:t>
            </a:r>
            <a:r>
              <a:rPr lang="en-US" dirty="0" smtClean="0"/>
              <a:t>, J. (2020). 28/36 Rule. </a:t>
            </a:r>
            <a:r>
              <a:rPr lang="en-US" i="1" dirty="0" err="1" smtClean="0"/>
              <a:t>Investopedia</a:t>
            </a:r>
            <a:r>
              <a:rPr lang="en-US" dirty="0" smtClean="0"/>
              <a:t>. </a:t>
            </a:r>
            <a:r>
              <a:rPr lang="en-US" dirty="0" smtClean="0">
                <a:hlinkClick r:id="rId3"/>
              </a:rPr>
              <a:t>https://www.investopedia.com/terms/t/twenty-eight-thirty-six-rule.asp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Market, J. (2019). Twitter Poll: Cost is top factor when choosing a college. </a:t>
            </a:r>
            <a:r>
              <a:rPr lang="en-US" u="sng" dirty="0">
                <a:hlinkClick r:id="rId4"/>
              </a:rPr>
              <a:t>https://www.usatoday.com/story/sponsor-story/college-ave-student-loans/2019/05/30/twitter-poll-cost-top-factor-when-choosing-college/1290536001/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Seltzer, R. (2017). Turning Down Top Choices. Inside Higher Ed. </a:t>
            </a:r>
            <a:r>
              <a:rPr lang="en-US" u="sng" dirty="0">
                <a:hlinkClick r:id="rId5"/>
              </a:rPr>
              <a:t>https://www.insidehighered.com/news/2017/03/23/study-shows-how-price-sensitive-students-are-selecting-</a:t>
            </a:r>
            <a:r>
              <a:rPr lang="en-US" u="sng" dirty="0" smtClean="0">
                <a:hlinkClick r:id="rId5"/>
              </a:rPr>
              <a:t>colleges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Goal: To help adult transfer students understand loans, tuition costs and salaries</a:t>
            </a:r>
          </a:p>
          <a:p>
            <a:r>
              <a:rPr lang="en-US" dirty="0" smtClean="0"/>
              <a:t>Unpredictable job and asset market in 2020</a:t>
            </a:r>
          </a:p>
          <a:p>
            <a:r>
              <a:rPr lang="en-US" dirty="0" smtClean="0"/>
              <a:t>Data: U.S. Department of Education Score Card &amp; National Center for Education Statistics</a:t>
            </a:r>
          </a:p>
          <a:p>
            <a:r>
              <a:rPr lang="en-US" dirty="0" smtClean="0"/>
              <a:t>Methodology: CART and linear regression </a:t>
            </a:r>
          </a:p>
          <a:p>
            <a:r>
              <a:rPr lang="en-US" dirty="0" smtClean="0"/>
              <a:t>Hypothesis: Can we leverage federal education data to fuel a predictive model that determines whether transfer students would be at risk of defaulting on debt?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Rising Costs in Higher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45% of students turned down first choice school for financial reasons (Seltzer, 2017)</a:t>
            </a:r>
          </a:p>
          <a:p>
            <a:r>
              <a:rPr lang="en-US" dirty="0" smtClean="0"/>
              <a:t>Opted for in-state and junior colleges (Market, 2019)</a:t>
            </a:r>
          </a:p>
          <a:p>
            <a:r>
              <a:rPr lang="en-US" dirty="0" smtClean="0"/>
              <a:t>93% of students surveyed during 2020 school year believe online tuition should be reduced (Hess, 2020)</a:t>
            </a:r>
          </a:p>
          <a:p>
            <a:r>
              <a:rPr lang="en-US" dirty="0" smtClean="0"/>
              <a:t>Student outcry reveals colleges’ lack of cost transparency in marketing materials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Screen Shot 2021-02-28 at 12.51.08 P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76474" b="-76474"/>
          <a:stretch>
            <a:fillRect/>
          </a:stretch>
        </p:blipFill>
        <p:spPr>
          <a:xfrm>
            <a:off x="4648199" y="927100"/>
            <a:ext cx="4409781" cy="5676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audience: Independent, 25+, 30,000 – 48,000 dollars per year </a:t>
            </a:r>
          </a:p>
          <a:p>
            <a:r>
              <a:rPr lang="en-US" dirty="0" smtClean="0"/>
              <a:t>Do students who have had education benefits reduced continue education or seek other options? </a:t>
            </a:r>
          </a:p>
          <a:p>
            <a:r>
              <a:rPr lang="en-US" dirty="0" smtClean="0"/>
              <a:t>Debt-to-income ratio: 28/36 (</a:t>
            </a:r>
            <a:r>
              <a:rPr lang="en-US" dirty="0" err="1" smtClean="0"/>
              <a:t>Kagan</a:t>
            </a:r>
            <a:r>
              <a:rPr lang="en-US" dirty="0" smtClean="0"/>
              <a:t>, 2020)</a:t>
            </a:r>
          </a:p>
          <a:p>
            <a:r>
              <a:rPr lang="en-US" dirty="0" smtClean="0"/>
              <a:t>Avoid default to maintain credit scores for future asset purchases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Exploratory Visualizations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200900" cy="960437"/>
          </a:xfrm>
        </p:spPr>
        <p:txBody>
          <a:bodyPr/>
          <a:lstStyle/>
          <a:p>
            <a:r>
              <a:rPr lang="en-US" dirty="0" smtClean="0"/>
              <a:t>Cost of Attendance</a:t>
            </a:r>
            <a:endParaRPr lang="en-US" dirty="0"/>
          </a:p>
        </p:txBody>
      </p:sp>
      <p:pic>
        <p:nvPicPr>
          <p:cNvPr id="4" name="Content Placeholder 3" descr="::Desktop:Screen Shot 2021-02-28 at 1.13.43 PM.png"/>
          <p:cNvPicPr>
            <a:picLocks noGrp="1"/>
          </p:cNvPicPr>
          <p:nvPr>
            <p:ph idx="1"/>
          </p:nvPr>
        </p:nvPicPr>
        <p:blipFill>
          <a:blip r:embed="rId2"/>
          <a:srcRect l="-4460" r="-4460"/>
          <a:stretch>
            <a:fillRect/>
          </a:stretch>
        </p:blipFill>
        <p:spPr bwMode="auto">
          <a:xfrm>
            <a:off x="488952" y="777875"/>
            <a:ext cx="4165600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21-03-06 at 10.01.3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2" y="3009901"/>
            <a:ext cx="4489448" cy="38480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 Costs</a:t>
            </a:r>
            <a:endParaRPr lang="en-US" dirty="0"/>
          </a:p>
        </p:txBody>
      </p:sp>
      <p:pic>
        <p:nvPicPr>
          <p:cNvPr id="4" name="Content Placeholder 3" descr="::Desktop:Screen Shot 2021-02-28 at 1.49.56 PM.png"/>
          <p:cNvPicPr>
            <a:picLocks noGrp="1"/>
          </p:cNvPicPr>
          <p:nvPr>
            <p:ph idx="1"/>
          </p:nvPr>
        </p:nvPicPr>
        <p:blipFill>
          <a:blip r:embed="rId2"/>
          <a:srcRect l="-11403" r="-11403"/>
          <a:stretch>
            <a:fillRect/>
          </a:stretch>
        </p:blipFill>
        <p:spPr bwMode="auto">
          <a:xfrm>
            <a:off x="609600" y="1417638"/>
            <a:ext cx="7378700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Income: Financially Independent Students </a:t>
            </a:r>
            <a:endParaRPr lang="en-US" dirty="0"/>
          </a:p>
        </p:txBody>
      </p:sp>
      <p:pic>
        <p:nvPicPr>
          <p:cNvPr id="4" name="Content Placeholder 3" descr="Screen Shot 2021-03-06 at 10.08.17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553" r="-26553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787</Words>
  <Application>Microsoft Macintosh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Determining the Likelihood of Defaulting on Student Debt Using CART and Linear Regression by Zach Quinn</vt:lpstr>
      <vt:lpstr>Preface: The Data Science Process – Revising an Approach</vt:lpstr>
      <vt:lpstr>The Project at a Glance</vt:lpstr>
      <vt:lpstr>Rising Costs in Higher Education</vt:lpstr>
      <vt:lpstr>Business Problem</vt:lpstr>
      <vt:lpstr>Exploratory Visualizations</vt:lpstr>
      <vt:lpstr>Cost of Attendance</vt:lpstr>
      <vt:lpstr>Institution Costs</vt:lpstr>
      <vt:lpstr>Income: Financially Independent Students </vt:lpstr>
      <vt:lpstr>Projected Post-Graduate Earnings </vt:lpstr>
      <vt:lpstr>Default Rate: Distribution</vt:lpstr>
      <vt:lpstr>Default Rate: Degree Level</vt:lpstr>
      <vt:lpstr>Default Rate: Median Debt vs. Loan Amount</vt:lpstr>
      <vt:lpstr>Default Rate: First Generation</vt:lpstr>
      <vt:lpstr>Modeling</vt:lpstr>
      <vt:lpstr>Model Preprocessing </vt:lpstr>
      <vt:lpstr>Results (Linear Regression)</vt:lpstr>
      <vt:lpstr>Results (CART)</vt:lpstr>
      <vt:lpstr>Applications</vt:lpstr>
      <vt:lpstr>References (Data)</vt:lpstr>
      <vt:lpstr>References (Academic)</vt:lpstr>
    </vt:vector>
  </TitlesOfParts>
  <Company>Calvert Hall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Likelihood of Defaulting on Student Debt Using CART and Linear Regression</dc:title>
  <dc:creator>Zach Quinn</dc:creator>
  <cp:lastModifiedBy>Zach Quinn</cp:lastModifiedBy>
  <cp:revision>5</cp:revision>
  <dcterms:created xsi:type="dcterms:W3CDTF">2021-03-05T14:52:16Z</dcterms:created>
  <dcterms:modified xsi:type="dcterms:W3CDTF">2021-03-06T17:31:43Z</dcterms:modified>
</cp:coreProperties>
</file>