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9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6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E613-984D-7C45-BF12-D9323FCB6B74}" type="datetimeFigureOut">
              <a:rPr lang="en-US" smtClean="0"/>
              <a:pPr/>
              <a:t>2/7/21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B4C78-9C9C-B148-9C54-2853982854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E613-984D-7C45-BF12-D9323FCB6B74}" type="datetimeFigureOut">
              <a:rPr lang="en-US" smtClean="0"/>
              <a:pPr/>
              <a:t>2/7/21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B4C78-9C9C-B148-9C54-2853982854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E613-984D-7C45-BF12-D9323FCB6B74}" type="datetimeFigureOut">
              <a:rPr lang="en-US" smtClean="0"/>
              <a:pPr/>
              <a:t>2/7/21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B4C78-9C9C-B148-9C54-2853982854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E613-984D-7C45-BF12-D9323FCB6B74}" type="datetimeFigureOut">
              <a:rPr lang="en-US" smtClean="0"/>
              <a:pPr/>
              <a:t>2/7/21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B4C78-9C9C-B148-9C54-2853982854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E613-984D-7C45-BF12-D9323FCB6B74}" type="datetimeFigureOut">
              <a:rPr lang="en-US" smtClean="0"/>
              <a:pPr/>
              <a:t>2/7/21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B4C78-9C9C-B148-9C54-2853982854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E613-984D-7C45-BF12-D9323FCB6B74}" type="datetimeFigureOut">
              <a:rPr lang="en-US" smtClean="0"/>
              <a:pPr/>
              <a:t>2/7/21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B4C78-9C9C-B148-9C54-2853982854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E613-984D-7C45-BF12-D9323FCB6B74}" type="datetimeFigureOut">
              <a:rPr lang="en-US" smtClean="0"/>
              <a:pPr/>
              <a:t>2/7/21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B4C78-9C9C-B148-9C54-2853982854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E613-984D-7C45-BF12-D9323FCB6B74}" type="datetimeFigureOut">
              <a:rPr lang="en-US" smtClean="0"/>
              <a:pPr/>
              <a:t>2/7/21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B4C78-9C9C-B148-9C54-2853982854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E613-984D-7C45-BF12-D9323FCB6B74}" type="datetimeFigureOut">
              <a:rPr lang="en-US" smtClean="0"/>
              <a:pPr/>
              <a:t>2/7/21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B4C78-9C9C-B148-9C54-2853982854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E613-984D-7C45-BF12-D9323FCB6B74}" type="datetimeFigureOut">
              <a:rPr lang="en-US" smtClean="0"/>
              <a:pPr/>
              <a:t>2/7/21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B4C78-9C9C-B148-9C54-2853982854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E613-984D-7C45-BF12-D9323FCB6B74}" type="datetimeFigureOut">
              <a:rPr lang="en-US" smtClean="0"/>
              <a:pPr/>
              <a:t>2/7/21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B4C78-9C9C-B148-9C54-2853982854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5E613-984D-7C45-BF12-D9323FCB6B74}" type="datetimeFigureOut">
              <a:rPr lang="en-US" smtClean="0"/>
              <a:pPr/>
              <a:t>2/7/21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B4C78-9C9C-B148-9C54-2853982854A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ionalgeographic.com/content/dam/science/2020/09/11/face-mask-recognition/20200901_002_out_mp4_00_00_03_18_still003.ngsversion.1599834288519.adapt.1900.1.jpg" TargetMode="External"/><Relationship Id="rId4" Type="http://schemas.openxmlformats.org/officeDocument/2006/relationships/hyperlink" Target="https://thumbor.forbes.com/thumbor/960x0/https://blogs-images.forbes.com/cognitiveworld/files/2019/08/dangers-of-facial-recognition.jpg" TargetMode="External"/><Relationship Id="rId5" Type="http://schemas.openxmlformats.org/officeDocument/2006/relationships/hyperlink" Target="https://medium.com/@Joy.Buolamwini/response-racial-and-gender-bias-in-amazon-rekognition-commercial-ai-system-for-analyzing-faces-a289222eeced" TargetMode="External"/><Relationship Id="rId6" Type="http://schemas.openxmlformats.org/officeDocument/2006/relationships/hyperlink" Target="https://cnet1.cbsistatic.com/img/j4tsKgnAHKeIIK7-JwTxknH8qHg=/940x0/2020/07/27/440f5d19-a0fa-4cb1-ba2d-3d4555ab8581/nist-masks.png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The-Assembly/Build-A-Face-Mask-Detector-With-TensorFlow/blob/main/FaceMask%20detection/data.zip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rtunebusinessinsights.com/industry-reports/facial-recognition-market-101061" TargetMode="External"/><Relationship Id="rId4" Type="http://schemas.openxmlformats.org/officeDocument/2006/relationships/hyperlink" Target="https://www.aclu.org/blog/privacy-technology/surveillance-technologies/fbi-has-access-over-640-million-photos-us-through" TargetMode="External"/><Relationship Id="rId5" Type="http://schemas.openxmlformats.org/officeDocument/2006/relationships/hyperlink" Target="https://www.vox.com/recode/2020/7/3/21307873/facial-recognition-ban-law-enforcement-apple-google-facebook" TargetMode="External"/><Relationship Id="rId6" Type="http://schemas.openxmlformats.org/officeDocument/2006/relationships/hyperlink" Target="https://mashable.com/article/facial-recognition-databases-privacy-study/" TargetMode="External"/><Relationship Id="rId7" Type="http://schemas.openxmlformats.org/officeDocument/2006/relationships/hyperlink" Target="https://www.nist.gov/news-events/news/2020/07/nist-launches-studies-masks-effect-face-recognition-software" TargetMode="External"/><Relationship Id="rId8" Type="http://schemas.openxmlformats.org/officeDocument/2006/relationships/hyperlink" Target="https://www.wired.com/story/algorithms-recognize-masked-face/" TargetMode="External"/><Relationship Id="rId9" Type="http://schemas.openxmlformats.org/officeDocument/2006/relationships/hyperlink" Target="https://www.washingtonpost.com/business/2020/07/29/masks-facial-recognition-error-rates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upport.apple.com/en-us/HT208108%23:~:text=The%20technology%20that%20enables%20Face,infrared%20image%20of%20your%20fac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Facial Recognition on Masked/Unmasked Faces Using CNN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Zach Quinn</a:t>
            </a:r>
          </a:p>
          <a:p>
            <a:r>
              <a:rPr lang="en-US" dirty="0" smtClean="0"/>
              <a:t>Bellevue University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of Facial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Lack of data </a:t>
            </a:r>
          </a:p>
          <a:p>
            <a:r>
              <a:rPr lang="en-US" dirty="0" smtClean="0"/>
              <a:t>Public perception</a:t>
            </a:r>
          </a:p>
          <a:p>
            <a:r>
              <a:rPr lang="en-US" dirty="0" smtClean="0"/>
              <a:t>Invasion of privacy</a:t>
            </a:r>
          </a:p>
          <a:p>
            <a:r>
              <a:rPr lang="en-US" dirty="0" smtClean="0"/>
              <a:t>Inaccuracy</a:t>
            </a:r>
          </a:p>
          <a:p>
            <a:r>
              <a:rPr lang="en-US" dirty="0" smtClean="0"/>
              <a:t>NYC: 100% error rate</a:t>
            </a:r>
          </a:p>
          <a:p>
            <a:r>
              <a:rPr lang="en-US" dirty="0" smtClean="0"/>
              <a:t>Racial bias: Wrongful arrests of black men</a:t>
            </a:r>
          </a:p>
          <a:p>
            <a:r>
              <a:rPr lang="en-US" dirty="0" smtClean="0"/>
              <a:t>(Kraus, 2021) </a:t>
            </a:r>
          </a:p>
          <a:p>
            <a:endParaRPr lang="en-US" dirty="0"/>
          </a:p>
        </p:txBody>
      </p:sp>
      <p:pic>
        <p:nvPicPr>
          <p:cNvPr id="5" name="Content Placeholder 4" descr="Screen Shot 2021-02-07 at 10.22.59 AM.pn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40240" b="-40240"/>
          <a:stretch>
            <a:fillRect/>
          </a:stretch>
        </p:blipFill>
        <p:spPr/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Masks pose new challenge to facial recognition (NIST, 2020)</a:t>
            </a:r>
          </a:p>
          <a:p>
            <a:r>
              <a:rPr lang="en-US" dirty="0" smtClean="0"/>
              <a:t>Small and large firms racing to develop models to function on masked faces</a:t>
            </a:r>
          </a:p>
          <a:p>
            <a:r>
              <a:rPr lang="en-US" dirty="0" smtClean="0"/>
              <a:t>More data needed to ensure applicability to ‘real-world’ situations</a:t>
            </a:r>
          </a:p>
          <a:p>
            <a:endParaRPr lang="en-US" dirty="0"/>
          </a:p>
        </p:txBody>
      </p:sp>
      <p:pic>
        <p:nvPicPr>
          <p:cNvPr id="5" name="Content Placeholder 4" descr="Screen Shot 2021-02-07 at 10.24.42 AM.pn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34681" b="-34681"/>
          <a:stretch>
            <a:fillRect/>
          </a:stretch>
        </p:blipFill>
        <p:spPr/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(Images &amp; Data)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Data: </a:t>
            </a:r>
            <a:r>
              <a:rPr lang="en-US" u="sng" dirty="0" smtClean="0">
                <a:hlinkClick r:id="rId2"/>
              </a:rPr>
              <a:t>https://github.com/The-Assembly/Build-A-Face-Mask-Detector-With-TensorFlow/blob/main/FaceMask%20detection/data.zip</a:t>
            </a:r>
            <a:endParaRPr lang="en-US" u="sng" dirty="0" smtClean="0"/>
          </a:p>
          <a:p>
            <a:r>
              <a:rPr lang="en-US" dirty="0" smtClean="0"/>
              <a:t>Woman being analyzed: </a:t>
            </a:r>
            <a:r>
              <a:rPr lang="en-US" dirty="0" smtClean="0">
                <a:hlinkClick r:id="rId3"/>
              </a:rPr>
              <a:t>https://www.nationalgeographic.com/content/dam/science/2020/09/11/face-mask-recognition/20200901_002_out_mp4_00_00_03_18_still003.ngsversion.1599834288519.adapt.1900.1.jpg</a:t>
            </a:r>
            <a:endParaRPr lang="en-US" dirty="0" smtClean="0"/>
          </a:p>
          <a:p>
            <a:r>
              <a:rPr lang="en-US" dirty="0" smtClean="0"/>
              <a:t>Facial recognition graphic: </a:t>
            </a:r>
            <a:r>
              <a:rPr lang="en-US" dirty="0" smtClean="0">
                <a:hlinkClick r:id="rId4"/>
              </a:rPr>
              <a:t>https://thumbor.forbes.com/thumbor/960x0/https%3A%2F%2Fblogs-images.forbes.com%2Fcognitiveworld%2Ffiles%2F2019%2F08%2Fdangers-of-facial-recognition.jpg</a:t>
            </a:r>
            <a:endParaRPr lang="en-US" dirty="0" smtClean="0"/>
          </a:p>
          <a:p>
            <a:r>
              <a:rPr lang="en-US" dirty="0" smtClean="0"/>
              <a:t>Amazon facial recognition: </a:t>
            </a:r>
            <a:r>
              <a:rPr lang="en-US" dirty="0" smtClean="0">
                <a:hlinkClick r:id="rId5"/>
              </a:rPr>
              <a:t>https://medium.com/@Joy.Buolamwini/response-racial-and-gender-bias-in-amazon-rekognition-commercial-ai-system-for-analyzing-faces-a289222eeced</a:t>
            </a:r>
            <a:endParaRPr lang="en-US" dirty="0" smtClean="0"/>
          </a:p>
          <a:p>
            <a:r>
              <a:rPr lang="en-US" dirty="0" smtClean="0"/>
              <a:t>Woman with multiple masks: </a:t>
            </a:r>
            <a:r>
              <a:rPr lang="en-US" dirty="0" smtClean="0">
                <a:hlinkClick r:id="rId6"/>
              </a:rPr>
              <a:t>https://cnet1.cbsistatic.com/img/j4tsKgnAHKeIIK7-JwTxknH8qHg=/940x0/2020/07/27/440f5d19-a0fa-4cb1-ba2d-3d4555ab8581/nist-masks.png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(Academic)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smtClean="0"/>
              <a:t>Apple. (2020). About Face ID Technology. </a:t>
            </a:r>
            <a:r>
              <a:rPr lang="en-US" i="1" dirty="0" smtClean="0"/>
              <a:t>Apple</a:t>
            </a:r>
            <a:r>
              <a:rPr lang="en-US" dirty="0" smtClean="0"/>
              <a:t>. </a:t>
            </a:r>
            <a:r>
              <a:rPr lang="en-US" u="sng" dirty="0" smtClean="0">
                <a:hlinkClick r:id="rId2"/>
              </a:rPr>
              <a:t>https://support.apple.com/en-</a:t>
            </a:r>
            <a:r>
              <a:rPr lang="en-US" dirty="0" smtClean="0">
                <a:hlinkClick r:id="rId2"/>
              </a:rPr>
              <a:t>us/HT208108#:~:text=The%20technology%20that%20enables%20Face,infrared%20image%20of%20your%20face</a:t>
            </a:r>
            <a:endParaRPr lang="en-US" dirty="0" smtClean="0"/>
          </a:p>
          <a:p>
            <a:r>
              <a:rPr lang="en-US" dirty="0" smtClean="0"/>
              <a:t>Fortune Business Insights. (2020). Facial Recognition Market Size, Share and COVID-19 Impact Analysis. </a:t>
            </a:r>
            <a:r>
              <a:rPr lang="en-US" i="1" dirty="0" smtClean="0"/>
              <a:t>Fortune Business Insights</a:t>
            </a:r>
            <a:r>
              <a:rPr lang="en-US" dirty="0" smtClean="0"/>
              <a:t>. </a:t>
            </a:r>
            <a:r>
              <a:rPr lang="en-US" u="sng" dirty="0" smtClean="0">
                <a:hlinkClick r:id="rId3"/>
              </a:rPr>
              <a:t>https://www.fortunebusinessinsights.com/industry-reports/facial-recognition-market-101061</a:t>
            </a:r>
            <a:endParaRPr lang="en-US" dirty="0" smtClean="0"/>
          </a:p>
          <a:p>
            <a:r>
              <a:rPr lang="en-US" dirty="0" err="1" smtClean="0"/>
              <a:t>Guliani</a:t>
            </a:r>
            <a:r>
              <a:rPr lang="en-US" dirty="0" smtClean="0"/>
              <a:t>, N. (2019). The FBI Has Access to Over 640 Million Photos of Us Through Its Facial Recognition Database. </a:t>
            </a:r>
            <a:r>
              <a:rPr lang="en-US" i="1" dirty="0" smtClean="0"/>
              <a:t>American Civil Liberties Union</a:t>
            </a:r>
            <a:r>
              <a:rPr lang="en-US" dirty="0" smtClean="0"/>
              <a:t>. </a:t>
            </a:r>
            <a:r>
              <a:rPr lang="en-US" u="sng" dirty="0" smtClean="0">
                <a:hlinkClick r:id="rId4"/>
              </a:rPr>
              <a:t>https://www.aclu.org/blog/privacy-technology/surveillance-technologies/fbi-has-access-over-640-million-photos-us-through</a:t>
            </a:r>
            <a:endParaRPr lang="en-US" dirty="0" smtClean="0"/>
          </a:p>
          <a:p>
            <a:r>
              <a:rPr lang="en-US" dirty="0" err="1" smtClean="0"/>
              <a:t>Heilweil</a:t>
            </a:r>
            <a:r>
              <a:rPr lang="en-US" dirty="0" smtClean="0"/>
              <a:t>, R. (2020). How can we ban facial recognition when it’s already everywhere? </a:t>
            </a:r>
            <a:r>
              <a:rPr lang="en-US" i="1" dirty="0" err="1" smtClean="0"/>
              <a:t>Vox</a:t>
            </a:r>
            <a:r>
              <a:rPr lang="en-US" dirty="0" smtClean="0"/>
              <a:t>. </a:t>
            </a:r>
            <a:r>
              <a:rPr lang="en-US" u="sng" dirty="0" smtClean="0">
                <a:hlinkClick r:id="rId5"/>
              </a:rPr>
              <a:t>https://www.vox.com/recode/2020/7/3/21307873/facial-recognition-ban-law-enforcement-apple-google-facebook</a:t>
            </a:r>
            <a:endParaRPr lang="en-US" u="sng" dirty="0" smtClean="0"/>
          </a:p>
          <a:p>
            <a:r>
              <a:rPr lang="en-US" dirty="0" err="1" smtClean="0"/>
              <a:t>Jeong</a:t>
            </a:r>
            <a:r>
              <a:rPr lang="en-US" dirty="0" smtClean="0"/>
              <a:t>, J. (2019). The Most Intuitive and Easiest Guide for </a:t>
            </a:r>
            <a:r>
              <a:rPr lang="en-US" dirty="0" err="1" smtClean="0"/>
              <a:t>Convolutional</a:t>
            </a:r>
            <a:r>
              <a:rPr lang="en-US" dirty="0" smtClean="0"/>
              <a:t> Neural Network </a:t>
            </a:r>
          </a:p>
          <a:p>
            <a:r>
              <a:rPr lang="en-US" dirty="0" smtClean="0"/>
              <a:t>Kraus, R. (2021). 9 Scary Revelations from 40 years of Facial Recognition Research. </a:t>
            </a:r>
            <a:r>
              <a:rPr lang="en-US" i="1" dirty="0" err="1" smtClean="0"/>
              <a:t>Mashable</a:t>
            </a:r>
            <a:r>
              <a:rPr lang="en-US" dirty="0" smtClean="0"/>
              <a:t>. </a:t>
            </a:r>
            <a:r>
              <a:rPr lang="en-US" dirty="0" smtClean="0">
                <a:hlinkClick r:id="rId6"/>
              </a:rPr>
              <a:t>https://mashable.com/article/facial-recognition-databases-privacy-study/</a:t>
            </a:r>
            <a:endParaRPr lang="en-US" dirty="0" smtClean="0"/>
          </a:p>
          <a:p>
            <a:r>
              <a:rPr lang="en-US" dirty="0" smtClean="0"/>
              <a:t>NIST. (July 2020). NIST Launches Studies into Masks’ Effect on Face Recognition Software. </a:t>
            </a:r>
            <a:r>
              <a:rPr lang="en-US" i="1" dirty="0" smtClean="0"/>
              <a:t>National Institute of Standards and Technology</a:t>
            </a:r>
            <a:r>
              <a:rPr lang="en-US" dirty="0" smtClean="0"/>
              <a:t>. </a:t>
            </a:r>
            <a:r>
              <a:rPr lang="en-US" u="sng" dirty="0" smtClean="0">
                <a:hlinkClick r:id="rId7"/>
              </a:rPr>
              <a:t>https://www.nist.gov/news-events/news/2020/07/nist-launches-studies-masks-effect-face-recognition-software</a:t>
            </a:r>
            <a:endParaRPr lang="en-US" dirty="0" smtClean="0"/>
          </a:p>
          <a:p>
            <a:r>
              <a:rPr lang="en-US" dirty="0" err="1" smtClean="0"/>
              <a:t>Simonite</a:t>
            </a:r>
            <a:r>
              <a:rPr lang="en-US" dirty="0" smtClean="0"/>
              <a:t>, T. (2020). How Well Can Algorithms Recognize Your Masked Face? </a:t>
            </a:r>
            <a:r>
              <a:rPr lang="en-US" i="1" dirty="0" smtClean="0"/>
              <a:t>Wired</a:t>
            </a:r>
            <a:r>
              <a:rPr lang="en-US" dirty="0" smtClean="0"/>
              <a:t>. </a:t>
            </a:r>
            <a:r>
              <a:rPr lang="en-US" u="sng" dirty="0" smtClean="0">
                <a:hlinkClick r:id="rId8"/>
              </a:rPr>
              <a:t>https://www.wired.com/story/algorithms-recognize-masked-face/</a:t>
            </a:r>
            <a:endParaRPr lang="en-US" dirty="0" smtClean="0"/>
          </a:p>
          <a:p>
            <a:r>
              <a:rPr lang="en-US" dirty="0" smtClean="0"/>
              <a:t>Telford, T. (2020). Top facial recognition tech is thrown off by masks, study says, but that could soon change. </a:t>
            </a:r>
            <a:r>
              <a:rPr lang="en-US" i="1" dirty="0" smtClean="0"/>
              <a:t>The Washington Post</a:t>
            </a:r>
            <a:r>
              <a:rPr lang="en-US" dirty="0" smtClean="0"/>
              <a:t>. </a:t>
            </a:r>
            <a:r>
              <a:rPr lang="en-US" u="sng" dirty="0" smtClean="0">
                <a:hlinkClick r:id="rId9"/>
              </a:rPr>
              <a:t>https://www.washingtonpost.com/business/2020/07/29/masks-facial-recognition-error-rates/</a:t>
            </a: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Project at a Glance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Business problem: Masks confuse facial recognition software, a $15 billion industry (Fortune Business Insights, 2020).</a:t>
            </a:r>
          </a:p>
          <a:p>
            <a:r>
              <a:rPr lang="en-US" dirty="0" smtClean="0"/>
              <a:t>Goal: Build model to reliably distinguish between masked and unmasked facial images</a:t>
            </a:r>
          </a:p>
          <a:p>
            <a:r>
              <a:rPr lang="en-US" dirty="0" smtClean="0"/>
              <a:t>Methodology: </a:t>
            </a:r>
            <a:r>
              <a:rPr lang="en-US" dirty="0" err="1" smtClean="0"/>
              <a:t>Convolutional</a:t>
            </a:r>
            <a:r>
              <a:rPr lang="en-US" dirty="0" smtClean="0"/>
              <a:t> Neural Net (CNN)</a:t>
            </a:r>
          </a:p>
          <a:p>
            <a:r>
              <a:rPr lang="en-US" dirty="0" smtClean="0"/>
              <a:t>Hypothesis: How can a CNN be developed to reliably distinguish between a dataset of masked and unmasked images with 85% accuracy? </a:t>
            </a:r>
          </a:p>
          <a:p>
            <a:r>
              <a:rPr lang="en-US" dirty="0" smtClean="0"/>
              <a:t>Initial result: 97% accuracy at 30 epochs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Screen Shot 2021-02-07 at 10.11.26 AM.png"/>
          <p:cNvPicPr>
            <a:picLocks noGrp="1" noChangeAspect="1"/>
          </p:cNvPicPr>
          <p:nvPr>
            <p:ph sz="quarter" idx="4"/>
          </p:nvPr>
        </p:nvPicPr>
        <p:blipFill>
          <a:blip r:embed="rId2"/>
          <a:srcRect t="-16606" b="-16606"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Facial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For decades only used for research purposes</a:t>
            </a:r>
          </a:p>
          <a:p>
            <a:r>
              <a:rPr lang="en-US" dirty="0" smtClean="0"/>
              <a:t>1996: DOD/NIST allocated $7 million for U.S. citizen dataset (Kraus, 2021)</a:t>
            </a:r>
          </a:p>
          <a:p>
            <a:r>
              <a:rPr lang="en-US" dirty="0" smtClean="0"/>
              <a:t>mid 2000s: Developers manually collected images</a:t>
            </a:r>
          </a:p>
          <a:p>
            <a:r>
              <a:rPr lang="en-US" dirty="0" smtClean="0"/>
              <a:t>Today: Companies scrape the web for faces</a:t>
            </a:r>
          </a:p>
          <a:p>
            <a:r>
              <a:rPr lang="en-US" dirty="0" smtClean="0"/>
              <a:t>Commercially, applications trained on 18 million faces</a:t>
            </a:r>
          </a:p>
          <a:p>
            <a:r>
              <a:rPr lang="en-US" dirty="0" smtClean="0"/>
              <a:t>FBI reportedly has access to over 640 million images (double U.S. population) (</a:t>
            </a:r>
            <a:r>
              <a:rPr lang="en-US" dirty="0" err="1" smtClean="0"/>
              <a:t>Guliani</a:t>
            </a:r>
            <a:r>
              <a:rPr lang="en-US" dirty="0" smtClean="0"/>
              <a:t>, 2019)</a:t>
            </a:r>
            <a:endParaRPr lang="en-US" dirty="0"/>
          </a:p>
        </p:txBody>
      </p:sp>
      <p:pic>
        <p:nvPicPr>
          <p:cNvPr id="5" name="Content Placeholder 4" descr="Screen Shot 2021-02-07 at 10.12.59 AM.pn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26730" b="-26730"/>
          <a:stretch>
            <a:fillRect/>
          </a:stretch>
        </p:blipFill>
        <p:spPr/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Open source repo courtesy of The Assembly</a:t>
            </a:r>
          </a:p>
          <a:p>
            <a:r>
              <a:rPr lang="en-US" dirty="0" smtClean="0"/>
              <a:t>10,000 images belonging to two classes</a:t>
            </a:r>
          </a:p>
          <a:p>
            <a:r>
              <a:rPr lang="en-US" dirty="0" smtClean="0"/>
              <a:t>Label encoded (0 – mask, 1 – no mask)</a:t>
            </a:r>
          </a:p>
          <a:p>
            <a:r>
              <a:rPr lang="en-US" dirty="0" smtClean="0"/>
              <a:t>Train/test split: 80-20</a:t>
            </a:r>
          </a:p>
          <a:p>
            <a:r>
              <a:rPr lang="en-US" dirty="0" smtClean="0"/>
              <a:t>Data augmentation</a:t>
            </a:r>
          </a:p>
          <a:p>
            <a:r>
              <a:rPr lang="en-US" dirty="0" smtClean="0"/>
              <a:t>Lack of image data detrimental to this and many other facial recognition projects </a:t>
            </a:r>
          </a:p>
          <a:p>
            <a:endParaRPr lang="en-US" dirty="0"/>
          </a:p>
        </p:txBody>
      </p:sp>
      <p:pic>
        <p:nvPicPr>
          <p:cNvPr id="5" name="Content Placeholder 4" descr="Screen Shot 2021-01-31 at 6.45.56 AM.pn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336369" b="-336369"/>
          <a:stretch>
            <a:fillRect/>
          </a:stretch>
        </p:blipFill>
        <p:spPr>
          <a:xfrm>
            <a:off x="4648200" y="457200"/>
            <a:ext cx="4038600" cy="5668963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Background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CNN: Artificial network replicating neurological processes</a:t>
            </a:r>
          </a:p>
          <a:p>
            <a:r>
              <a:rPr lang="en-US" dirty="0" smtClean="0"/>
              <a:t>Convolution: Mathematic operation explain how two functions are shaped by a third (</a:t>
            </a:r>
            <a:r>
              <a:rPr lang="en-US" dirty="0" err="1" smtClean="0"/>
              <a:t>Jeong</a:t>
            </a:r>
            <a:r>
              <a:rPr lang="en-US" dirty="0" smtClean="0"/>
              <a:t>, 2019)</a:t>
            </a:r>
          </a:p>
          <a:p>
            <a:r>
              <a:rPr lang="en-US" dirty="0" smtClean="0"/>
              <a:t>Padding, flattening, stride</a:t>
            </a:r>
          </a:p>
          <a:p>
            <a:r>
              <a:rPr lang="en-US" dirty="0" smtClean="0"/>
              <a:t>Dropout </a:t>
            </a:r>
            <a:endParaRPr lang="en-US" dirty="0"/>
          </a:p>
        </p:txBody>
      </p:sp>
      <p:pic>
        <p:nvPicPr>
          <p:cNvPr id="5" name="Content Placeholder 4" descr="Screen Shot 2021-02-07 at 10.14.51 AM.pn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59355" b="-59355"/>
          <a:stretch>
            <a:fillRect/>
          </a:stretch>
        </p:blipFill>
        <p:spPr/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Illustration</a:t>
            </a:r>
            <a:endParaRPr lang="en-US" dirty="0"/>
          </a:p>
        </p:txBody>
      </p:sp>
      <p:pic>
        <p:nvPicPr>
          <p:cNvPr id="7" name="Content Placeholder 6" descr="Screen Shot 2021-02-07 at 10.18.19 AM.png"/>
          <p:cNvPicPr>
            <a:picLocks noGrp="1" noChangeAspect="1"/>
          </p:cNvPicPr>
          <p:nvPr>
            <p:ph idx="1"/>
          </p:nvPr>
        </p:nvPicPr>
        <p:blipFill>
          <a:blip r:embed="rId2"/>
          <a:srcRect l="-38538" r="-38538"/>
          <a:stretch>
            <a:fillRect/>
          </a:stretch>
        </p:blipFill>
        <p:spPr/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- Loss</a:t>
            </a:r>
            <a:endParaRPr lang="en-US" dirty="0"/>
          </a:p>
        </p:txBody>
      </p:sp>
      <p:pic>
        <p:nvPicPr>
          <p:cNvPr id="4" name="Content Placeholder 3" descr="Screen Shot 2021-01-31 at 6.42.44 AM.png"/>
          <p:cNvPicPr>
            <a:picLocks noGrp="1" noChangeAspect="1"/>
          </p:cNvPicPr>
          <p:nvPr>
            <p:ph idx="1"/>
          </p:nvPr>
        </p:nvPicPr>
        <p:blipFill>
          <a:blip r:embed="rId2"/>
          <a:srcRect l="-8755" r="-8755"/>
          <a:stretch>
            <a:fillRect/>
          </a:stretch>
        </p:blipFill>
        <p:spPr/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- Accuracy</a:t>
            </a:r>
            <a:endParaRPr lang="en-US" dirty="0"/>
          </a:p>
        </p:txBody>
      </p:sp>
      <p:pic>
        <p:nvPicPr>
          <p:cNvPr id="7" name="Content Placeholder 6" descr="Screen Shot 2021-01-31 at 6.42.57 AM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0253" r="-10253"/>
          <a:stretch>
            <a:fillRect/>
          </a:stretch>
        </p:blipFill>
        <p:spPr/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Accuracy rate: 97% </a:t>
            </a:r>
          </a:p>
          <a:p>
            <a:r>
              <a:rPr lang="en-US" dirty="0" smtClean="0"/>
              <a:t>Exceeded hypothesis target</a:t>
            </a:r>
          </a:p>
          <a:p>
            <a:r>
              <a:rPr lang="en-US" dirty="0" smtClean="0"/>
              <a:t>Minimal loss </a:t>
            </a:r>
          </a:p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epoch: 50% </a:t>
            </a:r>
          </a:p>
          <a:p>
            <a:r>
              <a:rPr lang="en-US" dirty="0" smtClean="0"/>
              <a:t>30</a:t>
            </a:r>
            <a:r>
              <a:rPr lang="en-US" baseline="30000" dirty="0" smtClean="0"/>
              <a:t>th</a:t>
            </a:r>
            <a:r>
              <a:rPr lang="en-US" dirty="0" smtClean="0"/>
              <a:t> epoch: 7% </a:t>
            </a:r>
          </a:p>
          <a:p>
            <a:endParaRPr lang="en-US" dirty="0"/>
          </a:p>
        </p:txBody>
      </p:sp>
      <p:pic>
        <p:nvPicPr>
          <p:cNvPr id="5" name="Content Placeholder 4" descr="Screen Shot 2021-02-07 at 10.20.13 AM.pn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267712" b="-267712"/>
          <a:stretch>
            <a:fillRect/>
          </a:stretch>
        </p:blipFill>
        <p:spPr>
          <a:xfrm>
            <a:off x="3689677" y="0"/>
            <a:ext cx="5219708" cy="7031423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964</Words>
  <Application>Microsoft Macintosh PowerPoint</Application>
  <PresentationFormat>On-screen Show (4:3)</PresentationFormat>
  <Paragraphs>65</Paragraphs>
  <Slides>13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Facial Recognition on Masked/Unmasked Faces Using CNN</vt:lpstr>
      <vt:lpstr>The Project at a Glance</vt:lpstr>
      <vt:lpstr>Facial Recognition</vt:lpstr>
      <vt:lpstr>The Data </vt:lpstr>
      <vt:lpstr>Model Background </vt:lpstr>
      <vt:lpstr>Model Illustration</vt:lpstr>
      <vt:lpstr>Evaluation - Loss</vt:lpstr>
      <vt:lpstr>Evaluation - Accuracy</vt:lpstr>
      <vt:lpstr>Results </vt:lpstr>
      <vt:lpstr>Challenges of Facial Recognition</vt:lpstr>
      <vt:lpstr>Conclusion </vt:lpstr>
      <vt:lpstr>References (Images &amp; Data)</vt:lpstr>
      <vt:lpstr>References (Academic)</vt:lpstr>
    </vt:vector>
  </TitlesOfParts>
  <Company>Calvert Hall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Facial Recognition on Masked/Unmasked Faces Using CNN</dc:title>
  <dc:creator>Zach Quinn</dc:creator>
  <cp:lastModifiedBy>Zach Quinn</cp:lastModifiedBy>
  <cp:revision>12</cp:revision>
  <dcterms:created xsi:type="dcterms:W3CDTF">2021-02-07T17:01:24Z</dcterms:created>
  <dcterms:modified xsi:type="dcterms:W3CDTF">2021-02-07T17:13:22Z</dcterms:modified>
</cp:coreProperties>
</file>