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E0A4-8B1F-4340-9445-279525465CF5}" type="datetimeFigureOut">
              <a:rPr lang="en-US" smtClean="0"/>
              <a:pPr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BAB0-365E-C743-B162-25C9623032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about-us" TargetMode="External"/><Relationship Id="rId4" Type="http://schemas.openxmlformats.org/officeDocument/2006/relationships/hyperlink" Target="https://www.pewresearch.org/fact-tank/2020/06/11/unemployment-rose-higher-in-three-months-of-covid-19-than-it-did-in-two-years-of-the-great-recession/" TargetMode="External"/><Relationship Id="rId5" Type="http://schemas.openxmlformats.org/officeDocument/2006/relationships/hyperlink" Target="https://er.educause.edu/articles/2013/6/retention-and-intention-in-massive-open-online-courses-in-depth" TargetMode="External"/><Relationship Id="rId6" Type="http://schemas.openxmlformats.org/officeDocument/2006/relationships/hyperlink" Target="https://www.insidehighered.com/digital-learning/article/2019/01/16/study-offers-data-show-moocs-didnt-achieve-their-goals" TargetMode="External"/><Relationship Id="rId7" Type="http://schemas.openxmlformats.org/officeDocument/2006/relationships/hyperlink" Target="https://www.ft.com/content/60e90be2-1a77-11e9-b191-175523b59d1d" TargetMode="External"/><Relationship Id="rId8" Type="http://schemas.openxmlformats.org/officeDocument/2006/relationships/hyperlink" Target="https://www.marketsandmarkets.com/Market-Reports/massive-open-online-course-market-237288995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lasscentral.com/report/mooc-takers-practice-flexibilit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" TargetMode="External"/><Relationship Id="rId4" Type="http://schemas.openxmlformats.org/officeDocument/2006/relationships/hyperlink" Target="https://cdn.psychologytoday.com/sites/default/files/blogs/145967/2014/07/155769-159876.png" TargetMode="External"/><Relationship Id="rId5" Type="http://schemas.openxmlformats.org/officeDocument/2006/relationships/hyperlink" Target="https://www.classcentral.com/report/wp-content/uploads/2019/12/2019-roundup-growth.png" TargetMode="External"/><Relationship Id="rId6" Type="http://schemas.openxmlformats.org/officeDocument/2006/relationships/hyperlink" Target="https://www.udacity.com/" TargetMode="External"/><Relationship Id="rId7" Type="http://schemas.openxmlformats.org/officeDocument/2006/relationships/hyperlink" Target="https://digitalsharecropper.com/wp-content/uploads/2016/03/udemy-logo-e1604793745846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bout.coursera.org/images/logos/coursera-logo-full-rgb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Student Churn in Massive Open Online Courses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Quinn</a:t>
            </a:r>
          </a:p>
          <a:p>
            <a:r>
              <a:rPr lang="en-US" dirty="0" smtClean="0"/>
              <a:t>Bellevue University </a:t>
            </a:r>
            <a:endParaRPr lang="en-US" dirty="0"/>
          </a:p>
        </p:txBody>
      </p:sp>
      <p:pic>
        <p:nvPicPr>
          <p:cNvPr id="6" name="Picture 5" descr="Screen Shot 2021-01-09 at 3.04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96913" cy="1483611"/>
          </a:xfrm>
          <a:prstGeom prst="rect">
            <a:avLst/>
          </a:prstGeom>
        </p:spPr>
      </p:pic>
      <p:pic>
        <p:nvPicPr>
          <p:cNvPr id="7" name="Picture 6" descr="Screen Shot 2021-01-09 at 3.06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0934"/>
            <a:ext cx="2994152" cy="2267066"/>
          </a:xfrm>
          <a:prstGeom prst="rect">
            <a:avLst/>
          </a:prstGeom>
        </p:spPr>
      </p:pic>
      <p:pic>
        <p:nvPicPr>
          <p:cNvPr id="8" name="Picture 7" descr="Screen Shot 2021-01-09 at 3.07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53" y="5262510"/>
            <a:ext cx="5470247" cy="1595490"/>
          </a:xfrm>
          <a:prstGeom prst="rect">
            <a:avLst/>
          </a:prstGeom>
        </p:spPr>
      </p:pic>
      <p:pic>
        <p:nvPicPr>
          <p:cNvPr id="9" name="Picture 8" descr="Screen Shot 2021-01-09 at 3.08.2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499" y="0"/>
            <a:ext cx="1748501" cy="188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1</a:t>
            </a:r>
            <a:endParaRPr lang="en-US" dirty="0"/>
          </a:p>
        </p:txBody>
      </p:sp>
      <p:pic>
        <p:nvPicPr>
          <p:cNvPr id="4" name="Content Placeholder 3" descr="Screen Shot 2021-01-08 at 12.49.0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6943" r="-66943"/>
          <a:stretch>
            <a:fillRect/>
          </a:stretch>
        </p:blipFill>
        <p:spPr>
          <a:xfrm>
            <a:off x="457199" y="1600199"/>
            <a:ext cx="7196592" cy="39578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2</a:t>
            </a:r>
            <a:endParaRPr lang="en-US" dirty="0"/>
          </a:p>
        </p:txBody>
      </p:sp>
      <p:pic>
        <p:nvPicPr>
          <p:cNvPr id="4" name="Content Placeholder 3" descr="Screen Shot 2021-01-08 at 12.50.0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7920" r="-5792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Model 3</a:t>
            </a:r>
            <a:endParaRPr lang="en-US" dirty="0"/>
          </a:p>
        </p:txBody>
      </p:sp>
      <p:pic>
        <p:nvPicPr>
          <p:cNvPr id="4" name="Content Placeholder 3" descr="Screen Shot 2021-01-08 at 12.50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6485" r="-4648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MOOC industry projected to grow by 15 billion dollars by 2022 (</a:t>
            </a:r>
            <a:r>
              <a:rPr lang="en-US" dirty="0" err="1" smtClean="0"/>
              <a:t>Sugla</a:t>
            </a:r>
            <a:r>
              <a:rPr lang="en-US" dirty="0" smtClean="0"/>
              <a:t>, 2020)</a:t>
            </a:r>
          </a:p>
          <a:p>
            <a:r>
              <a:rPr lang="en-US" dirty="0" smtClean="0"/>
              <a:t>Double-digit unemployment rates (10 – 13% in 2020) likely to attract new students (</a:t>
            </a:r>
            <a:r>
              <a:rPr lang="en-US" dirty="0" err="1" smtClean="0"/>
              <a:t>Kochhar</a:t>
            </a:r>
            <a:r>
              <a:rPr lang="en-US" dirty="0" smtClean="0"/>
              <a:t>, 2020)</a:t>
            </a:r>
          </a:p>
          <a:p>
            <a:r>
              <a:rPr lang="en-US" dirty="0" smtClean="0"/>
              <a:t>Project demonstrates that majority of students disinterested or disengaged</a:t>
            </a:r>
          </a:p>
          <a:p>
            <a:r>
              <a:rPr lang="en-US" b="1" dirty="0" smtClean="0"/>
              <a:t>Recommendation: </a:t>
            </a:r>
            <a:r>
              <a:rPr lang="en-US" dirty="0" smtClean="0"/>
              <a:t>Decrease attrition by marketing to those whose education</a:t>
            </a:r>
            <a:r>
              <a:rPr lang="en-US" dirty="0" smtClean="0"/>
              <a:t> </a:t>
            </a:r>
            <a:r>
              <a:rPr lang="en-US" dirty="0" smtClean="0"/>
              <a:t>levels (bachelor’s degree or above) align with scope of content </a:t>
            </a:r>
          </a:p>
          <a:p>
            <a:r>
              <a:rPr lang="en-US" dirty="0" smtClean="0"/>
              <a:t>Highest correlation between academic accomplishment and participation level</a:t>
            </a:r>
          </a:p>
          <a:p>
            <a:r>
              <a:rPr lang="en-US" b="1" dirty="0" smtClean="0"/>
              <a:t>Future implementation</a:t>
            </a:r>
            <a:r>
              <a:rPr lang="en-US" dirty="0" smtClean="0"/>
              <a:t>: Leverage demographic info and behavioral tendencies to craft interventions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(Academic)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dirty="0" smtClean="0"/>
              <a:t>Chung, C. (2015). MOOC-Takers Practice Flexibility: Class Central Survey Results. </a:t>
            </a:r>
            <a:r>
              <a:rPr lang="en-US" sz="1300" i="1" dirty="0" smtClean="0"/>
              <a:t>The Report by Class Central</a:t>
            </a:r>
            <a:r>
              <a:rPr lang="en-US" sz="1300" dirty="0" smtClean="0"/>
              <a:t>. </a:t>
            </a:r>
            <a:r>
              <a:rPr lang="en-US" sz="1300" u="sng" dirty="0" smtClean="0">
                <a:hlinkClick r:id="rId2"/>
              </a:rPr>
              <a:t>https://www.classcentral.com/report/mooc-takers-practice-flexibility</a:t>
            </a:r>
            <a:r>
              <a:rPr lang="en-US" sz="1300" u="sng" dirty="0" smtClean="0">
                <a:hlinkClick r:id="rId2"/>
              </a:rPr>
              <a:t>/</a:t>
            </a:r>
            <a:endParaRPr lang="en-US" sz="1300" dirty="0" smtClean="0"/>
          </a:p>
          <a:p>
            <a:r>
              <a:rPr lang="en-US" sz="1300" dirty="0" smtClean="0"/>
              <a:t>EDX. (2020). About Us. EDX. </a:t>
            </a:r>
            <a:r>
              <a:rPr lang="en-US" sz="1300" dirty="0" smtClean="0">
                <a:hlinkClick r:id="rId3"/>
              </a:rPr>
              <a:t>https://www.edx.org/about-</a:t>
            </a:r>
            <a:r>
              <a:rPr lang="en-US" sz="1300" dirty="0" smtClean="0">
                <a:hlinkClick r:id="rId3"/>
              </a:rPr>
              <a:t>us</a:t>
            </a:r>
            <a:endParaRPr lang="en-US" sz="1300" dirty="0" smtClean="0"/>
          </a:p>
          <a:p>
            <a:r>
              <a:rPr lang="en-US" sz="1300" dirty="0" err="1" smtClean="0"/>
              <a:t>Kochhar</a:t>
            </a:r>
            <a:r>
              <a:rPr lang="en-US" sz="1300" dirty="0" smtClean="0"/>
              <a:t>, R. (2020). Unemployment rose higher in three months of COVID-19 than it did in two years of the Great Recession. </a:t>
            </a:r>
            <a:r>
              <a:rPr lang="en-US" sz="1300" i="1" dirty="0" smtClean="0"/>
              <a:t>Pew Research Center</a:t>
            </a:r>
            <a:r>
              <a:rPr lang="en-US" sz="1300" dirty="0" smtClean="0"/>
              <a:t>. </a:t>
            </a:r>
            <a:r>
              <a:rPr lang="en-US" sz="1300" u="sng" dirty="0" smtClean="0">
                <a:hlinkClick r:id="rId4"/>
              </a:rPr>
              <a:t>https://www.pewresearch.org/fact-tank/2020/06/11/unemployment-rose-higher-in-three-months-of-covid-19-than-it-did-in-two-years-of-the-great-recession</a:t>
            </a:r>
            <a:r>
              <a:rPr lang="en-US" sz="1300" u="sng" dirty="0" smtClean="0">
                <a:hlinkClick r:id="rId4"/>
              </a:rPr>
              <a:t>/</a:t>
            </a:r>
            <a:endParaRPr lang="en-US" sz="1300" dirty="0" smtClean="0"/>
          </a:p>
          <a:p>
            <a:r>
              <a:rPr lang="en-US" sz="1300" dirty="0" err="1" smtClean="0"/>
              <a:t>Koller</a:t>
            </a:r>
            <a:r>
              <a:rPr lang="en-US" sz="1300" dirty="0" smtClean="0"/>
              <a:t>, D., Ng, A. &amp; Chen, Z. (2013). Retention and Intention in Massive Open Online Courses: In Depth. </a:t>
            </a:r>
            <a:r>
              <a:rPr lang="en-US" sz="1300" i="1" dirty="0" err="1" smtClean="0"/>
              <a:t>Educause</a:t>
            </a:r>
            <a:r>
              <a:rPr lang="en-US" sz="1300" dirty="0" smtClean="0"/>
              <a:t>. </a:t>
            </a:r>
            <a:r>
              <a:rPr lang="en-US" sz="1300" u="sng" dirty="0" smtClean="0">
                <a:hlinkClick r:id="rId5"/>
              </a:rPr>
              <a:t>https://er.educause.edu/articles/2013/6/retention-and-intention-in-massive-open-online-courses-in-depth</a:t>
            </a:r>
            <a:endParaRPr lang="en-US" sz="1300" dirty="0" smtClean="0"/>
          </a:p>
          <a:p>
            <a:r>
              <a:rPr lang="en-US" sz="1300" dirty="0" smtClean="0"/>
              <a:t>Lederman, D. (2019). Why </a:t>
            </a:r>
            <a:r>
              <a:rPr lang="en-US" sz="1300" dirty="0" err="1" smtClean="0"/>
              <a:t>MOOCs</a:t>
            </a:r>
            <a:r>
              <a:rPr lang="en-US" sz="1300" dirty="0" smtClean="0"/>
              <a:t> Didn’t Work, in 3 Data Points. </a:t>
            </a:r>
            <a:r>
              <a:rPr lang="en-US" sz="1300" i="1" dirty="0" smtClean="0"/>
              <a:t>Inside Higher Ed</a:t>
            </a:r>
            <a:r>
              <a:rPr lang="en-US" sz="1300" dirty="0" smtClean="0"/>
              <a:t>. </a:t>
            </a:r>
            <a:r>
              <a:rPr lang="en-US" sz="1300" u="sng" dirty="0" smtClean="0">
                <a:hlinkClick r:id="rId6"/>
              </a:rPr>
              <a:t>https://www.insidehighered.com/digital-learning/article/2019/01/16/study-offers-data-show-moocs-didnt-achieve-their-goals</a:t>
            </a:r>
            <a:endParaRPr lang="en-US" sz="1300" dirty="0" smtClean="0"/>
          </a:p>
          <a:p>
            <a:r>
              <a:rPr lang="en-US" sz="1300" dirty="0" smtClean="0"/>
              <a:t>Murray, S. (2019). </a:t>
            </a:r>
            <a:r>
              <a:rPr lang="en-US" sz="1300" dirty="0" err="1" smtClean="0"/>
              <a:t>MOOCs</a:t>
            </a:r>
            <a:r>
              <a:rPr lang="en-US" sz="1300" dirty="0" smtClean="0"/>
              <a:t> Struggle to Lift Rock-Bottom Completion Rates. Financial Times. </a:t>
            </a:r>
            <a:r>
              <a:rPr lang="en-US" sz="1300" u="sng" dirty="0" smtClean="0">
                <a:hlinkClick r:id="rId7"/>
              </a:rPr>
              <a:t>https://www.ft.com/content/60e90be2-1a77-11e9-b191-175523b59d1d</a:t>
            </a:r>
            <a:endParaRPr lang="en-US" sz="1300" dirty="0" smtClean="0"/>
          </a:p>
          <a:p>
            <a:r>
              <a:rPr lang="en-US" sz="1300" dirty="0" err="1" smtClean="0"/>
              <a:t>Sugla</a:t>
            </a:r>
            <a:r>
              <a:rPr lang="en-US" sz="1300" dirty="0" smtClean="0"/>
              <a:t>, S. (2020). MOOC Market by Component (Platforms (XMOOC and CMOOC), Services), Course (Humanities, Computer Science and Programming, and Business Management), User Type (High School, Undergraduate, Postgraduate, and Corporate) and Region - Global Forecast to 2023. </a:t>
            </a:r>
            <a:r>
              <a:rPr lang="en-US" sz="1300" i="1" dirty="0" smtClean="0"/>
              <a:t>Markets and Markets</a:t>
            </a:r>
            <a:r>
              <a:rPr lang="en-US" sz="1300" dirty="0" smtClean="0"/>
              <a:t>. </a:t>
            </a:r>
            <a:r>
              <a:rPr lang="en-US" sz="1300" u="sng" dirty="0" smtClean="0">
                <a:hlinkClick r:id="rId8"/>
              </a:rPr>
              <a:t>https://www.marketsandmarkets.com/Market-Reports/massive-open-online-course-market-237288995.</a:t>
            </a:r>
            <a:r>
              <a:rPr lang="en-US" sz="1300" u="sng" dirty="0" smtClean="0">
                <a:hlinkClick r:id="rId8"/>
              </a:rPr>
              <a:t>html</a:t>
            </a:r>
            <a:endParaRPr 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Coursera</a:t>
            </a:r>
            <a:r>
              <a:rPr lang="en-US" dirty="0" smtClean="0"/>
              <a:t> </a:t>
            </a:r>
            <a:r>
              <a:rPr lang="en-US" dirty="0" smtClean="0"/>
              <a:t>logo: </a:t>
            </a:r>
            <a:r>
              <a:rPr lang="en-US" dirty="0" smtClean="0">
                <a:hlinkClick r:id="rId2"/>
              </a:rPr>
              <a:t>https://about.coursera.org/images/logos/coursera-logo-full-</a:t>
            </a:r>
            <a:r>
              <a:rPr lang="en-US" dirty="0" smtClean="0">
                <a:hlinkClick r:id="rId2"/>
              </a:rPr>
              <a:t>rgb.png</a:t>
            </a:r>
            <a:endParaRPr lang="en-US" dirty="0" smtClean="0"/>
          </a:p>
          <a:p>
            <a:r>
              <a:rPr lang="en-US" dirty="0" smtClean="0"/>
              <a:t>EDX logo: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www.edx.org/</a:t>
            </a:r>
            <a:endParaRPr lang="en-US" dirty="0" smtClean="0"/>
          </a:p>
          <a:p>
            <a:r>
              <a:rPr lang="en-US" dirty="0" smtClean="0"/>
              <a:t>MOOC </a:t>
            </a:r>
            <a:r>
              <a:rPr lang="en-US" dirty="0" smtClean="0"/>
              <a:t>word cloud: </a:t>
            </a:r>
            <a:r>
              <a:rPr lang="en-US" dirty="0" smtClean="0">
                <a:hlinkClick r:id="rId4"/>
              </a:rPr>
              <a:t>https://cdn.psychologytoday.com/sites/default/files/blogs/145967/2014/07/155769-159876.</a:t>
            </a:r>
            <a:r>
              <a:rPr lang="en-US" dirty="0" smtClean="0">
                <a:hlinkClick r:id="rId4"/>
              </a:rPr>
              <a:t>png</a:t>
            </a:r>
            <a:endParaRPr lang="en-US" dirty="0" smtClean="0"/>
          </a:p>
          <a:p>
            <a:r>
              <a:rPr lang="en-US" dirty="0" smtClean="0"/>
              <a:t>MOOC </a:t>
            </a:r>
            <a:r>
              <a:rPr lang="en-US" dirty="0" smtClean="0"/>
              <a:t>growth chart: </a:t>
            </a:r>
            <a:r>
              <a:rPr lang="en-US" dirty="0" smtClean="0">
                <a:hlinkClick r:id="rId5"/>
              </a:rPr>
              <a:t>https://www.classcentral.com/report/wp-content/uploads/2019/12/2019-roundup-</a:t>
            </a:r>
            <a:r>
              <a:rPr lang="en-US" dirty="0" smtClean="0">
                <a:hlinkClick r:id="rId5"/>
              </a:rPr>
              <a:t>growth.png</a:t>
            </a:r>
            <a:endParaRPr lang="en-US" dirty="0" smtClean="0"/>
          </a:p>
          <a:p>
            <a:r>
              <a:rPr lang="en-US" dirty="0" err="1" smtClean="0"/>
              <a:t>Udacity</a:t>
            </a:r>
            <a:r>
              <a:rPr lang="en-US" dirty="0" smtClean="0"/>
              <a:t> logo: </a:t>
            </a:r>
            <a:r>
              <a:rPr lang="en-US" dirty="0" smtClean="0">
                <a:hlinkClick r:id="rId6"/>
              </a:rPr>
              <a:t>https://www.udacity.com/</a:t>
            </a:r>
            <a:endParaRPr lang="en-US" dirty="0" smtClean="0"/>
          </a:p>
          <a:p>
            <a:r>
              <a:rPr lang="en-US" dirty="0" err="1" smtClean="0"/>
              <a:t>Udemy</a:t>
            </a:r>
            <a:r>
              <a:rPr lang="en-US" dirty="0" smtClean="0"/>
              <a:t> </a:t>
            </a:r>
            <a:r>
              <a:rPr lang="en-US" dirty="0" smtClean="0"/>
              <a:t>logo: </a:t>
            </a:r>
            <a:r>
              <a:rPr lang="en-US" dirty="0" smtClean="0">
                <a:hlinkClick r:id="rId7"/>
              </a:rPr>
              <a:t>https://digitalsharecropper.com/wp-content/uploads/2016/03/udemy-logo-e1604793745846.</a:t>
            </a:r>
            <a:r>
              <a:rPr lang="en-US" dirty="0" smtClean="0">
                <a:hlinkClick r:id="rId7"/>
              </a:rPr>
              <a:t>png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MOOC: A Primer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Affordable, flexible way to develop academic, technical or professional skills at scale (</a:t>
            </a:r>
            <a:r>
              <a:rPr lang="en-US" dirty="0" err="1" smtClean="0"/>
              <a:t>Edx</a:t>
            </a:r>
            <a:r>
              <a:rPr lang="en-US" dirty="0" smtClean="0"/>
              <a:t>, 2020)</a:t>
            </a:r>
          </a:p>
          <a:p>
            <a:r>
              <a:rPr lang="en-US" dirty="0" smtClean="0"/>
              <a:t>Completed in fraction of the time of a college course (10 – 100 hrs vs. 200 hrs for college</a:t>
            </a:r>
            <a:r>
              <a:rPr lang="en-US" dirty="0" smtClean="0"/>
              <a:t>) (Chung, 2015)</a:t>
            </a:r>
          </a:p>
          <a:p>
            <a:r>
              <a:rPr lang="en-US" dirty="0" smtClean="0"/>
              <a:t>All-inclusive &amp; autonomous</a:t>
            </a:r>
          </a:p>
          <a:p>
            <a:r>
              <a:rPr lang="en-US" dirty="0" smtClean="0"/>
              <a:t>Detailed examination of a subject vs. broader approach of college course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Screen Shot 2021-01-09 at 3.15.53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0199" b="-4019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MOOC Problem: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Attrition rates for Harvard/MIT open courses with </a:t>
            </a:r>
            <a:r>
              <a:rPr lang="en-US" dirty="0" smtClean="0"/>
              <a:t>40,000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60,000 students: 96%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5 years</a:t>
            </a:r>
            <a:r>
              <a:rPr lang="en-US" dirty="0" smtClean="0"/>
              <a:t> (Murray, 2019)</a:t>
            </a:r>
          </a:p>
          <a:p>
            <a:r>
              <a:rPr lang="en-US" dirty="0" err="1" smtClean="0"/>
              <a:t>Coursera/Udemy</a:t>
            </a:r>
            <a:r>
              <a:rPr lang="en-US" dirty="0" smtClean="0"/>
              <a:t>: 1 – 5% of students </a:t>
            </a:r>
            <a:r>
              <a:rPr lang="en-US" dirty="0" smtClean="0"/>
              <a:t>finish (</a:t>
            </a:r>
            <a:r>
              <a:rPr lang="en-US" dirty="0" err="1" smtClean="0"/>
              <a:t>Koller</a:t>
            </a:r>
            <a:r>
              <a:rPr lang="en-US" dirty="0" smtClean="0"/>
              <a:t>, Ng, Chen, 2013) </a:t>
            </a:r>
            <a:endParaRPr lang="en-US" dirty="0" smtClean="0"/>
          </a:p>
          <a:p>
            <a:r>
              <a:rPr lang="en-US" dirty="0" smtClean="0"/>
              <a:t>The retention funnel</a:t>
            </a:r>
          </a:p>
          <a:p>
            <a:r>
              <a:rPr lang="en-US" dirty="0" smtClean="0"/>
              <a:t>Can’t articulate value of a course or </a:t>
            </a:r>
            <a:r>
              <a:rPr lang="en-US" dirty="0" smtClean="0"/>
              <a:t>certificate (Lederman, 2019)</a:t>
            </a:r>
          </a:p>
          <a:p>
            <a:endParaRPr lang="en-US" dirty="0" smtClean="0"/>
          </a:p>
        </p:txBody>
      </p:sp>
      <p:pic>
        <p:nvPicPr>
          <p:cNvPr id="5" name="Content Placeholder 4" descr="Screen Shot 2021-01-09 at 3.14.22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249" b="-2324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Problem: Churn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Customers churn due to boredom, incompatibility or dissatisfaction (</a:t>
            </a:r>
            <a:r>
              <a:rPr lang="en-US" dirty="0" err="1" smtClean="0"/>
              <a:t>Altexsoft</a:t>
            </a:r>
            <a:r>
              <a:rPr lang="en-US" dirty="0" smtClean="0"/>
              <a:t>, 2019)</a:t>
            </a:r>
          </a:p>
          <a:p>
            <a:r>
              <a:rPr lang="en-US" dirty="0" smtClean="0"/>
              <a:t>Costs U.S. businesses 140 billion dollars/year</a:t>
            </a:r>
          </a:p>
          <a:p>
            <a:r>
              <a:rPr lang="en-US" dirty="0" smtClean="0"/>
              <a:t>Businesses lose 1/3</a:t>
            </a:r>
            <a:r>
              <a:rPr lang="en-US" baseline="30000" dirty="0" smtClean="0"/>
              <a:t>rd</a:t>
            </a:r>
            <a:r>
              <a:rPr lang="en-US" dirty="0" smtClean="0"/>
              <a:t> of customers after one bad experience</a:t>
            </a:r>
          </a:p>
          <a:p>
            <a:r>
              <a:rPr lang="en-US" dirty="0" smtClean="0"/>
              <a:t>MOOC market projected to grow by 40% but providers continue to hemorrhage students </a:t>
            </a:r>
          </a:p>
          <a:p>
            <a:endParaRPr lang="en-US" dirty="0"/>
          </a:p>
        </p:txBody>
      </p:sp>
      <p:pic>
        <p:nvPicPr>
          <p:cNvPr id="5" name="Content Placeholder 4" descr="Screen Shot 2021-01-09 at 3.11.33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2634" b="-626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Project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To leverage demographic, behavioral and content-based features to predict whether or not a student will finish an </a:t>
            </a:r>
            <a:r>
              <a:rPr lang="en-US" dirty="0" smtClean="0"/>
              <a:t>MOOC</a:t>
            </a:r>
          </a:p>
          <a:p>
            <a:r>
              <a:rPr lang="en-US" b="1" dirty="0" smtClean="0"/>
              <a:t>Hypothesis: </a:t>
            </a:r>
            <a:r>
              <a:rPr lang="en-US" dirty="0" smtClean="0"/>
              <a:t>By </a:t>
            </a:r>
            <a:r>
              <a:rPr lang="en-US" dirty="0" smtClean="0"/>
              <a:t>identifying and combining numeric demographic,</a:t>
            </a:r>
            <a:r>
              <a:rPr lang="en-US" dirty="0" smtClean="0"/>
              <a:t> behavioral, </a:t>
            </a:r>
            <a:r>
              <a:rPr lang="en-US" dirty="0" smtClean="0"/>
              <a:t>and content-based features in a multivariable logistic regression model, it will be possible to make a binary prediction of which students earned or did not earn a certificate of completion in a course on EDX or </a:t>
            </a:r>
            <a:r>
              <a:rPr lang="en-US" dirty="0" err="1" smtClean="0"/>
              <a:t>Udemy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dirty="0" smtClean="0"/>
              <a:t>: A combination of four flat data sets (CSV files) including 67 variables </a:t>
            </a:r>
          </a:p>
          <a:p>
            <a:r>
              <a:rPr lang="en-US" b="1" dirty="0" smtClean="0"/>
              <a:t>Methodology: </a:t>
            </a:r>
            <a:r>
              <a:rPr lang="en-US" dirty="0" smtClean="0"/>
              <a:t>Identify features that make for strong predictor variables and fit to a multivariable logistic regression classifier </a:t>
            </a:r>
          </a:p>
          <a:p>
            <a:r>
              <a:rPr lang="en-US" b="1" dirty="0" smtClean="0"/>
              <a:t>Results: </a:t>
            </a:r>
            <a:r>
              <a:rPr lang="en-US" dirty="0" smtClean="0"/>
              <a:t>Highest overall accuracy: 95%, highest precision: 99%, highest recall: 94%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Bi-variable Relationships</a:t>
            </a:r>
            <a:endParaRPr lang="en-US" dirty="0"/>
          </a:p>
        </p:txBody>
      </p:sp>
      <p:pic>
        <p:nvPicPr>
          <p:cNvPr id="4" name="Content Placeholder 3" descr="Screen Shot 2021-01-08 at 12.39.58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449" r="-20449"/>
          <a:stretch>
            <a:fillRect/>
          </a:stretch>
        </p:blipFill>
        <p:spPr>
          <a:xfrm>
            <a:off x="167115" y="1529100"/>
            <a:ext cx="4466641" cy="2368045"/>
          </a:xfrm>
        </p:spPr>
      </p:pic>
      <p:pic>
        <p:nvPicPr>
          <p:cNvPr id="5" name="Picture 4" descr="Screen Shot 2021-01-08 at 12.40.3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56" y="1529100"/>
            <a:ext cx="3662649" cy="2368045"/>
          </a:xfrm>
          <a:prstGeom prst="rect">
            <a:avLst/>
          </a:prstGeom>
        </p:spPr>
      </p:pic>
      <p:pic>
        <p:nvPicPr>
          <p:cNvPr id="6" name="Picture 5" descr="Screen Shot 2021-01-08 at 12.41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" y="3995665"/>
            <a:ext cx="3327284" cy="2504089"/>
          </a:xfrm>
          <a:prstGeom prst="rect">
            <a:avLst/>
          </a:prstGeom>
        </p:spPr>
      </p:pic>
      <p:pic>
        <p:nvPicPr>
          <p:cNvPr id="7" name="Picture 6" descr="Screen Shot 2021-01-08 at 12.41.3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757" y="3995665"/>
            <a:ext cx="3290374" cy="250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Selection: </a:t>
            </a:r>
            <a:r>
              <a:rPr lang="en-US" dirty="0" smtClean="0"/>
              <a:t>All Numeric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6" name="Content Placeholder 5" descr="Screen Shot 2021-01-08 at 12.46.31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552" r="-1655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Selection:</a:t>
            </a:r>
            <a:r>
              <a:rPr lang="en-US" dirty="0" smtClean="0"/>
              <a:t> Final </a:t>
            </a:r>
            <a:r>
              <a:rPr lang="en-US" dirty="0" smtClean="0"/>
              <a:t>Subset </a:t>
            </a:r>
            <a:endParaRPr lang="en-US" dirty="0"/>
          </a:p>
        </p:txBody>
      </p:sp>
      <p:pic>
        <p:nvPicPr>
          <p:cNvPr id="4" name="Content Placeholder 3" descr="Screen Shot 2021-01-08 at 12.44.39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5250" r="-3525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Model 1</a:t>
            </a:r>
            <a:r>
              <a:rPr lang="en-US" dirty="0" smtClean="0"/>
              <a:t> – Comprehensive </a:t>
            </a:r>
          </a:p>
          <a:p>
            <a:r>
              <a:rPr lang="en-US" dirty="0" smtClean="0"/>
              <a:t>14 behavioral, demographic and content-related variables predicting ‘Certified’</a:t>
            </a:r>
            <a:endParaRPr lang="en-US" dirty="0" smtClean="0"/>
          </a:p>
          <a:p>
            <a:r>
              <a:rPr lang="en-US" b="1" dirty="0" smtClean="0"/>
              <a:t>Model 2 </a:t>
            </a:r>
            <a:r>
              <a:rPr lang="en-US" dirty="0" smtClean="0"/>
              <a:t>– Behavioral </a:t>
            </a:r>
          </a:p>
          <a:p>
            <a:r>
              <a:rPr lang="en-US" dirty="0" smtClean="0"/>
              <a:t>6 behavioral variables (i.e. percentage of course audited) predicting whether one pays for a course certificate </a:t>
            </a:r>
          </a:p>
          <a:p>
            <a:r>
              <a:rPr lang="en-US" b="1" dirty="0" smtClean="0"/>
              <a:t>Model 3 </a:t>
            </a:r>
            <a:r>
              <a:rPr lang="en-US" dirty="0" smtClean="0"/>
              <a:t>– Content-related</a:t>
            </a:r>
          </a:p>
          <a:p>
            <a:r>
              <a:rPr lang="en-US" dirty="0" smtClean="0"/>
              <a:t>4 content-related variables (i.e. number of chapters) predicting whether or not one will view a module in its entirety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1036</Words>
  <Application>Microsoft Macintosh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Student Churn in Massive Open Online Courses</vt:lpstr>
      <vt:lpstr>MOOC: A Primer </vt:lpstr>
      <vt:lpstr>MOOC Problem: Attrition</vt:lpstr>
      <vt:lpstr>Business Problem: Churn</vt:lpstr>
      <vt:lpstr>The Project At A Glance</vt:lpstr>
      <vt:lpstr>Bi-variable Relationships</vt:lpstr>
      <vt:lpstr>Feature Selection: All Numeric Variables</vt:lpstr>
      <vt:lpstr>Feature Selection: Final Subset </vt:lpstr>
      <vt:lpstr>The Models</vt:lpstr>
      <vt:lpstr>Results – Model 1</vt:lpstr>
      <vt:lpstr>Results – Model 2</vt:lpstr>
      <vt:lpstr>Results – Model 3</vt:lpstr>
      <vt:lpstr>Conclusion</vt:lpstr>
      <vt:lpstr>References (Academic)</vt:lpstr>
      <vt:lpstr>Image Credits</vt:lpstr>
    </vt:vector>
  </TitlesOfParts>
  <Company>Calvert Hall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Churn in Massive Open Online Courses</dc:title>
  <dc:creator>Zach Quinn</dc:creator>
  <cp:lastModifiedBy>Zach Quinn</cp:lastModifiedBy>
  <cp:revision>9</cp:revision>
  <dcterms:created xsi:type="dcterms:W3CDTF">2021-01-09T15:28:22Z</dcterms:created>
  <dcterms:modified xsi:type="dcterms:W3CDTF">2021-01-10T02:11:29Z</dcterms:modified>
</cp:coreProperties>
</file>