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12.png" ContentType="image/png"/>
  <Override PartName="/ppt/media/image11.png" ContentType="image/png"/>
  <Override PartName="/ppt/media/image10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2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tIns="91440" bIns="91440" anchor="b">
            <a:noAutofit/>
          </a:bodyPr>
          <a:p>
            <a:r>
              <a:rPr b="0" lang="en-US" sz="52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5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</a:pPr>
            <a:fld id="{74AB738C-B4A8-480C-9C8E-1DA85946056B}" type="slidenum">
              <a:rPr b="0" lang="en-US" sz="1000" spc="-1" strike="noStrike">
                <a:solidFill>
                  <a:srgbClr val="595959"/>
                </a:solidFill>
                <a:latin typeface="Arial"/>
                <a:ea typeface="Arial"/>
              </a:rPr>
              <a:t>9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tIns="91440" bIns="91440">
            <a:noAutofit/>
          </a:bodyPr>
          <a:p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tIns="91440" bIns="9144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</a:pPr>
            <a:fld id="{EF083FE6-B6E6-494A-AC9E-CFDCA412F292}" type="slidenum">
              <a:rPr b="0" lang="en-US" sz="1000" spc="-1" strike="noStrike">
                <a:solidFill>
                  <a:srgbClr val="595959"/>
                </a:solidFill>
                <a:latin typeface="Arial"/>
                <a:ea typeface="Arial"/>
              </a:rPr>
              <a:t>1</a:t>
            </a:fld>
            <a:endParaRPr b="0" lang="en-US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hyperlink" Target="https://ieeexplore.ieee.org/document/8440828" TargetMode="External"/><Relationship Id="rId2" Type="http://schemas.openxmlformats.org/officeDocument/2006/relationships/hyperlink" Target="https://xkcd.com/" TargetMode="External"/><Relationship Id="rId3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54;p13" descr=""/>
          <p:cNvPicPr/>
          <p:nvPr/>
        </p:nvPicPr>
        <p:blipFill>
          <a:blip r:embed="rId1"/>
          <a:stretch/>
        </p:blipFill>
        <p:spPr>
          <a:xfrm>
            <a:off x="1975680" y="42120"/>
            <a:ext cx="5304240" cy="5142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Shape 1"/>
          <p:cNvSpPr txBox="1"/>
          <p:nvPr/>
        </p:nvSpPr>
        <p:spPr>
          <a:xfrm>
            <a:off x="858600" y="87264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434343"/>
                </a:solidFill>
                <a:latin typeface="xkcd Script"/>
                <a:ea typeface="Arial"/>
              </a:rPr>
              <a:t>Randall Munroe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TextShape 2"/>
          <p:cNvSpPr txBox="1"/>
          <p:nvPr/>
        </p:nvSpPr>
        <p:spPr>
          <a:xfrm>
            <a:off x="1076040" y="154512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marL="457200" indent="-342720">
              <a:lnSpc>
                <a:spcPct val="115000"/>
              </a:lnSpc>
              <a:buClr>
                <a:srgbClr val="666666"/>
              </a:buClr>
              <a:buFont typeface="Arial"/>
              <a:buChar char="➔"/>
            </a:pPr>
            <a:r>
              <a:rPr b="0" lang="en-US" sz="1800" spc="-1" strike="noStrike">
                <a:solidFill>
                  <a:srgbClr val="666666"/>
                </a:solidFill>
                <a:latin typeface="xkcd Script"/>
                <a:ea typeface="Arial"/>
              </a:rPr>
              <a:t>degree in Physics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666666"/>
              </a:buClr>
              <a:buFont typeface="Arial"/>
              <a:buChar char="➔"/>
            </a:pPr>
            <a:r>
              <a:rPr b="0" lang="en-US" sz="1800" spc="-1" strike="noStrike">
                <a:solidFill>
                  <a:srgbClr val="666666"/>
                </a:solidFill>
                <a:latin typeface="xkcd Script"/>
                <a:ea typeface="Arial"/>
              </a:rPr>
              <a:t>worked at NASA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666666"/>
              </a:buClr>
              <a:buFont typeface="Arial"/>
              <a:buChar char="➔"/>
            </a:pPr>
            <a:r>
              <a:rPr b="0" lang="en-US" sz="1800" spc="-1" strike="noStrike">
                <a:solidFill>
                  <a:srgbClr val="666666"/>
                </a:solidFill>
                <a:latin typeface="xkcd Script"/>
                <a:ea typeface="Arial"/>
              </a:rPr>
              <a:t>4942 Munroe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666666"/>
              </a:buClr>
              <a:buFont typeface="Arial"/>
              <a:buChar char="➔"/>
            </a:pPr>
            <a:r>
              <a:rPr b="0" lang="en-US" sz="1800" spc="-1" strike="noStrike">
                <a:solidFill>
                  <a:srgbClr val="666666"/>
                </a:solidFill>
                <a:latin typeface="xkcd Script"/>
                <a:ea typeface="Arial"/>
              </a:rPr>
              <a:t>blag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666666"/>
              </a:buClr>
              <a:buFont typeface="Arial"/>
              <a:buChar char="➔"/>
            </a:pPr>
            <a:r>
              <a:rPr b="0" lang="en-US" sz="1800" spc="-1" strike="noStrike">
                <a:solidFill>
                  <a:srgbClr val="666666"/>
                </a:solidFill>
                <a:latin typeface="xkcd Script"/>
                <a:ea typeface="Arial"/>
              </a:rPr>
              <a:t>what-if?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666666"/>
              </a:buClr>
              <a:buFont typeface="Arial"/>
              <a:buChar char="➔"/>
            </a:pPr>
            <a:r>
              <a:rPr b="0" lang="en-US" sz="1800" spc="-1" strike="noStrike">
                <a:solidFill>
                  <a:srgbClr val="666666"/>
                </a:solidFill>
                <a:latin typeface="xkcd Script"/>
                <a:ea typeface="Arial"/>
              </a:rPr>
              <a:t>xkcd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1" name="Google Shape;61;p14" descr=""/>
          <p:cNvPicPr/>
          <p:nvPr/>
        </p:nvPicPr>
        <p:blipFill>
          <a:blip r:embed="rId1"/>
          <a:stretch/>
        </p:blipFill>
        <p:spPr>
          <a:xfrm>
            <a:off x="2948760" y="2802960"/>
            <a:ext cx="5714640" cy="1456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311760" y="444960"/>
            <a:ext cx="71107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434343"/>
                </a:solidFill>
                <a:latin typeface="xkcd Script"/>
                <a:ea typeface="Arial"/>
              </a:rPr>
              <a:t>xkcd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7423200" y="1174680"/>
            <a:ext cx="1616400" cy="3317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15000"/>
              </a:lnSpc>
              <a:spcAft>
                <a:spcPts val="1599"/>
              </a:spcAft>
            </a:pPr>
            <a:r>
              <a:rPr b="0" i="1" lang="en-US" sz="1100" spc="-1" strike="noStrike">
                <a:solidFill>
                  <a:srgbClr val="666666"/>
                </a:solidFill>
                <a:latin typeface="xkcd Script"/>
                <a:ea typeface="Arial"/>
              </a:rPr>
              <a:t>I wanted to pick a name that I wouldn’t get tired of. That would just always mean me. So I just went down combination of letters that weren’t taken, until I could find one that didn’t have any meaning, didn’t have any pronunciation, and didn’t seem like an obvious acronym for anything</a:t>
            </a:r>
            <a:r>
              <a:rPr b="0" lang="en-US" sz="1100" spc="-1" strike="noStrike">
                <a:solidFill>
                  <a:srgbClr val="666666"/>
                </a:solidFill>
                <a:latin typeface="xkcd Script"/>
                <a:ea typeface="Arial"/>
              </a:rPr>
              <a:t>.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4" name="Google Shape;68;p15" descr=""/>
          <p:cNvPicPr/>
          <p:nvPr/>
        </p:nvPicPr>
        <p:blipFill>
          <a:blip r:embed="rId1"/>
          <a:stretch/>
        </p:blipFill>
        <p:spPr>
          <a:xfrm>
            <a:off x="374400" y="1287360"/>
            <a:ext cx="7048080" cy="2933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2396160" y="1950120"/>
            <a:ext cx="43513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434343"/>
                </a:solidFill>
                <a:latin typeface="xkcd Script"/>
                <a:ea typeface="Arial"/>
              </a:rPr>
              <a:t>characters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6" name="Google Shape;74;p16" descr=""/>
          <p:cNvPicPr/>
          <p:nvPr/>
        </p:nvPicPr>
        <p:blipFill>
          <a:blip r:embed="rId1"/>
          <a:stretch/>
        </p:blipFill>
        <p:spPr>
          <a:xfrm>
            <a:off x="2045160" y="571320"/>
            <a:ext cx="1140840" cy="1189440"/>
          </a:xfrm>
          <a:prstGeom prst="rect">
            <a:avLst/>
          </a:prstGeom>
          <a:ln>
            <a:noFill/>
          </a:ln>
        </p:spPr>
      </p:pic>
      <p:pic>
        <p:nvPicPr>
          <p:cNvPr id="87" name="Google Shape;75;p16" descr=""/>
          <p:cNvPicPr/>
          <p:nvPr/>
        </p:nvPicPr>
        <p:blipFill>
          <a:blip r:embed="rId2"/>
          <a:stretch/>
        </p:blipFill>
        <p:spPr>
          <a:xfrm>
            <a:off x="3669120" y="672120"/>
            <a:ext cx="707760" cy="1108080"/>
          </a:xfrm>
          <a:prstGeom prst="rect">
            <a:avLst/>
          </a:prstGeom>
          <a:ln>
            <a:noFill/>
          </a:ln>
        </p:spPr>
      </p:pic>
      <p:pic>
        <p:nvPicPr>
          <p:cNvPr id="88" name="Google Shape;76;p16" descr=""/>
          <p:cNvPicPr/>
          <p:nvPr/>
        </p:nvPicPr>
        <p:blipFill>
          <a:blip r:embed="rId3"/>
          <a:stretch/>
        </p:blipFill>
        <p:spPr>
          <a:xfrm>
            <a:off x="4859640" y="682200"/>
            <a:ext cx="821520" cy="1087560"/>
          </a:xfrm>
          <a:prstGeom prst="rect">
            <a:avLst/>
          </a:prstGeom>
          <a:ln>
            <a:noFill/>
          </a:ln>
        </p:spPr>
      </p:pic>
      <p:pic>
        <p:nvPicPr>
          <p:cNvPr id="89" name="Google Shape;77;p16" descr=""/>
          <p:cNvPicPr/>
          <p:nvPr/>
        </p:nvPicPr>
        <p:blipFill>
          <a:blip r:embed="rId4"/>
          <a:stretch/>
        </p:blipFill>
        <p:spPr>
          <a:xfrm>
            <a:off x="6163920" y="682200"/>
            <a:ext cx="780120" cy="1087560"/>
          </a:xfrm>
          <a:prstGeom prst="rect">
            <a:avLst/>
          </a:prstGeom>
          <a:ln>
            <a:noFill/>
          </a:ln>
        </p:spPr>
      </p:pic>
      <p:pic>
        <p:nvPicPr>
          <p:cNvPr id="90" name="Google Shape;78;p16" descr=""/>
          <p:cNvPicPr/>
          <p:nvPr/>
        </p:nvPicPr>
        <p:blipFill>
          <a:blip r:embed="rId5"/>
          <a:stretch/>
        </p:blipFill>
        <p:spPr>
          <a:xfrm>
            <a:off x="949680" y="2767320"/>
            <a:ext cx="7048080" cy="1914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2552760" y="837720"/>
            <a:ext cx="4038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434343"/>
                </a:solidFill>
                <a:latin typeface="xkcd Script"/>
                <a:ea typeface="Arial"/>
              </a:rPr>
              <a:t>Visualization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2" name="Google Shape;84;p17" descr=""/>
          <p:cNvPicPr/>
          <p:nvPr/>
        </p:nvPicPr>
        <p:blipFill>
          <a:blip r:embed="rId1"/>
          <a:stretch/>
        </p:blipFill>
        <p:spPr>
          <a:xfrm>
            <a:off x="2552760" y="1602360"/>
            <a:ext cx="4038120" cy="2866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311760" y="74988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434343"/>
                </a:solidFill>
                <a:latin typeface="xkcd Script"/>
                <a:ea typeface="Arial"/>
              </a:rPr>
              <a:t>Storyline Visualization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4" name="Google Shape;90;p18" descr=""/>
          <p:cNvPicPr/>
          <p:nvPr/>
        </p:nvPicPr>
        <p:blipFill>
          <a:blip r:embed="rId1"/>
          <a:stretch/>
        </p:blipFill>
        <p:spPr>
          <a:xfrm>
            <a:off x="431280" y="1483920"/>
            <a:ext cx="8280720" cy="2175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434343"/>
                </a:solidFill>
                <a:latin typeface="xkcd Script"/>
                <a:ea typeface="Arial"/>
              </a:rPr>
              <a:t>iStoryline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6" name="Google Shape;96;p19" descr=""/>
          <p:cNvPicPr/>
          <p:nvPr/>
        </p:nvPicPr>
        <p:blipFill>
          <a:blip r:embed="rId1"/>
          <a:stretch/>
        </p:blipFill>
        <p:spPr>
          <a:xfrm>
            <a:off x="397080" y="1100520"/>
            <a:ext cx="8349120" cy="3094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434343"/>
                </a:solidFill>
                <a:latin typeface="xkcd Script"/>
                <a:ea typeface="Arial"/>
              </a:rPr>
              <a:t>Workflow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8" name="Google Shape;102;p20" descr=""/>
          <p:cNvPicPr/>
          <p:nvPr/>
        </p:nvPicPr>
        <p:blipFill>
          <a:blip r:embed="rId1"/>
          <a:stretch/>
        </p:blipFill>
        <p:spPr>
          <a:xfrm>
            <a:off x="152280" y="1244880"/>
            <a:ext cx="8838720" cy="2653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434343"/>
                </a:solidFill>
                <a:latin typeface="xkcd Script"/>
                <a:ea typeface="Arial"/>
              </a:rPr>
              <a:t>References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15000"/>
              </a:lnSpc>
            </a:pPr>
            <a:r>
              <a:rPr b="0" lang="en-US" sz="1800" spc="-1" strike="noStrike">
                <a:solidFill>
                  <a:srgbClr val="666666"/>
                </a:solidFill>
                <a:latin typeface="xkcd Script"/>
                <a:ea typeface="Arial"/>
              </a:rPr>
              <a:t>Artykuł: </a:t>
            </a:r>
            <a:r>
              <a:rPr b="0" lang="en-US" sz="1800" spc="-1" strike="noStrike" u="sng">
                <a:solidFill>
                  <a:srgbClr val="0097a7"/>
                </a:solidFill>
                <a:uFillTx/>
                <a:latin typeface="xkcd Script"/>
                <a:ea typeface="Arial"/>
                <a:hlinkClick r:id="rId1"/>
              </a:rPr>
              <a:t>iStoryline: Effective Convergence to Hand-drawn Storylines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r>
              <a:rPr b="0" lang="en-US" sz="1800" spc="-1" strike="noStrike">
                <a:solidFill>
                  <a:srgbClr val="666666"/>
                </a:solidFill>
                <a:latin typeface="xkcd Script"/>
                <a:ea typeface="Arial"/>
              </a:rPr>
              <a:t>xkcd: </a:t>
            </a:r>
            <a:r>
              <a:rPr b="0" lang="en-US" sz="1800" spc="-1" strike="noStrike" u="sng">
                <a:solidFill>
                  <a:srgbClr val="0097a7"/>
                </a:solidFill>
                <a:uFillTx/>
                <a:latin typeface="xkcd Script"/>
                <a:ea typeface="Arial"/>
                <a:hlinkClick r:id="rId2"/>
              </a:rPr>
              <a:t>xkcd.com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LibreOffice/6.1.5.2$Linux_X86_64 LibreOffice_project/10$Build-2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2019-04-28T23:09:34Z</dcterms:modified>
  <cp:revision>2</cp:revision>
  <dc:subject/>
  <dc:title/>
</cp:coreProperties>
</file>