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70" r:id="rId3"/>
    <p:sldId id="290" r:id="rId4"/>
    <p:sldId id="291" r:id="rId5"/>
    <p:sldId id="292" r:id="rId6"/>
    <p:sldId id="269" r:id="rId7"/>
    <p:sldId id="287" r:id="rId8"/>
    <p:sldId id="275" r:id="rId9"/>
    <p:sldId id="278" r:id="rId10"/>
    <p:sldId id="286" r:id="rId11"/>
    <p:sldId id="279" r:id="rId12"/>
    <p:sldId id="280" r:id="rId13"/>
    <p:sldId id="281" r:id="rId14"/>
    <p:sldId id="273" r:id="rId15"/>
    <p:sldId id="274" r:id="rId16"/>
    <p:sldId id="288" r:id="rId17"/>
    <p:sldId id="289" r:id="rId18"/>
    <p:sldId id="293" r:id="rId19"/>
    <p:sldId id="294" r:id="rId20"/>
    <p:sldId id="295" r:id="rId21"/>
    <p:sldId id="297" r:id="rId22"/>
    <p:sldId id="298" r:id="rId23"/>
    <p:sldId id="268" r:id="rId24"/>
    <p:sldId id="27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FA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42D3EA3-DCF4-4CCD-B6E8-A65B2C78FF5D}" type="datetimeFigureOut">
              <a:rPr lang="en-IN" smtClean="0"/>
              <a:t>20-02-2025</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9B519733-FD4C-4D01-A50B-9634EC7F5ADE}" type="slidenum">
              <a:rPr lang="en-IN" smtClean="0"/>
              <a:t>‹#›</a:t>
            </a:fld>
            <a:endParaRPr lang="en-IN"/>
          </a:p>
        </p:txBody>
      </p:sp>
    </p:spTree>
    <p:extLst>
      <p:ext uri="{BB962C8B-B14F-4D97-AF65-F5344CB8AC3E}">
        <p14:creationId xmlns:p14="http://schemas.microsoft.com/office/powerpoint/2010/main" val="5459893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2D3EA3-DCF4-4CCD-B6E8-A65B2C78FF5D}" type="datetimeFigureOut">
              <a:rPr lang="en-IN" smtClean="0"/>
              <a:t>20-02-2025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519733-FD4C-4D01-A50B-9634EC7F5ADE}" type="slidenum">
              <a:rPr lang="en-IN" smtClean="0"/>
              <a:t>‹#›</a:t>
            </a:fld>
            <a:endParaRPr lang="en-IN"/>
          </a:p>
        </p:txBody>
      </p:sp>
    </p:spTree>
    <p:extLst>
      <p:ext uri="{BB962C8B-B14F-4D97-AF65-F5344CB8AC3E}">
        <p14:creationId xmlns:p14="http://schemas.microsoft.com/office/powerpoint/2010/main" val="3979002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2D3EA3-DCF4-4CCD-B6E8-A65B2C78FF5D}"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19733-FD4C-4D01-A50B-9634EC7F5ADE}" type="slidenum">
              <a:rPr lang="en-IN" smtClean="0"/>
              <a:t>‹#›</a:t>
            </a:fld>
            <a:endParaRPr lang="en-IN"/>
          </a:p>
        </p:txBody>
      </p:sp>
    </p:spTree>
    <p:extLst>
      <p:ext uri="{BB962C8B-B14F-4D97-AF65-F5344CB8AC3E}">
        <p14:creationId xmlns:p14="http://schemas.microsoft.com/office/powerpoint/2010/main" val="1317398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2D3EA3-DCF4-4CCD-B6E8-A65B2C78FF5D}"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19733-FD4C-4D01-A50B-9634EC7F5ADE}" type="slidenum">
              <a:rPr lang="en-IN" smtClean="0"/>
              <a:t>‹#›</a:t>
            </a:fld>
            <a:endParaRPr lang="en-IN"/>
          </a:p>
        </p:txBody>
      </p:sp>
    </p:spTree>
    <p:extLst>
      <p:ext uri="{BB962C8B-B14F-4D97-AF65-F5344CB8AC3E}">
        <p14:creationId xmlns:p14="http://schemas.microsoft.com/office/powerpoint/2010/main" val="3960481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2D3EA3-DCF4-4CCD-B6E8-A65B2C78FF5D}"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19733-FD4C-4D01-A50B-9634EC7F5ADE}" type="slidenum">
              <a:rPr lang="en-IN" smtClean="0"/>
              <a:t>‹#›</a:t>
            </a:fld>
            <a:endParaRPr lang="en-IN"/>
          </a:p>
        </p:txBody>
      </p:sp>
    </p:spTree>
    <p:extLst>
      <p:ext uri="{BB962C8B-B14F-4D97-AF65-F5344CB8AC3E}">
        <p14:creationId xmlns:p14="http://schemas.microsoft.com/office/powerpoint/2010/main" val="1355425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2D3EA3-DCF4-4CCD-B6E8-A65B2C78FF5D}"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19733-FD4C-4D01-A50B-9634EC7F5ADE}" type="slidenum">
              <a:rPr lang="en-IN" smtClean="0"/>
              <a:t>‹#›</a:t>
            </a:fld>
            <a:endParaRPr lang="en-IN"/>
          </a:p>
        </p:txBody>
      </p:sp>
    </p:spTree>
    <p:extLst>
      <p:ext uri="{BB962C8B-B14F-4D97-AF65-F5344CB8AC3E}">
        <p14:creationId xmlns:p14="http://schemas.microsoft.com/office/powerpoint/2010/main" val="2684155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2D3EA3-DCF4-4CCD-B6E8-A65B2C78FF5D}"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19733-FD4C-4D01-A50B-9634EC7F5ADE}" type="slidenum">
              <a:rPr lang="en-IN" smtClean="0"/>
              <a:t>‹#›</a:t>
            </a:fld>
            <a:endParaRPr lang="en-IN"/>
          </a:p>
        </p:txBody>
      </p:sp>
    </p:spTree>
    <p:extLst>
      <p:ext uri="{BB962C8B-B14F-4D97-AF65-F5344CB8AC3E}">
        <p14:creationId xmlns:p14="http://schemas.microsoft.com/office/powerpoint/2010/main" val="1341683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D3EA3-DCF4-4CCD-B6E8-A65B2C78FF5D}"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19733-FD4C-4D01-A50B-9634EC7F5ADE}"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470213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D3EA3-DCF4-4CCD-B6E8-A65B2C78FF5D}"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19733-FD4C-4D01-A50B-9634EC7F5ADE}" type="slidenum">
              <a:rPr lang="en-IN" smtClean="0"/>
              <a:t>‹#›</a:t>
            </a:fld>
            <a:endParaRPr lang="en-IN"/>
          </a:p>
        </p:txBody>
      </p:sp>
    </p:spTree>
    <p:extLst>
      <p:ext uri="{BB962C8B-B14F-4D97-AF65-F5344CB8AC3E}">
        <p14:creationId xmlns:p14="http://schemas.microsoft.com/office/powerpoint/2010/main" val="121636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2D3EA3-DCF4-4CCD-B6E8-A65B2C78FF5D}"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19733-FD4C-4D01-A50B-9634EC7F5ADE}" type="slidenum">
              <a:rPr lang="en-IN" smtClean="0"/>
              <a:t>‹#›</a:t>
            </a:fld>
            <a:endParaRPr lang="en-IN"/>
          </a:p>
        </p:txBody>
      </p:sp>
    </p:spTree>
    <p:extLst>
      <p:ext uri="{BB962C8B-B14F-4D97-AF65-F5344CB8AC3E}">
        <p14:creationId xmlns:p14="http://schemas.microsoft.com/office/powerpoint/2010/main" val="1287247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2D3EA3-DCF4-4CCD-B6E8-A65B2C78FF5D}"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519733-FD4C-4D01-A50B-9634EC7F5ADE}" type="slidenum">
              <a:rPr lang="en-IN" smtClean="0"/>
              <a:t>‹#›</a:t>
            </a:fld>
            <a:endParaRPr lang="en-IN"/>
          </a:p>
        </p:txBody>
      </p:sp>
    </p:spTree>
    <p:extLst>
      <p:ext uri="{BB962C8B-B14F-4D97-AF65-F5344CB8AC3E}">
        <p14:creationId xmlns:p14="http://schemas.microsoft.com/office/powerpoint/2010/main" val="1494032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2D3EA3-DCF4-4CCD-B6E8-A65B2C78FF5D}" type="datetimeFigureOut">
              <a:rPr lang="en-IN" smtClean="0"/>
              <a:t>20-02-2025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519733-FD4C-4D01-A50B-9634EC7F5ADE}" type="slidenum">
              <a:rPr lang="en-IN" smtClean="0"/>
              <a:t>‹#›</a:t>
            </a:fld>
            <a:endParaRPr lang="en-IN"/>
          </a:p>
        </p:txBody>
      </p:sp>
    </p:spTree>
    <p:extLst>
      <p:ext uri="{BB962C8B-B14F-4D97-AF65-F5344CB8AC3E}">
        <p14:creationId xmlns:p14="http://schemas.microsoft.com/office/powerpoint/2010/main" val="563409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2D3EA3-DCF4-4CCD-B6E8-A65B2C78FF5D}" type="datetimeFigureOut">
              <a:rPr lang="en-IN" smtClean="0"/>
              <a:t>20-02-2025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519733-FD4C-4D01-A50B-9634EC7F5ADE}" type="slidenum">
              <a:rPr lang="en-IN" smtClean="0"/>
              <a:t>‹#›</a:t>
            </a:fld>
            <a:endParaRPr lang="en-IN"/>
          </a:p>
        </p:txBody>
      </p:sp>
    </p:spTree>
    <p:extLst>
      <p:ext uri="{BB962C8B-B14F-4D97-AF65-F5344CB8AC3E}">
        <p14:creationId xmlns:p14="http://schemas.microsoft.com/office/powerpoint/2010/main" val="151082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2D3EA3-DCF4-4CCD-B6E8-A65B2C78FF5D}" type="datetimeFigureOut">
              <a:rPr lang="en-IN" smtClean="0"/>
              <a:t>20-02-2025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519733-FD4C-4D01-A50B-9634EC7F5ADE}" type="slidenum">
              <a:rPr lang="en-IN" smtClean="0"/>
              <a:t>‹#›</a:t>
            </a:fld>
            <a:endParaRPr lang="en-IN"/>
          </a:p>
        </p:txBody>
      </p:sp>
    </p:spTree>
    <p:extLst>
      <p:ext uri="{BB962C8B-B14F-4D97-AF65-F5344CB8AC3E}">
        <p14:creationId xmlns:p14="http://schemas.microsoft.com/office/powerpoint/2010/main" val="408567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42D3EA3-DCF4-4CCD-B6E8-A65B2C78FF5D}" type="datetimeFigureOut">
              <a:rPr lang="en-IN" smtClean="0"/>
              <a:t>20-02-2025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519733-FD4C-4D01-A50B-9634EC7F5ADE}" type="slidenum">
              <a:rPr lang="en-IN" smtClean="0"/>
              <a:t>‹#›</a:t>
            </a:fld>
            <a:endParaRPr lang="en-IN"/>
          </a:p>
        </p:txBody>
      </p:sp>
    </p:spTree>
    <p:extLst>
      <p:ext uri="{BB962C8B-B14F-4D97-AF65-F5344CB8AC3E}">
        <p14:creationId xmlns:p14="http://schemas.microsoft.com/office/powerpoint/2010/main" val="2240163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2D3EA3-DCF4-4CCD-B6E8-A65B2C78FF5D}" type="datetimeFigureOut">
              <a:rPr lang="en-IN" smtClean="0"/>
              <a:t>20-02-2025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519733-FD4C-4D01-A50B-9634EC7F5ADE}" type="slidenum">
              <a:rPr lang="en-IN" smtClean="0"/>
              <a:t>‹#›</a:t>
            </a:fld>
            <a:endParaRPr lang="en-IN"/>
          </a:p>
        </p:txBody>
      </p:sp>
    </p:spTree>
    <p:extLst>
      <p:ext uri="{BB962C8B-B14F-4D97-AF65-F5344CB8AC3E}">
        <p14:creationId xmlns:p14="http://schemas.microsoft.com/office/powerpoint/2010/main" val="3605138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2D3EA3-DCF4-4CCD-B6E8-A65B2C78FF5D}" type="datetimeFigureOut">
              <a:rPr lang="en-IN" smtClean="0"/>
              <a:t>20-02-2025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519733-FD4C-4D01-A50B-9634EC7F5ADE}" type="slidenum">
              <a:rPr lang="en-IN" smtClean="0"/>
              <a:t>‹#›</a:t>
            </a:fld>
            <a:endParaRPr lang="en-IN"/>
          </a:p>
        </p:txBody>
      </p:sp>
    </p:spTree>
    <p:extLst>
      <p:ext uri="{BB962C8B-B14F-4D97-AF65-F5344CB8AC3E}">
        <p14:creationId xmlns:p14="http://schemas.microsoft.com/office/powerpoint/2010/main" val="3735714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2D3EA3-DCF4-4CCD-B6E8-A65B2C78FF5D}" type="datetimeFigureOut">
              <a:rPr lang="en-IN" smtClean="0"/>
              <a:t>20-02-2025</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519733-FD4C-4D01-A50B-9634EC7F5ADE}" type="slidenum">
              <a:rPr lang="en-IN" smtClean="0"/>
              <a:t>‹#›</a:t>
            </a:fld>
            <a:endParaRPr lang="en-IN"/>
          </a:p>
        </p:txBody>
      </p:sp>
    </p:spTree>
    <p:extLst>
      <p:ext uri="{BB962C8B-B14F-4D97-AF65-F5344CB8AC3E}">
        <p14:creationId xmlns:p14="http://schemas.microsoft.com/office/powerpoint/2010/main" val="706564312"/>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819B3-8194-6875-6A1C-8223BD602BCB}"/>
              </a:ext>
            </a:extLst>
          </p:cNvPr>
          <p:cNvSpPr>
            <a:spLocks noGrp="1"/>
          </p:cNvSpPr>
          <p:nvPr>
            <p:ph type="ctrTitle"/>
          </p:nvPr>
        </p:nvSpPr>
        <p:spPr>
          <a:xfrm>
            <a:off x="1997615" y="1140923"/>
            <a:ext cx="9913034" cy="998806"/>
          </a:xfrm>
        </p:spPr>
        <p:txBody>
          <a:bodyPr>
            <a:normAutofit/>
          </a:bodyPr>
          <a:lstStyle/>
          <a:p>
            <a:r>
              <a:rPr lang="en-US" dirty="0">
                <a:solidFill>
                  <a:schemeClr val="bg2">
                    <a:lumMod val="40000"/>
                    <a:lumOff val="60000"/>
                  </a:schemeClr>
                </a:solidFill>
                <a:highlight>
                  <a:srgbClr val="00FFFF"/>
                </a:highlight>
                <a:latin typeface="Cooper Black" panose="0208090404030B020404" pitchFamily="18" charset="0"/>
              </a:rPr>
              <a:t>high Cloud airlines</a:t>
            </a:r>
            <a:endParaRPr lang="en-IN" dirty="0">
              <a:solidFill>
                <a:schemeClr val="bg2">
                  <a:lumMod val="40000"/>
                  <a:lumOff val="60000"/>
                </a:schemeClr>
              </a:solidFill>
              <a:highlight>
                <a:srgbClr val="00FFFF"/>
              </a:highlight>
              <a:latin typeface="Cooper Black" panose="0208090404030B020404" pitchFamily="18" charset="0"/>
            </a:endParaRPr>
          </a:p>
        </p:txBody>
      </p:sp>
      <p:sp>
        <p:nvSpPr>
          <p:cNvPr id="3" name="Subtitle 2">
            <a:extLst>
              <a:ext uri="{FF2B5EF4-FFF2-40B4-BE49-F238E27FC236}">
                <a16:creationId xmlns:a16="http://schemas.microsoft.com/office/drawing/2014/main" id="{B9DBA83E-55C0-DE18-E5BB-DA5483255C83}"/>
              </a:ext>
            </a:extLst>
          </p:cNvPr>
          <p:cNvSpPr>
            <a:spLocks noGrp="1"/>
          </p:cNvSpPr>
          <p:nvPr>
            <p:ph type="subTitle" idx="1"/>
          </p:nvPr>
        </p:nvSpPr>
        <p:spPr>
          <a:xfrm>
            <a:off x="1997615" y="2274838"/>
            <a:ext cx="2293032" cy="2308324"/>
          </a:xfrm>
        </p:spPr>
        <p:txBody>
          <a:bodyPr>
            <a:normAutofit fontScale="62500" lnSpcReduction="20000"/>
          </a:bodyPr>
          <a:lstStyle/>
          <a:p>
            <a:pPr marL="571500" indent="-571500" algn="l">
              <a:buFont typeface="Arial" panose="020B0604020202020204" pitchFamily="34" charset="0"/>
              <a:buChar char="•"/>
            </a:pPr>
            <a:r>
              <a:rPr lang="en-US" sz="4000" dirty="0">
                <a:solidFill>
                  <a:schemeClr val="bg2">
                    <a:lumMod val="40000"/>
                    <a:lumOff val="60000"/>
                  </a:schemeClr>
                </a:solidFill>
                <a:highlight>
                  <a:srgbClr val="00FFFF"/>
                </a:highlight>
                <a:latin typeface="Times New Roman" panose="02020603050405020304" pitchFamily="18" charset="0"/>
                <a:cs typeface="Times New Roman" panose="02020603050405020304" pitchFamily="18" charset="0"/>
              </a:rPr>
              <a:t>Excel</a:t>
            </a:r>
          </a:p>
          <a:p>
            <a:pPr marL="571500" indent="-571500">
              <a:buFont typeface="Arial" panose="020B0604020202020204" pitchFamily="34" charset="0"/>
              <a:buChar char="•"/>
            </a:pPr>
            <a:r>
              <a:rPr lang="en-US" sz="4000" dirty="0">
                <a:solidFill>
                  <a:schemeClr val="bg2">
                    <a:lumMod val="40000"/>
                    <a:lumOff val="60000"/>
                  </a:schemeClr>
                </a:solidFill>
                <a:highlight>
                  <a:srgbClr val="00FFFF"/>
                </a:highlight>
                <a:latin typeface="Times New Roman" panose="02020603050405020304" pitchFamily="18" charset="0"/>
                <a:cs typeface="Times New Roman" panose="02020603050405020304" pitchFamily="18" charset="0"/>
              </a:rPr>
              <a:t>Power-BI</a:t>
            </a:r>
          </a:p>
          <a:p>
            <a:pPr marL="571500" indent="-571500" algn="l">
              <a:buFont typeface="Arial" panose="020B0604020202020204" pitchFamily="34" charset="0"/>
              <a:buChar char="•"/>
            </a:pPr>
            <a:r>
              <a:rPr lang="en-US" sz="4000" dirty="0">
                <a:solidFill>
                  <a:schemeClr val="bg2">
                    <a:lumMod val="40000"/>
                    <a:lumOff val="60000"/>
                  </a:schemeClr>
                </a:solidFill>
                <a:highlight>
                  <a:srgbClr val="00FFFF"/>
                </a:highlight>
                <a:latin typeface="Times New Roman" panose="02020603050405020304" pitchFamily="18" charset="0"/>
                <a:cs typeface="Times New Roman" panose="02020603050405020304" pitchFamily="18" charset="0"/>
              </a:rPr>
              <a:t>Tableau</a:t>
            </a:r>
          </a:p>
          <a:p>
            <a:pPr marL="571500" indent="-571500" algn="l">
              <a:buFont typeface="Arial" panose="020B0604020202020204" pitchFamily="34" charset="0"/>
              <a:buChar char="•"/>
            </a:pPr>
            <a:r>
              <a:rPr lang="en-US" sz="4000" dirty="0">
                <a:solidFill>
                  <a:schemeClr val="bg2">
                    <a:lumMod val="40000"/>
                    <a:lumOff val="60000"/>
                  </a:schemeClr>
                </a:solidFill>
                <a:highlight>
                  <a:srgbClr val="00FFFF"/>
                </a:highlight>
                <a:latin typeface="Times New Roman" panose="02020603050405020304" pitchFamily="18" charset="0"/>
                <a:cs typeface="Times New Roman" panose="02020603050405020304" pitchFamily="18" charset="0"/>
              </a:rPr>
              <a:t>MySQL</a:t>
            </a:r>
          </a:p>
        </p:txBody>
      </p:sp>
      <p:sp>
        <p:nvSpPr>
          <p:cNvPr id="5" name="TextBox 4">
            <a:extLst>
              <a:ext uri="{FF2B5EF4-FFF2-40B4-BE49-F238E27FC236}">
                <a16:creationId xmlns:a16="http://schemas.microsoft.com/office/drawing/2014/main" id="{88EE913A-82AF-0F4C-05F3-A73DD419652A}"/>
              </a:ext>
            </a:extLst>
          </p:cNvPr>
          <p:cNvSpPr txBox="1"/>
          <p:nvPr/>
        </p:nvSpPr>
        <p:spPr>
          <a:xfrm>
            <a:off x="7901355" y="4074426"/>
            <a:ext cx="3833688" cy="2677656"/>
          </a:xfrm>
          <a:prstGeom prst="rect">
            <a:avLst/>
          </a:prstGeom>
          <a:noFill/>
        </p:spPr>
        <p:txBody>
          <a:bodyPr wrap="square">
            <a:spAutoFit/>
          </a:bodyPr>
          <a:lstStyle/>
          <a:p>
            <a:r>
              <a:rPr lang="en-US" sz="2400" dirty="0">
                <a:solidFill>
                  <a:schemeClr val="bg2">
                    <a:lumMod val="60000"/>
                    <a:lumOff val="40000"/>
                  </a:schemeClr>
                </a:solidFill>
                <a:highlight>
                  <a:srgbClr val="00FFFF"/>
                </a:highlight>
                <a:latin typeface="Times New Roman" panose="02020603050405020304" pitchFamily="18" charset="0"/>
                <a:cs typeface="Times New Roman" panose="02020603050405020304" pitchFamily="18" charset="0"/>
              </a:rPr>
              <a:t>Group – 4 </a:t>
            </a:r>
          </a:p>
          <a:p>
            <a:endParaRPr lang="en-US" sz="2400" dirty="0">
              <a:solidFill>
                <a:schemeClr val="bg2">
                  <a:lumMod val="60000"/>
                  <a:lumOff val="40000"/>
                </a:schemeClr>
              </a:solidFill>
              <a:highlight>
                <a:srgbClr val="00FFFF"/>
              </a:highlight>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a:solidFill>
                  <a:schemeClr val="bg2">
                    <a:lumMod val="60000"/>
                    <a:lumOff val="40000"/>
                  </a:schemeClr>
                </a:solidFill>
                <a:highlight>
                  <a:srgbClr val="00FFFF"/>
                </a:highlight>
                <a:latin typeface="Times New Roman" panose="02020603050405020304" pitchFamily="18" charset="0"/>
                <a:cs typeface="Times New Roman" panose="02020603050405020304" pitchFamily="18" charset="0"/>
              </a:rPr>
              <a:t>Khandesh Sri Narasimha</a:t>
            </a:r>
          </a:p>
          <a:p>
            <a:pPr marL="342900" indent="-342900">
              <a:buFont typeface="+mj-lt"/>
              <a:buAutoNum type="arabicPeriod"/>
            </a:pPr>
            <a:r>
              <a:rPr lang="en-IN" sz="2400" b="0" i="0" dirty="0">
                <a:solidFill>
                  <a:schemeClr val="bg2">
                    <a:lumMod val="60000"/>
                    <a:lumOff val="40000"/>
                  </a:schemeClr>
                </a:solidFill>
                <a:effectLst/>
                <a:highlight>
                  <a:srgbClr val="00FFFF"/>
                </a:highlight>
                <a:latin typeface="Calibri" panose="020F0502020204030204" pitchFamily="34" charset="0"/>
              </a:rPr>
              <a:t>Shweta Shridhar Mishra</a:t>
            </a:r>
          </a:p>
          <a:p>
            <a:pPr marL="342900" indent="-342900">
              <a:buFont typeface="+mj-lt"/>
              <a:buAutoNum type="arabicPeriod"/>
            </a:pPr>
            <a:r>
              <a:rPr lang="en-IN" sz="2400" b="0" i="0" dirty="0">
                <a:solidFill>
                  <a:schemeClr val="bg2">
                    <a:lumMod val="60000"/>
                    <a:lumOff val="40000"/>
                  </a:schemeClr>
                </a:solidFill>
                <a:effectLst/>
                <a:highlight>
                  <a:srgbClr val="00FFFF"/>
                </a:highlight>
                <a:latin typeface="Calibri" panose="020F0502020204030204" pitchFamily="34" charset="0"/>
              </a:rPr>
              <a:t>Honey </a:t>
            </a:r>
            <a:r>
              <a:rPr lang="en-IN" sz="2400" b="0" i="0" dirty="0" err="1">
                <a:solidFill>
                  <a:schemeClr val="bg2">
                    <a:lumMod val="60000"/>
                    <a:lumOff val="40000"/>
                  </a:schemeClr>
                </a:solidFill>
                <a:effectLst/>
                <a:highlight>
                  <a:srgbClr val="00FFFF"/>
                </a:highlight>
                <a:latin typeface="Calibri" panose="020F0502020204030204" pitchFamily="34" charset="0"/>
              </a:rPr>
              <a:t>kedia</a:t>
            </a:r>
            <a:r>
              <a:rPr lang="en-IN" sz="2400" b="0" i="0" dirty="0">
                <a:solidFill>
                  <a:schemeClr val="bg2">
                    <a:lumMod val="60000"/>
                    <a:lumOff val="40000"/>
                  </a:schemeClr>
                </a:solidFill>
                <a:effectLst/>
                <a:highlight>
                  <a:srgbClr val="00FFFF"/>
                </a:highlight>
                <a:latin typeface="Calibri" panose="020F0502020204030204" pitchFamily="34" charset="0"/>
              </a:rPr>
              <a:t> Shweta</a:t>
            </a:r>
            <a:endParaRPr lang="en-IN" sz="2400" dirty="0">
              <a:solidFill>
                <a:schemeClr val="bg2">
                  <a:lumMod val="60000"/>
                  <a:lumOff val="40000"/>
                </a:schemeClr>
              </a:solidFill>
              <a:highlight>
                <a:srgbClr val="00FFFF"/>
              </a:highlight>
              <a:latin typeface="Calibri" panose="020F0502020204030204" pitchFamily="34" charset="0"/>
            </a:endParaRPr>
          </a:p>
          <a:p>
            <a:pPr marL="342900" indent="-342900">
              <a:buFont typeface="+mj-lt"/>
              <a:buAutoNum type="arabicPeriod"/>
            </a:pPr>
            <a:r>
              <a:rPr lang="en-IN" sz="2400" b="0" i="0" dirty="0">
                <a:solidFill>
                  <a:schemeClr val="bg2">
                    <a:lumMod val="60000"/>
                    <a:lumOff val="40000"/>
                  </a:schemeClr>
                </a:solidFill>
                <a:effectLst/>
                <a:highlight>
                  <a:srgbClr val="00FFFF"/>
                </a:highlight>
                <a:latin typeface="Calibri" panose="020F0502020204030204" pitchFamily="34" charset="0"/>
              </a:rPr>
              <a:t>Shrikant </a:t>
            </a:r>
            <a:r>
              <a:rPr lang="en-IN" sz="2400" b="0" i="0" dirty="0" err="1">
                <a:solidFill>
                  <a:schemeClr val="bg2">
                    <a:lumMod val="60000"/>
                    <a:lumOff val="40000"/>
                  </a:schemeClr>
                </a:solidFill>
                <a:effectLst/>
                <a:highlight>
                  <a:srgbClr val="00FFFF"/>
                </a:highlight>
                <a:latin typeface="Calibri" panose="020F0502020204030204" pitchFamily="34" charset="0"/>
              </a:rPr>
              <a:t>Balsu</a:t>
            </a:r>
            <a:r>
              <a:rPr lang="en-IN" sz="2400" b="0" i="0" dirty="0">
                <a:solidFill>
                  <a:schemeClr val="bg2">
                    <a:lumMod val="60000"/>
                    <a:lumOff val="40000"/>
                  </a:schemeClr>
                </a:solidFill>
                <a:effectLst/>
                <a:highlight>
                  <a:srgbClr val="00FFFF"/>
                </a:highlight>
                <a:latin typeface="Calibri" panose="020F0502020204030204" pitchFamily="34" charset="0"/>
              </a:rPr>
              <a:t> Rathod</a:t>
            </a:r>
          </a:p>
          <a:p>
            <a:pPr marL="342900" indent="-342900">
              <a:buFont typeface="+mj-lt"/>
              <a:buAutoNum type="arabicPeriod"/>
            </a:pPr>
            <a:r>
              <a:rPr lang="en-IN" sz="2400" b="0" i="0" dirty="0">
                <a:solidFill>
                  <a:schemeClr val="bg2">
                    <a:lumMod val="60000"/>
                    <a:lumOff val="40000"/>
                  </a:schemeClr>
                </a:solidFill>
                <a:effectLst/>
                <a:highlight>
                  <a:srgbClr val="00FFFF"/>
                </a:highlight>
                <a:latin typeface="Times New Roman" panose="02020603050405020304" pitchFamily="18" charset="0"/>
                <a:cs typeface="Times New Roman" panose="02020603050405020304" pitchFamily="18" charset="0"/>
              </a:rPr>
              <a:t>Bijal Manish Rana</a:t>
            </a:r>
          </a:p>
        </p:txBody>
      </p:sp>
      <p:sp>
        <p:nvSpPr>
          <p:cNvPr id="17" name="TextBox 16">
            <a:extLst>
              <a:ext uri="{FF2B5EF4-FFF2-40B4-BE49-F238E27FC236}">
                <a16:creationId xmlns:a16="http://schemas.microsoft.com/office/drawing/2014/main" id="{1C002541-4E29-9EAD-4285-B9D77437A555}"/>
              </a:ext>
            </a:extLst>
          </p:cNvPr>
          <p:cNvSpPr txBox="1"/>
          <p:nvPr/>
        </p:nvSpPr>
        <p:spPr>
          <a:xfrm>
            <a:off x="4509871" y="21347"/>
            <a:ext cx="6098344" cy="523220"/>
          </a:xfrm>
          <a:prstGeom prst="rect">
            <a:avLst/>
          </a:prstGeom>
          <a:noFill/>
        </p:spPr>
        <p:txBody>
          <a:bodyPr wrap="square">
            <a:spAutoFit/>
          </a:bodyPr>
          <a:lstStyle/>
          <a:p>
            <a:pPr algn="l"/>
            <a:r>
              <a:rPr lang="en-US" sz="2800" b="1" dirty="0">
                <a:solidFill>
                  <a:schemeClr val="bg2">
                    <a:lumMod val="40000"/>
                    <a:lumOff val="60000"/>
                  </a:schemeClr>
                </a:solidFill>
                <a:highlight>
                  <a:srgbClr val="00FFFF"/>
                </a:highlight>
                <a:latin typeface="Times New Roman" panose="02020603050405020304" pitchFamily="18" charset="0"/>
                <a:cs typeface="Times New Roman" panose="02020603050405020304" pitchFamily="18" charset="0"/>
              </a:rPr>
              <a:t>Data Analyst Project </a:t>
            </a:r>
          </a:p>
        </p:txBody>
      </p:sp>
      <p:pic>
        <p:nvPicPr>
          <p:cNvPr id="6" name="Picture 5">
            <a:extLst>
              <a:ext uri="{FF2B5EF4-FFF2-40B4-BE49-F238E27FC236}">
                <a16:creationId xmlns:a16="http://schemas.microsoft.com/office/drawing/2014/main" id="{BB29A85E-DAD2-590C-B955-0A06FEB63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8313" y="1"/>
            <a:ext cx="3833687" cy="1350498"/>
          </a:xfrm>
          <a:prstGeom prst="rect">
            <a:avLst/>
          </a:prstGeom>
        </p:spPr>
      </p:pic>
    </p:spTree>
    <p:extLst>
      <p:ext uri="{BB962C8B-B14F-4D97-AF65-F5344CB8AC3E}">
        <p14:creationId xmlns:p14="http://schemas.microsoft.com/office/powerpoint/2010/main" val="1597848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FB3EB-4A87-81DC-CE20-CF86A95D80C3}"/>
              </a:ext>
            </a:extLst>
          </p:cNvPr>
          <p:cNvSpPr>
            <a:spLocks noGrp="1"/>
          </p:cNvSpPr>
          <p:nvPr>
            <p:ph type="title"/>
          </p:nvPr>
        </p:nvSpPr>
        <p:spPr>
          <a:xfrm>
            <a:off x="2602523" y="0"/>
            <a:ext cx="6569613" cy="745588"/>
          </a:xfrm>
        </p:spPr>
        <p:txBody>
          <a:bodyPr/>
          <a:lstStyle/>
          <a:p>
            <a:r>
              <a:rPr lang="en-US" b="1" dirty="0">
                <a:solidFill>
                  <a:schemeClr val="bg2">
                    <a:lumMod val="60000"/>
                    <a:lumOff val="40000"/>
                  </a:schemeClr>
                </a:solidFill>
                <a:highlight>
                  <a:srgbClr val="00FFFF"/>
                </a:highlight>
                <a:latin typeface="Algerian" panose="04020705040A02060702" pitchFamily="82" charset="0"/>
              </a:rPr>
              <a:t>Tableau Dashboard - 2 </a:t>
            </a:r>
            <a:endParaRPr lang="en-IN" dirty="0">
              <a:solidFill>
                <a:schemeClr val="bg2">
                  <a:lumMod val="60000"/>
                  <a:lumOff val="40000"/>
                </a:schemeClr>
              </a:solidFill>
              <a:highlight>
                <a:srgbClr val="00FFFF"/>
              </a:highlight>
            </a:endParaRPr>
          </a:p>
        </p:txBody>
      </p:sp>
      <p:pic>
        <p:nvPicPr>
          <p:cNvPr id="6" name="Content Placeholder 5">
            <a:extLst>
              <a:ext uri="{FF2B5EF4-FFF2-40B4-BE49-F238E27FC236}">
                <a16:creationId xmlns:a16="http://schemas.microsoft.com/office/drawing/2014/main" id="{1340D8ED-CA3A-A72A-3687-8A9187659CA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5195" b="4416"/>
          <a:stretch/>
        </p:blipFill>
        <p:spPr>
          <a:xfrm>
            <a:off x="703385" y="942536"/>
            <a:ext cx="10972799" cy="5331656"/>
          </a:xfrm>
        </p:spPr>
      </p:pic>
      <p:pic>
        <p:nvPicPr>
          <p:cNvPr id="4" name="Picture 3">
            <a:extLst>
              <a:ext uri="{FF2B5EF4-FFF2-40B4-BE49-F238E27FC236}">
                <a16:creationId xmlns:a16="http://schemas.microsoft.com/office/drawing/2014/main" id="{0134F9FE-D650-FD25-7A8C-0FD65E46A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2136" y="54586"/>
            <a:ext cx="2630659" cy="636415"/>
          </a:xfrm>
          <a:prstGeom prst="rect">
            <a:avLst/>
          </a:prstGeom>
        </p:spPr>
      </p:pic>
    </p:spTree>
    <p:extLst>
      <p:ext uri="{BB962C8B-B14F-4D97-AF65-F5344CB8AC3E}">
        <p14:creationId xmlns:p14="http://schemas.microsoft.com/office/powerpoint/2010/main" val="3941571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FD9D-A627-A93E-A08B-7778F5022219}"/>
              </a:ext>
            </a:extLst>
          </p:cNvPr>
          <p:cNvSpPr>
            <a:spLocks noGrp="1"/>
          </p:cNvSpPr>
          <p:nvPr>
            <p:ph type="title"/>
          </p:nvPr>
        </p:nvSpPr>
        <p:spPr>
          <a:xfrm>
            <a:off x="1141413" y="0"/>
            <a:ext cx="9905998" cy="590843"/>
          </a:xfrm>
        </p:spPr>
        <p:txBody>
          <a:bodyPr>
            <a:normAutofit fontScale="90000"/>
          </a:bodyPr>
          <a:lstStyle/>
          <a:p>
            <a:pPr algn="ctr"/>
            <a:r>
              <a:rPr lang="en-US" b="1" dirty="0">
                <a:highlight>
                  <a:srgbClr val="000000"/>
                </a:highlight>
                <a:latin typeface="Algerian" panose="04020705040A02060702" pitchFamily="82" charset="0"/>
              </a:rPr>
              <a:t>Power-BI DATA MODELLING</a:t>
            </a:r>
            <a:endParaRPr lang="en-IN" dirty="0"/>
          </a:p>
        </p:txBody>
      </p:sp>
      <p:pic>
        <p:nvPicPr>
          <p:cNvPr id="6" name="Content Placeholder 5">
            <a:extLst>
              <a:ext uri="{FF2B5EF4-FFF2-40B4-BE49-F238E27FC236}">
                <a16:creationId xmlns:a16="http://schemas.microsoft.com/office/drawing/2014/main" id="{DBBA8A43-BEB3-7685-9FB9-7DD9D2F33B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4228" y="1069145"/>
            <a:ext cx="9753184" cy="5176909"/>
          </a:xfrm>
        </p:spPr>
      </p:pic>
      <p:pic>
        <p:nvPicPr>
          <p:cNvPr id="11" name="Picture 10">
            <a:extLst>
              <a:ext uri="{FF2B5EF4-FFF2-40B4-BE49-F238E27FC236}">
                <a16:creationId xmlns:a16="http://schemas.microsoft.com/office/drawing/2014/main" id="{293B24C4-74A1-D736-35EB-9510D28CB8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8068" y="0"/>
            <a:ext cx="2138289" cy="759656"/>
          </a:xfrm>
          <a:prstGeom prst="rect">
            <a:avLst/>
          </a:prstGeom>
        </p:spPr>
      </p:pic>
    </p:spTree>
    <p:extLst>
      <p:ext uri="{BB962C8B-B14F-4D97-AF65-F5344CB8AC3E}">
        <p14:creationId xmlns:p14="http://schemas.microsoft.com/office/powerpoint/2010/main" val="1297345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CE483-E10C-28B6-A4C0-7EDC7EC1D6D2}"/>
              </a:ext>
            </a:extLst>
          </p:cNvPr>
          <p:cNvSpPr>
            <a:spLocks noGrp="1"/>
          </p:cNvSpPr>
          <p:nvPr>
            <p:ph type="title"/>
          </p:nvPr>
        </p:nvSpPr>
        <p:spPr>
          <a:xfrm>
            <a:off x="1141413" y="0"/>
            <a:ext cx="9905998" cy="576775"/>
          </a:xfrm>
        </p:spPr>
        <p:txBody>
          <a:bodyPr>
            <a:normAutofit fontScale="90000"/>
          </a:bodyPr>
          <a:lstStyle/>
          <a:p>
            <a:pPr algn="ctr"/>
            <a:r>
              <a:rPr lang="en-US" b="1" dirty="0">
                <a:highlight>
                  <a:srgbClr val="000000"/>
                </a:highlight>
                <a:latin typeface="Algerian" panose="04020705040A02060702" pitchFamily="82" charset="0"/>
              </a:rPr>
              <a:t>Power-BI Dashboard-1</a:t>
            </a:r>
            <a:endParaRPr lang="en-IN" dirty="0"/>
          </a:p>
        </p:txBody>
      </p:sp>
      <p:pic>
        <p:nvPicPr>
          <p:cNvPr id="7" name="Content Placeholder 6">
            <a:extLst>
              <a:ext uri="{FF2B5EF4-FFF2-40B4-BE49-F238E27FC236}">
                <a16:creationId xmlns:a16="http://schemas.microsoft.com/office/drawing/2014/main" id="{891A5424-B3D3-ACB5-1B10-5330A5EED8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1069145"/>
            <a:ext cx="10239350" cy="5022166"/>
          </a:xfrm>
        </p:spPr>
      </p:pic>
      <p:pic>
        <p:nvPicPr>
          <p:cNvPr id="3" name="Picture 2">
            <a:extLst>
              <a:ext uri="{FF2B5EF4-FFF2-40B4-BE49-F238E27FC236}">
                <a16:creationId xmlns:a16="http://schemas.microsoft.com/office/drawing/2014/main" id="{59E97D3F-52D8-6752-91C6-3CA97DD135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2474" y="63304"/>
            <a:ext cx="2138289" cy="759656"/>
          </a:xfrm>
          <a:prstGeom prst="rect">
            <a:avLst/>
          </a:prstGeom>
        </p:spPr>
      </p:pic>
    </p:spTree>
    <p:extLst>
      <p:ext uri="{BB962C8B-B14F-4D97-AF65-F5344CB8AC3E}">
        <p14:creationId xmlns:p14="http://schemas.microsoft.com/office/powerpoint/2010/main" val="923498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BC38-326B-8162-0F35-521852E86058}"/>
              </a:ext>
            </a:extLst>
          </p:cNvPr>
          <p:cNvSpPr>
            <a:spLocks noGrp="1"/>
          </p:cNvSpPr>
          <p:nvPr>
            <p:ph type="title"/>
          </p:nvPr>
        </p:nvSpPr>
        <p:spPr>
          <a:xfrm>
            <a:off x="1141413" y="0"/>
            <a:ext cx="9905998" cy="548640"/>
          </a:xfrm>
        </p:spPr>
        <p:txBody>
          <a:bodyPr>
            <a:normAutofit fontScale="90000"/>
          </a:bodyPr>
          <a:lstStyle/>
          <a:p>
            <a:pPr algn="ctr"/>
            <a:r>
              <a:rPr lang="en-US" b="1" dirty="0">
                <a:highlight>
                  <a:srgbClr val="000000"/>
                </a:highlight>
                <a:latin typeface="Algerian" panose="04020705040A02060702" pitchFamily="82" charset="0"/>
              </a:rPr>
              <a:t>Power-BI Dashboard-2</a:t>
            </a:r>
            <a:endParaRPr lang="en-IN" dirty="0"/>
          </a:p>
        </p:txBody>
      </p:sp>
      <p:pic>
        <p:nvPicPr>
          <p:cNvPr id="8" name="Content Placeholder 7">
            <a:extLst>
              <a:ext uri="{FF2B5EF4-FFF2-40B4-BE49-F238E27FC236}">
                <a16:creationId xmlns:a16="http://schemas.microsoft.com/office/drawing/2014/main" id="{62304DA7-EE09-D279-6800-C1484D64EF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1009" y="1125415"/>
            <a:ext cx="10255348" cy="4951828"/>
          </a:xfrm>
        </p:spPr>
      </p:pic>
      <p:pic>
        <p:nvPicPr>
          <p:cNvPr id="3" name="Picture 2">
            <a:extLst>
              <a:ext uri="{FF2B5EF4-FFF2-40B4-BE49-F238E27FC236}">
                <a16:creationId xmlns:a16="http://schemas.microsoft.com/office/drawing/2014/main" id="{67D7F428-7E6F-4B56-787C-9C19D98C7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8068" y="0"/>
            <a:ext cx="2138289" cy="759656"/>
          </a:xfrm>
          <a:prstGeom prst="rect">
            <a:avLst/>
          </a:prstGeom>
        </p:spPr>
      </p:pic>
    </p:spTree>
    <p:extLst>
      <p:ext uri="{BB962C8B-B14F-4D97-AF65-F5344CB8AC3E}">
        <p14:creationId xmlns:p14="http://schemas.microsoft.com/office/powerpoint/2010/main" val="3666132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E7BA-48E4-D16E-3A30-D342B51E8F38}"/>
              </a:ext>
            </a:extLst>
          </p:cNvPr>
          <p:cNvSpPr>
            <a:spLocks noGrp="1"/>
          </p:cNvSpPr>
          <p:nvPr>
            <p:ph type="title"/>
          </p:nvPr>
        </p:nvSpPr>
        <p:spPr>
          <a:xfrm>
            <a:off x="1141413" y="0"/>
            <a:ext cx="9905998" cy="703385"/>
          </a:xfrm>
        </p:spPr>
        <p:txBody>
          <a:bodyPr/>
          <a:lstStyle/>
          <a:p>
            <a:pPr algn="ctr"/>
            <a:r>
              <a:rPr lang="en-US" b="1" dirty="0">
                <a:solidFill>
                  <a:schemeClr val="bg2">
                    <a:lumMod val="60000"/>
                    <a:lumOff val="40000"/>
                  </a:schemeClr>
                </a:solidFill>
                <a:highlight>
                  <a:srgbClr val="00FFFF"/>
                </a:highlight>
                <a:latin typeface="Algerian" panose="04020705040A02060702" pitchFamily="82" charset="0"/>
              </a:rPr>
              <a:t>Excel Dashboard-1</a:t>
            </a:r>
            <a:endParaRPr lang="en-IN" b="1" dirty="0">
              <a:solidFill>
                <a:schemeClr val="bg2">
                  <a:lumMod val="60000"/>
                  <a:lumOff val="40000"/>
                </a:schemeClr>
              </a:solidFill>
              <a:highlight>
                <a:srgbClr val="00FFFF"/>
              </a:highlight>
              <a:latin typeface="Algerian" panose="04020705040A02060702" pitchFamily="82" charset="0"/>
            </a:endParaRPr>
          </a:p>
        </p:txBody>
      </p:sp>
      <p:pic>
        <p:nvPicPr>
          <p:cNvPr id="7" name="Picture 6">
            <a:extLst>
              <a:ext uri="{FF2B5EF4-FFF2-40B4-BE49-F238E27FC236}">
                <a16:creationId xmlns:a16="http://schemas.microsoft.com/office/drawing/2014/main" id="{2033B1D8-51B5-E929-4D5E-E8DA70C66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4237" y="49236"/>
            <a:ext cx="2344323" cy="703385"/>
          </a:xfrm>
          <a:prstGeom prst="rect">
            <a:avLst/>
          </a:prstGeom>
        </p:spPr>
      </p:pic>
      <p:pic>
        <p:nvPicPr>
          <p:cNvPr id="8" name="Content Placeholder 7">
            <a:extLst>
              <a:ext uri="{FF2B5EF4-FFF2-40B4-BE49-F238E27FC236}">
                <a16:creationId xmlns:a16="http://schemas.microsoft.com/office/drawing/2014/main" id="{A339F180-775D-9DF8-A5F0-8E12CF78054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10831" b="4786"/>
          <a:stretch/>
        </p:blipFill>
        <p:spPr>
          <a:xfrm>
            <a:off x="787791" y="900332"/>
            <a:ext cx="10916529" cy="5416063"/>
          </a:xfrm>
        </p:spPr>
      </p:pic>
    </p:spTree>
    <p:extLst>
      <p:ext uri="{BB962C8B-B14F-4D97-AF65-F5344CB8AC3E}">
        <p14:creationId xmlns:p14="http://schemas.microsoft.com/office/powerpoint/2010/main" val="1373295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4DAC7-A24B-32A7-1AF1-1FDF25A744BC}"/>
              </a:ext>
            </a:extLst>
          </p:cNvPr>
          <p:cNvSpPr>
            <a:spLocks noGrp="1"/>
          </p:cNvSpPr>
          <p:nvPr>
            <p:ph type="title"/>
          </p:nvPr>
        </p:nvSpPr>
        <p:spPr>
          <a:xfrm>
            <a:off x="1141413" y="0"/>
            <a:ext cx="9905998" cy="661182"/>
          </a:xfrm>
        </p:spPr>
        <p:txBody>
          <a:bodyPr>
            <a:normAutofit/>
          </a:bodyPr>
          <a:lstStyle/>
          <a:p>
            <a:pPr algn="ctr"/>
            <a:r>
              <a:rPr lang="en-US" b="1" dirty="0">
                <a:solidFill>
                  <a:schemeClr val="bg2">
                    <a:lumMod val="60000"/>
                    <a:lumOff val="40000"/>
                  </a:schemeClr>
                </a:solidFill>
                <a:highlight>
                  <a:srgbClr val="00FFFF"/>
                </a:highlight>
                <a:latin typeface="Algerian" panose="04020705040A02060702" pitchFamily="82" charset="0"/>
              </a:rPr>
              <a:t>Excel Dashboard-2</a:t>
            </a:r>
            <a:endParaRPr lang="en-IN" dirty="0">
              <a:solidFill>
                <a:schemeClr val="bg2">
                  <a:lumMod val="60000"/>
                  <a:lumOff val="40000"/>
                </a:schemeClr>
              </a:solidFill>
              <a:highlight>
                <a:srgbClr val="00FFFF"/>
              </a:highlight>
            </a:endParaRPr>
          </a:p>
        </p:txBody>
      </p:sp>
      <p:pic>
        <p:nvPicPr>
          <p:cNvPr id="6" name="Picture 5">
            <a:extLst>
              <a:ext uri="{FF2B5EF4-FFF2-40B4-BE49-F238E27FC236}">
                <a16:creationId xmlns:a16="http://schemas.microsoft.com/office/drawing/2014/main" id="{9174745B-1EC9-E1A0-BE9B-448D38FE76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4237" y="49236"/>
            <a:ext cx="2344323" cy="703385"/>
          </a:xfrm>
          <a:prstGeom prst="rect">
            <a:avLst/>
          </a:prstGeom>
        </p:spPr>
      </p:pic>
      <p:pic>
        <p:nvPicPr>
          <p:cNvPr id="8" name="Content Placeholder 7">
            <a:extLst>
              <a:ext uri="{FF2B5EF4-FFF2-40B4-BE49-F238E27FC236}">
                <a16:creationId xmlns:a16="http://schemas.microsoft.com/office/drawing/2014/main" id="{3CAD904A-95AF-17C9-4069-6979580F391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6954" b="7194"/>
          <a:stretch/>
        </p:blipFill>
        <p:spPr>
          <a:xfrm>
            <a:off x="267286" y="1209822"/>
            <a:ext cx="11577711" cy="5036233"/>
          </a:xfrm>
        </p:spPr>
      </p:pic>
    </p:spTree>
    <p:extLst>
      <p:ext uri="{BB962C8B-B14F-4D97-AF65-F5344CB8AC3E}">
        <p14:creationId xmlns:p14="http://schemas.microsoft.com/office/powerpoint/2010/main" val="3762069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1D3C3-795D-6CE6-4524-6C095025DFAC}"/>
              </a:ext>
            </a:extLst>
          </p:cNvPr>
          <p:cNvSpPr>
            <a:spLocks noGrp="1"/>
          </p:cNvSpPr>
          <p:nvPr>
            <p:ph type="title"/>
          </p:nvPr>
        </p:nvSpPr>
        <p:spPr>
          <a:xfrm>
            <a:off x="685801" y="0"/>
            <a:ext cx="10131425" cy="703385"/>
          </a:xfrm>
        </p:spPr>
        <p:txBody>
          <a:bodyPr>
            <a:normAutofit/>
          </a:bodyPr>
          <a:lstStyle/>
          <a:p>
            <a:pPr algn="ctr"/>
            <a:r>
              <a:rPr lang="en-US" sz="3600" b="1" dirty="0">
                <a:solidFill>
                  <a:schemeClr val="bg2">
                    <a:lumMod val="60000"/>
                    <a:lumOff val="40000"/>
                  </a:schemeClr>
                </a:solidFill>
                <a:highlight>
                  <a:srgbClr val="00FFFF"/>
                </a:highlight>
                <a:latin typeface="Algerian" panose="04020705040A02060702" pitchFamily="82" charset="0"/>
              </a:rPr>
              <a:t>MYSQL</a:t>
            </a:r>
            <a:endParaRPr lang="en-IN" b="1" dirty="0">
              <a:solidFill>
                <a:schemeClr val="bg2">
                  <a:lumMod val="60000"/>
                  <a:lumOff val="40000"/>
                </a:schemeClr>
              </a:solidFill>
              <a:highlight>
                <a:srgbClr val="00FFFF"/>
              </a:highlight>
            </a:endParaRPr>
          </a:p>
        </p:txBody>
      </p:sp>
      <p:pic>
        <p:nvPicPr>
          <p:cNvPr id="5" name="Content Placeholder 4">
            <a:extLst>
              <a:ext uri="{FF2B5EF4-FFF2-40B4-BE49-F238E27FC236}">
                <a16:creationId xmlns:a16="http://schemas.microsoft.com/office/drawing/2014/main" id="{73AEDFE5-79F8-D6C3-488C-86B268F1815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8571"/>
          <a:stretch/>
        </p:blipFill>
        <p:spPr>
          <a:xfrm>
            <a:off x="685801" y="1434904"/>
            <a:ext cx="11215467" cy="4951827"/>
          </a:xfrm>
        </p:spPr>
      </p:pic>
    </p:spTree>
    <p:extLst>
      <p:ext uri="{BB962C8B-B14F-4D97-AF65-F5344CB8AC3E}">
        <p14:creationId xmlns:p14="http://schemas.microsoft.com/office/powerpoint/2010/main" val="381090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23C0B-8732-4253-529F-C68100D266BB}"/>
              </a:ext>
            </a:extLst>
          </p:cNvPr>
          <p:cNvSpPr>
            <a:spLocks noGrp="1"/>
          </p:cNvSpPr>
          <p:nvPr>
            <p:ph type="title"/>
          </p:nvPr>
        </p:nvSpPr>
        <p:spPr>
          <a:xfrm>
            <a:off x="685801" y="211015"/>
            <a:ext cx="10131425" cy="956603"/>
          </a:xfrm>
        </p:spPr>
        <p:txBody>
          <a:bodyPr>
            <a:normAutofit fontScale="90000"/>
          </a:bodyPr>
          <a:lstStyle/>
          <a:p>
            <a:pPr algn="ctr"/>
            <a:r>
              <a:rPr lang="en-US" sz="3600" b="1" dirty="0">
                <a:solidFill>
                  <a:schemeClr val="bg2">
                    <a:lumMod val="60000"/>
                    <a:lumOff val="40000"/>
                  </a:schemeClr>
                </a:solidFill>
                <a:highlight>
                  <a:srgbClr val="00FFFF"/>
                </a:highlight>
                <a:latin typeface="Algerian" panose="04020705040A02060702" pitchFamily="82" charset="0"/>
              </a:rPr>
              <a:t>MYSQL</a:t>
            </a:r>
            <a:br>
              <a:rPr lang="en-IN" sz="3600" dirty="0">
                <a:solidFill>
                  <a:schemeClr val="bg2">
                    <a:lumMod val="60000"/>
                    <a:lumOff val="40000"/>
                  </a:schemeClr>
                </a:solidFill>
                <a:highlight>
                  <a:srgbClr val="00FFFF"/>
                </a:highlight>
              </a:rPr>
            </a:br>
            <a:endParaRPr lang="en-IN" dirty="0">
              <a:solidFill>
                <a:schemeClr val="bg2">
                  <a:lumMod val="60000"/>
                  <a:lumOff val="40000"/>
                </a:schemeClr>
              </a:solidFill>
              <a:highlight>
                <a:srgbClr val="00FFFF"/>
              </a:highlight>
            </a:endParaRPr>
          </a:p>
        </p:txBody>
      </p:sp>
      <p:pic>
        <p:nvPicPr>
          <p:cNvPr id="5" name="Content Placeholder 4">
            <a:extLst>
              <a:ext uri="{FF2B5EF4-FFF2-40B4-BE49-F238E27FC236}">
                <a16:creationId xmlns:a16="http://schemas.microsoft.com/office/drawing/2014/main" id="{5FE60459-B06D-AAB8-BB30-DD1B2BAC722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92" t="12854" r="292" b="-1799"/>
          <a:stretch/>
        </p:blipFill>
        <p:spPr>
          <a:xfrm>
            <a:off x="450166" y="1266092"/>
            <a:ext cx="11226019" cy="5190979"/>
          </a:xfrm>
        </p:spPr>
      </p:pic>
    </p:spTree>
    <p:extLst>
      <p:ext uri="{BB962C8B-B14F-4D97-AF65-F5344CB8AC3E}">
        <p14:creationId xmlns:p14="http://schemas.microsoft.com/office/powerpoint/2010/main" val="738646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68DA1-9146-6D32-C951-79E8D2773C01}"/>
              </a:ext>
            </a:extLst>
          </p:cNvPr>
          <p:cNvSpPr>
            <a:spLocks noGrp="1"/>
          </p:cNvSpPr>
          <p:nvPr>
            <p:ph type="title"/>
          </p:nvPr>
        </p:nvSpPr>
        <p:spPr>
          <a:xfrm>
            <a:off x="685801" y="609601"/>
            <a:ext cx="10131425" cy="937846"/>
          </a:xfrm>
        </p:spPr>
        <p:txBody>
          <a:bodyPr/>
          <a:lstStyle/>
          <a:p>
            <a:r>
              <a:rPr lang="en-US" sz="1800" b="0" i="0" u="none" strike="noStrike" dirty="0">
                <a:solidFill>
                  <a:schemeClr val="bg2">
                    <a:lumMod val="60000"/>
                    <a:lumOff val="40000"/>
                  </a:schemeClr>
                </a:solidFill>
                <a:effectLst/>
                <a:highlight>
                  <a:srgbClr val="00FFFF"/>
                </a:highlight>
                <a:latin typeface="Times New Roman" panose="02020603050405020304" pitchFamily="18" charset="0"/>
                <a:cs typeface="Times New Roman" panose="02020603050405020304" pitchFamily="18" charset="0"/>
              </a:rPr>
              <a:t>1. the load Factor percentage on a yearly , Quarterly , Monthly basis</a:t>
            </a:r>
            <a:endParaRPr lang="en-IN" dirty="0">
              <a:solidFill>
                <a:schemeClr val="bg2">
                  <a:lumMod val="60000"/>
                  <a:lumOff val="40000"/>
                </a:schemeClr>
              </a:solidFill>
              <a:highlight>
                <a:srgbClr val="00FFFF"/>
              </a:highligh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B1AECC0-9F12-2F1C-618D-C203CA9E9F00}"/>
              </a:ext>
            </a:extLst>
          </p:cNvPr>
          <p:cNvSpPr txBox="1"/>
          <p:nvPr/>
        </p:nvSpPr>
        <p:spPr>
          <a:xfrm>
            <a:off x="2908495" y="0"/>
            <a:ext cx="6098344" cy="707886"/>
          </a:xfrm>
          <a:prstGeom prst="rect">
            <a:avLst/>
          </a:prstGeom>
          <a:noFill/>
        </p:spPr>
        <p:txBody>
          <a:bodyPr wrap="square">
            <a:spAutoFit/>
          </a:bodyPr>
          <a:lstStyle/>
          <a:p>
            <a:pPr algn="ctr"/>
            <a:r>
              <a:rPr lang="en-US" sz="4000" dirty="0">
                <a:solidFill>
                  <a:schemeClr val="bg2">
                    <a:lumMod val="60000"/>
                    <a:lumOff val="40000"/>
                  </a:schemeClr>
                </a:solidFill>
                <a:highlight>
                  <a:srgbClr val="00FFFF"/>
                </a:highlight>
              </a:rPr>
              <a:t>KPI</a:t>
            </a:r>
            <a:endParaRPr lang="en-IN" sz="4000" dirty="0">
              <a:solidFill>
                <a:schemeClr val="bg2">
                  <a:lumMod val="60000"/>
                  <a:lumOff val="40000"/>
                </a:schemeClr>
              </a:solidFill>
              <a:highlight>
                <a:srgbClr val="00FFFF"/>
              </a:highlight>
            </a:endParaRPr>
          </a:p>
        </p:txBody>
      </p:sp>
      <p:pic>
        <p:nvPicPr>
          <p:cNvPr id="15" name="Content Placeholder 14">
            <a:extLst>
              <a:ext uri="{FF2B5EF4-FFF2-40B4-BE49-F238E27FC236}">
                <a16:creationId xmlns:a16="http://schemas.microsoft.com/office/drawing/2014/main" id="{5A0079DB-FDD5-289C-E8BF-A35A55E133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515" y="1409937"/>
            <a:ext cx="3886199" cy="2008162"/>
          </a:xfrm>
        </p:spPr>
      </p:pic>
      <p:pic>
        <p:nvPicPr>
          <p:cNvPr id="17" name="Picture 16">
            <a:extLst>
              <a:ext uri="{FF2B5EF4-FFF2-40B4-BE49-F238E27FC236}">
                <a16:creationId xmlns:a16="http://schemas.microsoft.com/office/drawing/2014/main" id="{5EEB34D4-FA32-3F2D-863A-AAFF4D7D3A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8695" y="1399037"/>
            <a:ext cx="3516682" cy="2029963"/>
          </a:xfrm>
          <a:prstGeom prst="rect">
            <a:avLst/>
          </a:prstGeom>
        </p:spPr>
      </p:pic>
      <p:pic>
        <p:nvPicPr>
          <p:cNvPr id="19" name="Picture 18">
            <a:extLst>
              <a:ext uri="{FF2B5EF4-FFF2-40B4-BE49-F238E27FC236}">
                <a16:creationId xmlns:a16="http://schemas.microsoft.com/office/drawing/2014/main" id="{A4F9651D-78CF-A2A8-9B3F-E996A34BD8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5406" y="1399037"/>
            <a:ext cx="3886199" cy="2029963"/>
          </a:xfrm>
          <a:prstGeom prst="rect">
            <a:avLst/>
          </a:prstGeom>
        </p:spPr>
      </p:pic>
      <p:sp>
        <p:nvSpPr>
          <p:cNvPr id="20" name="TextBox 19">
            <a:extLst>
              <a:ext uri="{FF2B5EF4-FFF2-40B4-BE49-F238E27FC236}">
                <a16:creationId xmlns:a16="http://schemas.microsoft.com/office/drawing/2014/main" id="{44163202-A55D-9887-1B4A-745B22C45E5F}"/>
              </a:ext>
            </a:extLst>
          </p:cNvPr>
          <p:cNvSpPr txBox="1"/>
          <p:nvPr/>
        </p:nvSpPr>
        <p:spPr>
          <a:xfrm>
            <a:off x="366392" y="3573194"/>
            <a:ext cx="11422334" cy="3754874"/>
          </a:xfrm>
          <a:prstGeom prst="rect">
            <a:avLst/>
          </a:prstGeom>
          <a:noFill/>
        </p:spPr>
        <p:txBody>
          <a:bodyPr wrap="square" rtlCol="0">
            <a:spAutoFit/>
          </a:bodyPr>
          <a:lstStyle/>
          <a:p>
            <a:r>
              <a:rPr lang="en-US" sz="1400" i="1" u="sng" dirty="0">
                <a:latin typeface="Times New Roman" panose="02020603050405020304" pitchFamily="18" charset="0"/>
                <a:cs typeface="Times New Roman" panose="02020603050405020304" pitchFamily="18" charset="0"/>
              </a:rPr>
              <a:t>Insights and Business Recommendation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1. </a:t>
            </a:r>
            <a:r>
              <a:rPr lang="en-US" sz="1400" b="1" dirty="0">
                <a:latin typeface="Times New Roman" panose="02020603050405020304" pitchFamily="18" charset="0"/>
                <a:cs typeface="Times New Roman" panose="02020603050405020304" pitchFamily="18" charset="0"/>
              </a:rPr>
              <a:t>Load Factor is declining yearly</a:t>
            </a:r>
            <a:r>
              <a:rPr lang="en-US" sz="1400" dirty="0">
                <a:latin typeface="Times New Roman" panose="02020603050405020304" pitchFamily="18" charset="0"/>
                <a:cs typeface="Times New Roman" panose="02020603050405020304" pitchFamily="18" charset="0"/>
              </a:rPr>
              <a:t>, with the highest at </a:t>
            </a:r>
            <a:r>
              <a:rPr lang="en-US" sz="1400" b="1" dirty="0">
                <a:latin typeface="Times New Roman" panose="02020603050405020304" pitchFamily="18" charset="0"/>
                <a:cs typeface="Times New Roman" panose="02020603050405020304" pitchFamily="18" charset="0"/>
              </a:rPr>
              <a:t>17.5% (2011)</a:t>
            </a:r>
            <a:r>
              <a:rPr lang="en-US" sz="1400" dirty="0">
                <a:latin typeface="Times New Roman" panose="02020603050405020304" pitchFamily="18" charset="0"/>
                <a:cs typeface="Times New Roman" panose="02020603050405020304" pitchFamily="18" charset="0"/>
              </a:rPr>
              <a:t> and the lowest at </a:t>
            </a:r>
            <a:r>
              <a:rPr lang="en-US" sz="1400" b="1" dirty="0">
                <a:latin typeface="Times New Roman" panose="02020603050405020304" pitchFamily="18" charset="0"/>
                <a:cs typeface="Times New Roman" panose="02020603050405020304" pitchFamily="18" charset="0"/>
              </a:rPr>
              <a:t>15.7% (2009)</a:t>
            </a:r>
            <a:r>
              <a:rPr lang="en-US" sz="1400" dirty="0">
                <a:latin typeface="Times New Roman" panose="02020603050405020304" pitchFamily="18" charset="0"/>
                <a:cs typeface="Times New Roman" panose="02020603050405020304" pitchFamily="18" charset="0"/>
              </a:rPr>
              <a:t>, indicating inefficiencies in seat utilization.</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2.Q3 (26.31%) and summer months (June-August) have the highest Load Factor</a:t>
            </a:r>
            <a:r>
              <a:rPr lang="en-US" sz="1400" dirty="0">
                <a:latin typeface="Times New Roman" panose="02020603050405020304" pitchFamily="18" charset="0"/>
                <a:cs typeface="Times New Roman" panose="02020603050405020304" pitchFamily="18" charset="0"/>
              </a:rPr>
              <a:t>, while </a:t>
            </a:r>
            <a:r>
              <a:rPr lang="en-US" sz="1400" b="1" dirty="0">
                <a:latin typeface="Times New Roman" panose="02020603050405020304" pitchFamily="18" charset="0"/>
                <a:cs typeface="Times New Roman" panose="02020603050405020304" pitchFamily="18" charset="0"/>
              </a:rPr>
              <a:t>Q1 (23.41%) and January-February perform the worst</a:t>
            </a:r>
            <a:r>
              <a:rPr lang="en-US" sz="1400" dirty="0">
                <a:latin typeface="Times New Roman" panose="02020603050405020304" pitchFamily="18" charset="0"/>
                <a:cs typeface="Times New Roman" panose="02020603050405020304" pitchFamily="18" charset="0"/>
              </a:rPr>
              <a:t>, showing strong seasonality effects.</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3.Optimize pricing and promotions in low-demand months (Jan-Feb) and increase flight frequencies in peak months (June-Aug)</a:t>
            </a:r>
            <a:r>
              <a:rPr lang="en-US" sz="1400" dirty="0">
                <a:latin typeface="Times New Roman" panose="02020603050405020304" pitchFamily="18" charset="0"/>
                <a:cs typeface="Times New Roman" panose="02020603050405020304" pitchFamily="18" charset="0"/>
              </a:rPr>
              <a:t> to maximize revenue and seat occupancy.</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4. Adjust route planning by reducing underperforming flights and expanding high-demand routes</a:t>
            </a:r>
            <a:r>
              <a:rPr lang="en-US" sz="1400" dirty="0">
                <a:latin typeface="Times New Roman" panose="02020603050405020304" pitchFamily="18" charset="0"/>
                <a:cs typeface="Times New Roman" panose="02020603050405020304" pitchFamily="18" charset="0"/>
              </a:rPr>
              <a:t>, while leveraging </a:t>
            </a:r>
            <a:r>
              <a:rPr lang="en-US" sz="1400" b="1" dirty="0">
                <a:latin typeface="Times New Roman" panose="02020603050405020304" pitchFamily="18" charset="0"/>
                <a:cs typeface="Times New Roman" panose="02020603050405020304" pitchFamily="18" charset="0"/>
              </a:rPr>
              <a:t>weekend travel trends for higher efficiency</a:t>
            </a:r>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5. </a:t>
            </a:r>
            <a:r>
              <a:rPr lang="en-US" sz="1400" b="1" dirty="0">
                <a:latin typeface="Times New Roman" panose="02020603050405020304" pitchFamily="18" charset="0"/>
                <a:cs typeface="Times New Roman" panose="02020603050405020304" pitchFamily="18" charset="0"/>
              </a:rPr>
              <a:t>Dynamic pricing, seasonal scheduling, and targeted marketing strategies</a:t>
            </a:r>
            <a:r>
              <a:rPr lang="en-US" sz="1400" dirty="0">
                <a:latin typeface="Times New Roman" panose="02020603050405020304" pitchFamily="18" charset="0"/>
                <a:cs typeface="Times New Roman" panose="02020603050405020304" pitchFamily="18" charset="0"/>
              </a:rPr>
              <a:t> can significantly improve Load Factor, reduce operational losses, and enhance overall profitability.</a:t>
            </a:r>
          </a:p>
          <a:p>
            <a:endParaRPr lang="en-US"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0002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D574-763A-6923-FC01-34ABB25879D2}"/>
              </a:ext>
            </a:extLst>
          </p:cNvPr>
          <p:cNvSpPr>
            <a:spLocks noGrp="1"/>
          </p:cNvSpPr>
          <p:nvPr>
            <p:ph type="title"/>
          </p:nvPr>
        </p:nvSpPr>
        <p:spPr>
          <a:xfrm>
            <a:off x="685801" y="309489"/>
            <a:ext cx="10131425" cy="1055078"/>
          </a:xfrm>
        </p:spPr>
        <p:txBody>
          <a:bodyPr>
            <a:normAutofit/>
          </a:bodyPr>
          <a:lstStyle/>
          <a:p>
            <a:r>
              <a:rPr lang="en-US" sz="2000">
                <a:solidFill>
                  <a:schemeClr val="bg2">
                    <a:lumMod val="60000"/>
                    <a:lumOff val="40000"/>
                  </a:schemeClr>
                </a:solidFill>
                <a:highlight>
                  <a:srgbClr val="00FFFF"/>
                </a:highlight>
                <a:latin typeface="Times New Roman" panose="02020603050405020304" pitchFamily="18" charset="0"/>
                <a:cs typeface="Times New Roman" panose="02020603050405020304" pitchFamily="18" charset="0"/>
              </a:rPr>
              <a:t>2.Load factor  weekday vs weekend </a:t>
            </a:r>
            <a:endParaRPr lang="en-IN" sz="2000" dirty="0">
              <a:solidFill>
                <a:schemeClr val="bg2">
                  <a:lumMod val="60000"/>
                  <a:lumOff val="40000"/>
                </a:schemeClr>
              </a:solidFill>
              <a:highlight>
                <a:srgbClr val="00FFFF"/>
              </a:highlight>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C1FA684-350E-A8D1-965D-9DBFF16850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399" y="1364567"/>
            <a:ext cx="5538286" cy="1941341"/>
          </a:xfrm>
        </p:spPr>
      </p:pic>
      <p:sp>
        <p:nvSpPr>
          <p:cNvPr id="7" name="TextBox 6">
            <a:extLst>
              <a:ext uri="{FF2B5EF4-FFF2-40B4-BE49-F238E27FC236}">
                <a16:creationId xmlns:a16="http://schemas.microsoft.com/office/drawing/2014/main" id="{E7F82137-6D26-36E0-F367-F00425F75934}"/>
              </a:ext>
            </a:extLst>
          </p:cNvPr>
          <p:cNvSpPr txBox="1"/>
          <p:nvPr/>
        </p:nvSpPr>
        <p:spPr>
          <a:xfrm>
            <a:off x="2702341" y="56271"/>
            <a:ext cx="6098344" cy="523220"/>
          </a:xfrm>
          <a:prstGeom prst="rect">
            <a:avLst/>
          </a:prstGeom>
          <a:noFill/>
        </p:spPr>
        <p:txBody>
          <a:bodyPr wrap="square">
            <a:spAutoFit/>
          </a:bodyPr>
          <a:lstStyle/>
          <a:p>
            <a:pPr algn="ctr"/>
            <a:r>
              <a:rPr lang="en-US" sz="2800" dirty="0">
                <a:solidFill>
                  <a:schemeClr val="bg2">
                    <a:lumMod val="60000"/>
                    <a:lumOff val="40000"/>
                  </a:schemeClr>
                </a:solidFill>
                <a:highlight>
                  <a:srgbClr val="00FFFF"/>
                </a:highlight>
              </a:rPr>
              <a:t>KPI</a:t>
            </a:r>
            <a:endParaRPr lang="en-IN" sz="2800" dirty="0">
              <a:solidFill>
                <a:schemeClr val="bg2">
                  <a:lumMod val="60000"/>
                  <a:lumOff val="40000"/>
                </a:schemeClr>
              </a:solidFill>
              <a:highlight>
                <a:srgbClr val="00FFFF"/>
              </a:highlight>
            </a:endParaRPr>
          </a:p>
        </p:txBody>
      </p:sp>
      <p:sp>
        <p:nvSpPr>
          <p:cNvPr id="8" name="TextBox 7">
            <a:extLst>
              <a:ext uri="{FF2B5EF4-FFF2-40B4-BE49-F238E27FC236}">
                <a16:creationId xmlns:a16="http://schemas.microsoft.com/office/drawing/2014/main" id="{A15A85C0-B092-E4A8-D8CE-78F6688BED8B}"/>
              </a:ext>
            </a:extLst>
          </p:cNvPr>
          <p:cNvSpPr txBox="1"/>
          <p:nvPr/>
        </p:nvSpPr>
        <p:spPr>
          <a:xfrm>
            <a:off x="559192" y="3429000"/>
            <a:ext cx="11081265" cy="3754874"/>
          </a:xfrm>
          <a:prstGeom prst="rect">
            <a:avLst/>
          </a:prstGeom>
          <a:noFill/>
        </p:spPr>
        <p:txBody>
          <a:bodyPr wrap="square" rtlCol="0">
            <a:spAutoFit/>
          </a:bodyPr>
          <a:lstStyle/>
          <a:p>
            <a:r>
              <a:rPr lang="en-US" sz="2000" i="1" u="sng" dirty="0">
                <a:latin typeface="Times New Roman" panose="02020603050405020304" pitchFamily="18" charset="0"/>
                <a:cs typeface="Times New Roman" panose="02020603050405020304" pitchFamily="18" charset="0"/>
              </a:rPr>
              <a:t>Insights and Business Recommendation :</a:t>
            </a: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Weekdays have a significantly higher Load Factor (71.17%) compared to weekends (28.83%)</a:t>
            </a:r>
            <a:r>
              <a:rPr lang="en-US" sz="2000" dirty="0">
                <a:latin typeface="Times New Roman" panose="02020603050405020304" pitchFamily="18" charset="0"/>
                <a:cs typeface="Times New Roman" panose="02020603050405020304" pitchFamily="18" charset="0"/>
              </a:rPr>
              <a:t>, indicating stronger demand for business and corporate travel.</a:t>
            </a: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Low weekend occupancy suggests leisure travel demand is weak</a:t>
            </a:r>
            <a:r>
              <a:rPr lang="en-US" sz="2000" dirty="0">
                <a:latin typeface="Times New Roman" panose="02020603050405020304" pitchFamily="18" charset="0"/>
                <a:cs typeface="Times New Roman" panose="02020603050405020304" pitchFamily="18" charset="0"/>
              </a:rPr>
              <a:t>, leading to inefficient seat utilization and potential revenue loss.</a:t>
            </a: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Introduce weekend travel discounts, family packages, and holiday promotions</a:t>
            </a:r>
            <a:r>
              <a:rPr lang="en-US" sz="2000" dirty="0">
                <a:latin typeface="Times New Roman" panose="02020603050405020304" pitchFamily="18" charset="0"/>
                <a:cs typeface="Times New Roman" panose="02020603050405020304" pitchFamily="18" charset="0"/>
              </a:rPr>
              <a:t> to attract leisure travelers and improve weekend Load Factor.</a:t>
            </a: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Optimize flight schedules by increasing weekday business routes and launching weekend leisure-focused destinations</a:t>
            </a:r>
            <a:r>
              <a:rPr lang="en-US" sz="2000" dirty="0">
                <a:latin typeface="Times New Roman" panose="02020603050405020304" pitchFamily="18" charset="0"/>
                <a:cs typeface="Times New Roman" panose="02020603050405020304" pitchFamily="18" charset="0"/>
              </a:rPr>
              <a:t> to balance demand.</a:t>
            </a: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Dynamic pricing, targeted marketing, and route adjustments</a:t>
            </a:r>
            <a:r>
              <a:rPr lang="en-US" sz="2000" dirty="0">
                <a:latin typeface="Times New Roman" panose="02020603050405020304" pitchFamily="18" charset="0"/>
                <a:cs typeface="Times New Roman" panose="02020603050405020304" pitchFamily="18" charset="0"/>
              </a:rPr>
              <a:t> can help boost weekend occupancy, maximize aircraft utilization, and drive overall revenue growth. </a:t>
            </a:r>
          </a:p>
          <a:p>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2034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53C53-1341-D9A3-54DE-1F6D2049D30C}"/>
              </a:ext>
            </a:extLst>
          </p:cNvPr>
          <p:cNvSpPr>
            <a:spLocks noGrp="1"/>
          </p:cNvSpPr>
          <p:nvPr>
            <p:ph type="title"/>
          </p:nvPr>
        </p:nvSpPr>
        <p:spPr>
          <a:xfrm>
            <a:off x="1141413" y="0"/>
            <a:ext cx="9905998" cy="942535"/>
          </a:xfrm>
        </p:spPr>
        <p:txBody>
          <a:bodyPr>
            <a:noAutofit/>
          </a:bodyPr>
          <a:lstStyle/>
          <a:p>
            <a:pPr algn="ctr"/>
            <a:r>
              <a:rPr lang="en-US" sz="2400" b="1" i="1" dirty="0">
                <a:solidFill>
                  <a:schemeClr val="bg2">
                    <a:lumMod val="60000"/>
                    <a:lumOff val="40000"/>
                  </a:schemeClr>
                </a:solidFill>
                <a:highlight>
                  <a:srgbClr val="00FFFF"/>
                </a:highlight>
                <a:latin typeface="Times New Roman" panose="02020603050405020304" pitchFamily="18" charset="0"/>
                <a:cs typeface="Times New Roman" panose="02020603050405020304" pitchFamily="18" charset="0"/>
              </a:rPr>
              <a:t>Introduction</a:t>
            </a:r>
            <a:br>
              <a:rPr lang="en-US" sz="2400" b="1" i="1" dirty="0">
                <a:solidFill>
                  <a:schemeClr val="bg2">
                    <a:lumMod val="60000"/>
                    <a:lumOff val="40000"/>
                  </a:schemeClr>
                </a:solidFill>
                <a:highlight>
                  <a:srgbClr val="00FFFF"/>
                </a:highlight>
                <a:latin typeface="Times New Roman" panose="02020603050405020304" pitchFamily="18" charset="0"/>
                <a:cs typeface="Times New Roman" panose="02020603050405020304" pitchFamily="18" charset="0"/>
              </a:rPr>
            </a:br>
            <a:endParaRPr lang="en-IN" sz="2400" i="1" dirty="0">
              <a:solidFill>
                <a:schemeClr val="bg2">
                  <a:lumMod val="60000"/>
                  <a:lumOff val="40000"/>
                </a:schemeClr>
              </a:solidFill>
              <a:highlight>
                <a:srgbClr val="00FFFF"/>
              </a:highligh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6E8828-C09B-C1FA-3146-88D085F31758}"/>
              </a:ext>
            </a:extLst>
          </p:cNvPr>
          <p:cNvSpPr>
            <a:spLocks noGrp="1"/>
          </p:cNvSpPr>
          <p:nvPr>
            <p:ph idx="1"/>
          </p:nvPr>
        </p:nvSpPr>
        <p:spPr>
          <a:xfrm>
            <a:off x="1141412" y="829994"/>
            <a:ext cx="9905999" cy="5795889"/>
          </a:xfrm>
        </p:spPr>
        <p:txBody>
          <a:bodyPr>
            <a:normAutofit fontScale="92500"/>
          </a:bodyPr>
          <a:lstStyle/>
          <a:p>
            <a:r>
              <a:rPr lang="en-US" sz="2400" b="1" dirty="0"/>
              <a:t>Introduction to High Cloud Airlines ✈️</a:t>
            </a:r>
          </a:p>
          <a:p>
            <a:r>
              <a:rPr lang="en-US" sz="2400" dirty="0"/>
              <a:t>High Cloud Airlines is a leading airline committed to </a:t>
            </a:r>
            <a:r>
              <a:rPr lang="en-US" sz="2400" b="1" dirty="0"/>
              <a:t>efficiency, passenger satisfaction, and operational excellence</a:t>
            </a:r>
            <a:r>
              <a:rPr lang="en-US" sz="2400" dirty="0"/>
              <a:t>. With a strong network of </a:t>
            </a:r>
            <a:r>
              <a:rPr lang="en-US" sz="2400" b="1" dirty="0"/>
              <a:t>domestic and international routes</a:t>
            </a:r>
            <a:r>
              <a:rPr lang="en-US" sz="2400" dirty="0"/>
              <a:t>, the airline focuses on </a:t>
            </a:r>
            <a:r>
              <a:rPr lang="en-US" sz="2400" b="1" dirty="0"/>
              <a:t>maximizing load factor, optimizing route efficiency, and enhancing overall customer experience</a:t>
            </a:r>
            <a:r>
              <a:rPr lang="en-US" sz="2400" dirty="0"/>
              <a:t>.</a:t>
            </a:r>
          </a:p>
          <a:p>
            <a:r>
              <a:rPr lang="en-US" sz="2400" dirty="0"/>
              <a:t>Key strengths of High Cloud Airlines include:</a:t>
            </a:r>
            <a:br>
              <a:rPr lang="en-US" sz="2400" dirty="0"/>
            </a:br>
            <a:r>
              <a:rPr lang="en-US" sz="2400" dirty="0"/>
              <a:t>1.</a:t>
            </a:r>
            <a:r>
              <a:rPr lang="en-US" sz="2400" b="1" dirty="0"/>
              <a:t>Extensive Route Network</a:t>
            </a:r>
            <a:r>
              <a:rPr lang="en-US" sz="2400" dirty="0"/>
              <a:t> – Connecting major business and leisure destinations.</a:t>
            </a:r>
            <a:br>
              <a:rPr lang="en-US" sz="2400" dirty="0"/>
            </a:br>
            <a:r>
              <a:rPr lang="en-US" sz="2400" dirty="0"/>
              <a:t>2.</a:t>
            </a:r>
            <a:r>
              <a:rPr lang="en-US" sz="2400" b="1" dirty="0"/>
              <a:t>Efficient Fleet Management</a:t>
            </a:r>
            <a:r>
              <a:rPr lang="en-US" sz="2400" dirty="0"/>
              <a:t> – Ensuring optimal aircraft utilization.</a:t>
            </a:r>
            <a:br>
              <a:rPr lang="en-US" sz="2400" dirty="0"/>
            </a:br>
            <a:r>
              <a:rPr lang="en-US" sz="2400" dirty="0"/>
              <a:t>3.</a:t>
            </a:r>
            <a:r>
              <a:rPr lang="en-US" sz="2400" b="1" dirty="0"/>
              <a:t>Customer-Centric Approach</a:t>
            </a:r>
            <a:r>
              <a:rPr lang="en-US" sz="2400" dirty="0"/>
              <a:t> – Focused on service quality and affordability.</a:t>
            </a:r>
            <a:br>
              <a:rPr lang="en-US" sz="2400" dirty="0"/>
            </a:br>
            <a:r>
              <a:rPr lang="en-US" sz="2400" dirty="0"/>
              <a:t>4.</a:t>
            </a:r>
            <a:r>
              <a:rPr lang="en-US" sz="2400" b="1" dirty="0"/>
              <a:t>Data-Driven Decision Making</a:t>
            </a:r>
            <a:r>
              <a:rPr lang="en-US" sz="2400" dirty="0"/>
              <a:t> – Leveraging analytics for performance improvement.</a:t>
            </a:r>
          </a:p>
          <a:p>
            <a:r>
              <a:rPr lang="en-US" sz="2400" dirty="0"/>
              <a:t>Through continuous </a:t>
            </a:r>
            <a:r>
              <a:rPr lang="en-US" sz="2400" b="1" dirty="0"/>
              <a:t>innovation, strategic partnerships, and data-driven insights</a:t>
            </a:r>
            <a:r>
              <a:rPr lang="en-US" sz="2400" dirty="0"/>
              <a:t>, High Cloud Airlines aims to </a:t>
            </a:r>
            <a:r>
              <a:rPr lang="en-US" sz="2400" b="1" dirty="0"/>
              <a:t>enhance operational efficiency, increase profitability, and provide a seamless travel experience for its passengers.</a:t>
            </a:r>
            <a:r>
              <a:rPr lang="en-US" sz="2400" dirty="0"/>
              <a:t> </a:t>
            </a:r>
          </a:p>
        </p:txBody>
      </p:sp>
    </p:spTree>
    <p:extLst>
      <p:ext uri="{BB962C8B-B14F-4D97-AF65-F5344CB8AC3E}">
        <p14:creationId xmlns:p14="http://schemas.microsoft.com/office/powerpoint/2010/main" val="1376459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7155-F2F1-4893-FBCF-BC2FC6D8D613}"/>
              </a:ext>
            </a:extLst>
          </p:cNvPr>
          <p:cNvSpPr>
            <a:spLocks noGrp="1"/>
          </p:cNvSpPr>
          <p:nvPr>
            <p:ph type="title"/>
          </p:nvPr>
        </p:nvSpPr>
        <p:spPr>
          <a:xfrm>
            <a:off x="685801" y="609601"/>
            <a:ext cx="10131425" cy="740898"/>
          </a:xfrm>
        </p:spPr>
        <p:txBody>
          <a:bodyPr>
            <a:normAutofit/>
          </a:bodyPr>
          <a:lstStyle/>
          <a:p>
            <a:r>
              <a:rPr lang="en-US" sz="2000" dirty="0">
                <a:solidFill>
                  <a:schemeClr val="bg2">
                    <a:lumMod val="60000"/>
                    <a:lumOff val="40000"/>
                  </a:schemeClr>
                </a:solidFill>
                <a:highlight>
                  <a:srgbClr val="00FFFF"/>
                </a:highlight>
                <a:latin typeface="Times New Roman" panose="02020603050405020304" pitchFamily="18" charset="0"/>
                <a:cs typeface="Times New Roman" panose="02020603050405020304" pitchFamily="18" charset="0"/>
              </a:rPr>
              <a:t>3.Top 5 load factor based on carrier name</a:t>
            </a:r>
            <a:endParaRPr lang="en-IN" sz="2000" dirty="0">
              <a:solidFill>
                <a:schemeClr val="bg2">
                  <a:lumMod val="60000"/>
                  <a:lumOff val="40000"/>
                </a:schemeClr>
              </a:solidFill>
              <a:highlight>
                <a:srgbClr val="00FFFF"/>
              </a:highlight>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B9001123-BA0F-2D1B-455B-4116977534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5783" y="1350499"/>
            <a:ext cx="7341601" cy="2447227"/>
          </a:xfrm>
        </p:spPr>
      </p:pic>
      <p:sp>
        <p:nvSpPr>
          <p:cNvPr id="5" name="TextBox 4">
            <a:extLst>
              <a:ext uri="{FF2B5EF4-FFF2-40B4-BE49-F238E27FC236}">
                <a16:creationId xmlns:a16="http://schemas.microsoft.com/office/drawing/2014/main" id="{D065D737-95BC-317D-E6B3-D41116DE8AAD}"/>
              </a:ext>
            </a:extLst>
          </p:cNvPr>
          <p:cNvSpPr txBox="1"/>
          <p:nvPr/>
        </p:nvSpPr>
        <p:spPr>
          <a:xfrm>
            <a:off x="3046828" y="202168"/>
            <a:ext cx="6098344" cy="523220"/>
          </a:xfrm>
          <a:prstGeom prst="rect">
            <a:avLst/>
          </a:prstGeom>
          <a:noFill/>
        </p:spPr>
        <p:txBody>
          <a:bodyPr wrap="square">
            <a:spAutoFit/>
          </a:bodyPr>
          <a:lstStyle/>
          <a:p>
            <a:pPr algn="ctr"/>
            <a:r>
              <a:rPr lang="en-US" sz="2800" dirty="0">
                <a:solidFill>
                  <a:schemeClr val="bg2">
                    <a:lumMod val="60000"/>
                    <a:lumOff val="40000"/>
                  </a:schemeClr>
                </a:solidFill>
                <a:highlight>
                  <a:srgbClr val="00FFFF"/>
                </a:highlight>
                <a:latin typeface="Times New Roman" panose="02020603050405020304" pitchFamily="18" charset="0"/>
                <a:cs typeface="Times New Roman" panose="02020603050405020304" pitchFamily="18" charset="0"/>
              </a:rPr>
              <a:t>KPI</a:t>
            </a:r>
            <a:endParaRPr lang="en-IN" sz="2800" dirty="0">
              <a:solidFill>
                <a:schemeClr val="bg2">
                  <a:lumMod val="60000"/>
                  <a:lumOff val="40000"/>
                </a:schemeClr>
              </a:solidFill>
              <a:highlight>
                <a:srgbClr val="00FFFF"/>
              </a:highligh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DEB1379-4D38-79F7-0DCB-7712793B081C}"/>
              </a:ext>
            </a:extLst>
          </p:cNvPr>
          <p:cNvSpPr txBox="1"/>
          <p:nvPr/>
        </p:nvSpPr>
        <p:spPr>
          <a:xfrm>
            <a:off x="330481" y="3822734"/>
            <a:ext cx="11339006" cy="3046988"/>
          </a:xfrm>
          <a:prstGeom prst="rect">
            <a:avLst/>
          </a:prstGeom>
          <a:noFill/>
        </p:spPr>
        <p:txBody>
          <a:bodyPr wrap="square" rtlCol="0">
            <a:spAutoFit/>
          </a:bodyPr>
          <a:lstStyle/>
          <a:p>
            <a:r>
              <a:rPr lang="en-US" sz="1600" b="1" i="1" u="sng" dirty="0">
                <a:latin typeface="Times New Roman" panose="02020603050405020304" pitchFamily="18" charset="0"/>
                <a:cs typeface="Times New Roman" panose="02020603050405020304" pitchFamily="18" charset="0"/>
              </a:rPr>
              <a:t>Insights and recommendation:</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Delta Airlines (27.87%) and Southwest Airlines (26.90%) have the highest Load Factor, indicating strong passenger demand and efficient capacity utilization.</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Continental Airlines (16.30%), US Airways (15.13%), and SkyWest Airlines (13.80%) have significantly lower Load Factors</a:t>
            </a:r>
            <a:r>
              <a:rPr lang="en-US" sz="1600" dirty="0">
                <a:latin typeface="Times New Roman" panose="02020603050405020304" pitchFamily="18" charset="0"/>
                <a:cs typeface="Times New Roman" panose="02020603050405020304" pitchFamily="18" charset="0"/>
              </a:rPr>
              <a:t>, suggesting potential operational inefficiencies or weaker market positioning.</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Low-performing airlines should analyze route demand, optimize fleet allocation, and introduce competitive pricing strategies</a:t>
            </a:r>
            <a:r>
              <a:rPr lang="en-US" sz="1600" dirty="0">
                <a:latin typeface="Times New Roman" panose="02020603050405020304" pitchFamily="18" charset="0"/>
                <a:cs typeface="Times New Roman" panose="02020603050405020304" pitchFamily="18" charset="0"/>
              </a:rPr>
              <a:t> to attract more passengers.</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Top-performing airlines should capitalize on their high demand by increasing flight frequencies and expanding profitable routes</a:t>
            </a:r>
            <a:r>
              <a:rPr lang="en-US" sz="1600" dirty="0">
                <a:latin typeface="Times New Roman" panose="02020603050405020304" pitchFamily="18" charset="0"/>
                <a:cs typeface="Times New Roman" panose="02020603050405020304" pitchFamily="18" charset="0"/>
              </a:rPr>
              <a:t> to sustain growth.</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Strategic partnerships, customer loyalty programs, and targeted marketing efforts</a:t>
            </a:r>
            <a:r>
              <a:rPr lang="en-US" sz="1600" dirty="0">
                <a:latin typeface="Times New Roman" panose="02020603050405020304" pitchFamily="18" charset="0"/>
                <a:cs typeface="Times New Roman" panose="02020603050405020304" pitchFamily="18" charset="0"/>
              </a:rPr>
              <a:t> can help low-performing airlines improve their Load Factor and overall competitiveness. </a:t>
            </a: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947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34814-618B-7AD7-E364-8436B4B34123}"/>
              </a:ext>
            </a:extLst>
          </p:cNvPr>
          <p:cNvSpPr>
            <a:spLocks noGrp="1"/>
          </p:cNvSpPr>
          <p:nvPr>
            <p:ph type="title"/>
          </p:nvPr>
        </p:nvSpPr>
        <p:spPr>
          <a:xfrm>
            <a:off x="685801" y="267287"/>
            <a:ext cx="10131425" cy="928468"/>
          </a:xfrm>
        </p:spPr>
        <p:txBody>
          <a:bodyPr>
            <a:noAutofit/>
          </a:bodyPr>
          <a:lstStyle/>
          <a:p>
            <a:r>
              <a:rPr lang="en-US" sz="2000" dirty="0">
                <a:solidFill>
                  <a:schemeClr val="bg2">
                    <a:lumMod val="60000"/>
                    <a:lumOff val="40000"/>
                  </a:schemeClr>
                </a:solidFill>
                <a:highlight>
                  <a:srgbClr val="00FFFF"/>
                </a:highlight>
                <a:latin typeface="Times New Roman" panose="02020603050405020304" pitchFamily="18" charset="0"/>
                <a:cs typeface="Times New Roman" panose="02020603050405020304" pitchFamily="18" charset="0"/>
              </a:rPr>
              <a:t>4.Top </a:t>
            </a:r>
            <a:r>
              <a:rPr lang="en-US" sz="2000" dirty="0" err="1">
                <a:solidFill>
                  <a:schemeClr val="bg2">
                    <a:lumMod val="60000"/>
                    <a:lumOff val="40000"/>
                  </a:schemeClr>
                </a:solidFill>
                <a:highlight>
                  <a:srgbClr val="00FFFF"/>
                </a:highlight>
                <a:latin typeface="Times New Roman" panose="02020603050405020304" pitchFamily="18" charset="0"/>
                <a:cs typeface="Times New Roman" panose="02020603050405020304" pitchFamily="18" charset="0"/>
              </a:rPr>
              <a:t>rOute</a:t>
            </a:r>
            <a:r>
              <a:rPr lang="en-US" sz="2000" dirty="0">
                <a:solidFill>
                  <a:schemeClr val="bg2">
                    <a:lumMod val="60000"/>
                    <a:lumOff val="40000"/>
                  </a:schemeClr>
                </a:solidFill>
                <a:highlight>
                  <a:srgbClr val="00FFFF"/>
                </a:highlight>
                <a:latin typeface="Times New Roman" panose="02020603050405020304" pitchFamily="18" charset="0"/>
                <a:cs typeface="Times New Roman" panose="02020603050405020304" pitchFamily="18" charset="0"/>
              </a:rPr>
              <a:t> based on from city to departure </a:t>
            </a:r>
            <a:endParaRPr lang="en-IN" sz="2000" dirty="0">
              <a:solidFill>
                <a:schemeClr val="bg2">
                  <a:lumMod val="60000"/>
                  <a:lumOff val="40000"/>
                </a:schemeClr>
              </a:solidFill>
              <a:highlight>
                <a:srgbClr val="00FFFF"/>
              </a:highlight>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17D651C-4210-5AAC-0038-F42F9A63EC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9483" y="1097280"/>
            <a:ext cx="9129931" cy="2771336"/>
          </a:xfrm>
        </p:spPr>
      </p:pic>
      <p:sp>
        <p:nvSpPr>
          <p:cNvPr id="7" name="TextBox 6">
            <a:extLst>
              <a:ext uri="{FF2B5EF4-FFF2-40B4-BE49-F238E27FC236}">
                <a16:creationId xmlns:a16="http://schemas.microsoft.com/office/drawing/2014/main" id="{A355447C-A45D-3257-6A63-CFC422322639}"/>
              </a:ext>
            </a:extLst>
          </p:cNvPr>
          <p:cNvSpPr txBox="1"/>
          <p:nvPr/>
        </p:nvSpPr>
        <p:spPr>
          <a:xfrm>
            <a:off x="2810021" y="0"/>
            <a:ext cx="6098344" cy="461665"/>
          </a:xfrm>
          <a:prstGeom prst="rect">
            <a:avLst/>
          </a:prstGeom>
          <a:noFill/>
        </p:spPr>
        <p:txBody>
          <a:bodyPr wrap="square">
            <a:spAutoFit/>
          </a:bodyPr>
          <a:lstStyle/>
          <a:p>
            <a:pPr algn="ctr"/>
            <a:r>
              <a:rPr lang="en-US" sz="2400" dirty="0">
                <a:solidFill>
                  <a:schemeClr val="bg2">
                    <a:lumMod val="60000"/>
                    <a:lumOff val="40000"/>
                  </a:schemeClr>
                </a:solidFill>
                <a:highlight>
                  <a:srgbClr val="00FFFF"/>
                </a:highlight>
                <a:latin typeface="Times New Roman" panose="02020603050405020304" pitchFamily="18" charset="0"/>
                <a:cs typeface="Times New Roman" panose="02020603050405020304" pitchFamily="18" charset="0"/>
              </a:rPr>
              <a:t>KPI</a:t>
            </a:r>
            <a:endParaRPr lang="en-IN" sz="2400" dirty="0">
              <a:solidFill>
                <a:schemeClr val="bg2">
                  <a:lumMod val="60000"/>
                  <a:lumOff val="40000"/>
                </a:schemeClr>
              </a:solidFill>
              <a:highlight>
                <a:srgbClr val="00FFFF"/>
              </a:highligh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80168E2-E95C-1E5F-CB64-0C6B02FF3C6C}"/>
              </a:ext>
            </a:extLst>
          </p:cNvPr>
          <p:cNvSpPr txBox="1"/>
          <p:nvPr/>
        </p:nvSpPr>
        <p:spPr>
          <a:xfrm>
            <a:off x="351692" y="3995224"/>
            <a:ext cx="11352628" cy="3139321"/>
          </a:xfrm>
          <a:prstGeom prst="rect">
            <a:avLst/>
          </a:prstGeom>
          <a:noFill/>
        </p:spPr>
        <p:txBody>
          <a:bodyPr wrap="square" rtlCol="0">
            <a:spAutoFit/>
          </a:bodyPr>
          <a:lstStyle/>
          <a:p>
            <a:r>
              <a:rPr lang="en-US" b="1" i="1" u="sng" dirty="0">
                <a:latin typeface="Times New Roman" panose="02020603050405020304" pitchFamily="18" charset="0"/>
                <a:cs typeface="Times New Roman" panose="02020603050405020304" pitchFamily="18" charset="0"/>
              </a:rPr>
              <a:t>Insights and Business Recommendation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High-traffic routes are concentrated in major business hubs (New York, Boston, Washington, Atlanta) and leisure destinations (Hawaii, California).</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Routes like Atlanta–New York (5,456 departures) and Boston–New York (5,372 departures) indicate strong demand for frequent business travel.</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Hawaii routes (Honolulu–Lihue, Kahului–Honolulu) have high departures, showcasing significant demand for inter-island travel and tourism.</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Increase flight frequencies and deploy larger aircraft on high-demand routes to optimize revenue and passenger capacity utilization.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7220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953C8-B807-7197-1C2F-9F09CB4E9F9D}"/>
              </a:ext>
            </a:extLst>
          </p:cNvPr>
          <p:cNvSpPr>
            <a:spLocks noGrp="1"/>
          </p:cNvSpPr>
          <p:nvPr>
            <p:ph type="title"/>
          </p:nvPr>
        </p:nvSpPr>
        <p:spPr>
          <a:xfrm>
            <a:off x="685801" y="609600"/>
            <a:ext cx="10131425" cy="698695"/>
          </a:xfrm>
        </p:spPr>
        <p:txBody>
          <a:bodyPr>
            <a:normAutofit/>
          </a:bodyPr>
          <a:lstStyle/>
          <a:p>
            <a:r>
              <a:rPr lang="en-US" sz="2000" dirty="0">
                <a:solidFill>
                  <a:schemeClr val="bg2">
                    <a:lumMod val="60000"/>
                    <a:lumOff val="40000"/>
                  </a:schemeClr>
                </a:solidFill>
                <a:highlight>
                  <a:srgbClr val="00FFFF"/>
                </a:highlight>
              </a:rPr>
              <a:t>5.Percentage flights traveled based on distance interval </a:t>
            </a:r>
            <a:endParaRPr lang="en-IN" sz="2000" dirty="0">
              <a:solidFill>
                <a:schemeClr val="bg2">
                  <a:lumMod val="60000"/>
                  <a:lumOff val="40000"/>
                </a:schemeClr>
              </a:solidFill>
              <a:highlight>
                <a:srgbClr val="00FFFF"/>
              </a:highlight>
            </a:endParaRPr>
          </a:p>
        </p:txBody>
      </p:sp>
      <p:pic>
        <p:nvPicPr>
          <p:cNvPr id="7" name="Content Placeholder 6">
            <a:extLst>
              <a:ext uri="{FF2B5EF4-FFF2-40B4-BE49-F238E27FC236}">
                <a16:creationId xmlns:a16="http://schemas.microsoft.com/office/drawing/2014/main" id="{D8745108-9763-D3CC-0A37-39EBB4EC7E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4775" y="1308295"/>
            <a:ext cx="9260400" cy="2433711"/>
          </a:xfrm>
        </p:spPr>
      </p:pic>
      <p:sp>
        <p:nvSpPr>
          <p:cNvPr id="5" name="TextBox 4">
            <a:extLst>
              <a:ext uri="{FF2B5EF4-FFF2-40B4-BE49-F238E27FC236}">
                <a16:creationId xmlns:a16="http://schemas.microsoft.com/office/drawing/2014/main" id="{4E4146DC-E8E0-EBEB-5F70-633DB5DB85F3}"/>
              </a:ext>
            </a:extLst>
          </p:cNvPr>
          <p:cNvSpPr txBox="1"/>
          <p:nvPr/>
        </p:nvSpPr>
        <p:spPr>
          <a:xfrm>
            <a:off x="2838156" y="240268"/>
            <a:ext cx="6098344" cy="461665"/>
          </a:xfrm>
          <a:prstGeom prst="rect">
            <a:avLst/>
          </a:prstGeom>
          <a:noFill/>
        </p:spPr>
        <p:txBody>
          <a:bodyPr wrap="square">
            <a:spAutoFit/>
          </a:bodyPr>
          <a:lstStyle/>
          <a:p>
            <a:pPr algn="ctr"/>
            <a:r>
              <a:rPr lang="en-US" sz="2400" b="1" dirty="0">
                <a:solidFill>
                  <a:schemeClr val="bg2">
                    <a:lumMod val="60000"/>
                    <a:lumOff val="40000"/>
                  </a:schemeClr>
                </a:solidFill>
                <a:highlight>
                  <a:srgbClr val="00FFFF"/>
                </a:highlight>
                <a:latin typeface="Times New Roman" panose="02020603050405020304" pitchFamily="18" charset="0"/>
                <a:cs typeface="Times New Roman" panose="02020603050405020304" pitchFamily="18" charset="0"/>
              </a:rPr>
              <a:t>KPI</a:t>
            </a:r>
            <a:endParaRPr lang="en-IN" sz="2400" b="1" dirty="0">
              <a:solidFill>
                <a:schemeClr val="bg2">
                  <a:lumMod val="60000"/>
                  <a:lumOff val="40000"/>
                </a:schemeClr>
              </a:solidFill>
              <a:highlight>
                <a:srgbClr val="00FFFF"/>
              </a:highligh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9D4B6FD-227F-168E-EDFD-432A9098A2DE}"/>
              </a:ext>
            </a:extLst>
          </p:cNvPr>
          <p:cNvSpPr txBox="1"/>
          <p:nvPr/>
        </p:nvSpPr>
        <p:spPr>
          <a:xfrm>
            <a:off x="362244" y="4010822"/>
            <a:ext cx="10940142" cy="3046988"/>
          </a:xfrm>
          <a:prstGeom prst="rect">
            <a:avLst/>
          </a:prstGeom>
          <a:noFill/>
        </p:spPr>
        <p:txBody>
          <a:bodyPr wrap="square" rtlCol="0">
            <a:spAutoFit/>
          </a:bodyPr>
          <a:lstStyle/>
          <a:p>
            <a:r>
              <a:rPr lang="en-US" sz="1600" b="1" i="1" u="sng" dirty="0">
                <a:latin typeface="Times New Roman" panose="02020603050405020304" pitchFamily="18" charset="0"/>
                <a:cs typeface="Times New Roman" panose="02020603050405020304" pitchFamily="18" charset="0"/>
              </a:rPr>
              <a:t>Insights and  Business Recommendations :</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Short-haul flights (less than 500 miles) account for the majority (54.99%) of total departures</a:t>
            </a:r>
            <a:r>
              <a:rPr lang="en-US" sz="1600" dirty="0">
                <a:latin typeface="Times New Roman" panose="02020603050405020304" pitchFamily="18" charset="0"/>
                <a:cs typeface="Times New Roman" panose="02020603050405020304" pitchFamily="18" charset="0"/>
              </a:rPr>
              <a:t>, indicating a strong focus on regional travel and frequent short-distance operations.</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Medium-haul flights (500–1499 miles) represent 37.57% of total departures</a:t>
            </a:r>
            <a:r>
              <a:rPr lang="en-US" sz="1600" dirty="0">
                <a:latin typeface="Times New Roman" panose="02020603050405020304" pitchFamily="18" charset="0"/>
                <a:cs typeface="Times New Roman" panose="02020603050405020304" pitchFamily="18" charset="0"/>
              </a:rPr>
              <a:t>, showing stable demand but potential for further optimization in route planning and fleet usage.</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Long-haul flights (1500+ miles) contribute only 7.44% of total departures</a:t>
            </a:r>
            <a:r>
              <a:rPr lang="en-US" sz="1600" dirty="0">
                <a:latin typeface="Times New Roman" panose="02020603050405020304" pitchFamily="18" charset="0"/>
                <a:cs typeface="Times New Roman" panose="02020603050405020304" pitchFamily="18" charset="0"/>
              </a:rPr>
              <a:t>, suggesting lower frequency due to either lower passenger demand or cost-related constraints.</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To improve efficiency, airlines should optimize fleet allocation by using smaller aircraft for short-haul routes and increasing marketing efforts to boost demand for long-haul travel.</a:t>
            </a: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Enhancing connectivity through hub-and-spoke models, dynamic pricing for longer routes, and strategic alliances with international carriers</a:t>
            </a:r>
            <a:r>
              <a:rPr lang="en-US" sz="1600" dirty="0">
                <a:latin typeface="Times New Roman" panose="02020603050405020304" pitchFamily="18" charset="0"/>
                <a:cs typeface="Times New Roman" panose="02020603050405020304" pitchFamily="18" charset="0"/>
              </a:rPr>
              <a:t> can help balance route profitability and maximize overall airline efficiency. </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1203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CCC80-E149-4360-6C6F-A6265E007853}"/>
              </a:ext>
            </a:extLst>
          </p:cNvPr>
          <p:cNvSpPr>
            <a:spLocks noGrp="1"/>
          </p:cNvSpPr>
          <p:nvPr>
            <p:ph type="title"/>
          </p:nvPr>
        </p:nvSpPr>
        <p:spPr>
          <a:xfrm>
            <a:off x="1141413" y="0"/>
            <a:ext cx="9905998" cy="590843"/>
          </a:xfrm>
        </p:spPr>
        <p:txBody>
          <a:bodyPr>
            <a:normAutofit/>
          </a:bodyPr>
          <a:lstStyle/>
          <a:p>
            <a:pPr algn="ctr"/>
            <a:r>
              <a:rPr lang="en-US" sz="3200" dirty="0">
                <a:solidFill>
                  <a:schemeClr val="bg2">
                    <a:lumMod val="60000"/>
                    <a:lumOff val="40000"/>
                  </a:schemeClr>
                </a:solidFill>
                <a:highlight>
                  <a:srgbClr val="00FFFF"/>
                </a:highlight>
              </a:rPr>
              <a:t>Conclusion</a:t>
            </a:r>
            <a:endParaRPr lang="en-IN" sz="3200" dirty="0">
              <a:solidFill>
                <a:schemeClr val="bg2">
                  <a:lumMod val="60000"/>
                  <a:lumOff val="40000"/>
                </a:schemeClr>
              </a:solidFill>
              <a:highlight>
                <a:srgbClr val="00FFFF"/>
              </a:highlight>
            </a:endParaRPr>
          </a:p>
        </p:txBody>
      </p:sp>
      <p:sp>
        <p:nvSpPr>
          <p:cNvPr id="4" name="Rectangle 1">
            <a:extLst>
              <a:ext uri="{FF2B5EF4-FFF2-40B4-BE49-F238E27FC236}">
                <a16:creationId xmlns:a16="http://schemas.microsoft.com/office/drawing/2014/main" id="{A545BACA-C0C4-DF22-A31F-BCA87FA839DD}"/>
              </a:ext>
            </a:extLst>
          </p:cNvPr>
          <p:cNvSpPr>
            <a:spLocks noGrp="1" noChangeArrowheads="1"/>
          </p:cNvSpPr>
          <p:nvPr>
            <p:ph idx="1"/>
          </p:nvPr>
        </p:nvSpPr>
        <p:spPr bwMode="auto">
          <a:xfrm>
            <a:off x="1141413" y="1388813"/>
            <a:ext cx="10506636" cy="557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latin typeface="Times New Roman" panose="02020603050405020304" pitchFamily="18" charset="0"/>
                <a:cs typeface="Times New Roman" panose="02020603050405020304" pitchFamily="18" charset="0"/>
              </a:rPr>
              <a:t>Load Factor Optimization</a:t>
            </a:r>
            <a:r>
              <a:rPr lang="en-US" dirty="0">
                <a:latin typeface="Times New Roman" panose="02020603050405020304" pitchFamily="18" charset="0"/>
                <a:cs typeface="Times New Roman" panose="02020603050405020304" pitchFamily="18" charset="0"/>
              </a:rPr>
              <a:t> – Yearly Load Factor shows a decline, with the highest in </a:t>
            </a:r>
            <a:r>
              <a:rPr lang="en-US" b="1" dirty="0">
                <a:latin typeface="Times New Roman" panose="02020603050405020304" pitchFamily="18" charset="0"/>
                <a:cs typeface="Times New Roman" panose="02020603050405020304" pitchFamily="18" charset="0"/>
              </a:rPr>
              <a:t>2011 (17.5%)</a:t>
            </a:r>
            <a:r>
              <a:rPr lang="en-US" dirty="0">
                <a:latin typeface="Times New Roman" panose="02020603050405020304" pitchFamily="18" charset="0"/>
                <a:cs typeface="Times New Roman" panose="02020603050405020304" pitchFamily="18" charset="0"/>
              </a:rPr>
              <a:t> and lowest in </a:t>
            </a:r>
            <a:r>
              <a:rPr lang="en-US" b="1" dirty="0">
                <a:latin typeface="Times New Roman" panose="02020603050405020304" pitchFamily="18" charset="0"/>
                <a:cs typeface="Times New Roman" panose="02020603050405020304" pitchFamily="18" charset="0"/>
              </a:rPr>
              <a:t>2009 (15.7%)</a:t>
            </a:r>
            <a:r>
              <a:rPr lang="en-US" dirty="0">
                <a:latin typeface="Times New Roman" panose="02020603050405020304" pitchFamily="18" charset="0"/>
                <a:cs typeface="Times New Roman" panose="02020603050405020304" pitchFamily="18" charset="0"/>
              </a:rPr>
              <a:t>, highlighting the need for </a:t>
            </a:r>
            <a:r>
              <a:rPr lang="en-US" b="1" dirty="0">
                <a:latin typeface="Times New Roman" panose="02020603050405020304" pitchFamily="18" charset="0"/>
                <a:cs typeface="Times New Roman" panose="02020603050405020304" pitchFamily="18" charset="0"/>
              </a:rPr>
              <a:t>better seat utilization and demand-based scheduling</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Seasonal &amp; Weekly Trends</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Q3 (26.31%) and summer months have the highest Load Factor</a:t>
            </a:r>
            <a:r>
              <a:rPr lang="en-US" dirty="0">
                <a:latin typeface="Times New Roman" panose="02020603050405020304" pitchFamily="18" charset="0"/>
                <a:cs typeface="Times New Roman" panose="02020603050405020304" pitchFamily="18" charset="0"/>
              </a:rPr>
              <a:t>, while </a:t>
            </a:r>
            <a:r>
              <a:rPr lang="en-US" b="1" dirty="0">
                <a:latin typeface="Times New Roman" panose="02020603050405020304" pitchFamily="18" charset="0"/>
                <a:cs typeface="Times New Roman" panose="02020603050405020304" pitchFamily="18" charset="0"/>
              </a:rPr>
              <a:t>weekdays (71.17%) outperform weekends (28.83%)</a:t>
            </a:r>
            <a:r>
              <a:rPr lang="en-US" dirty="0">
                <a:latin typeface="Times New Roman" panose="02020603050405020304" pitchFamily="18" charset="0"/>
                <a:cs typeface="Times New Roman" panose="02020603050405020304" pitchFamily="18" charset="0"/>
              </a:rPr>
              <a:t>, suggesting </a:t>
            </a:r>
            <a:r>
              <a:rPr lang="en-US" b="1" dirty="0">
                <a:latin typeface="Times New Roman" panose="02020603050405020304" pitchFamily="18" charset="0"/>
                <a:cs typeface="Times New Roman" panose="02020603050405020304" pitchFamily="18" charset="0"/>
              </a:rPr>
              <a:t>business travel dominance and the need for leisure-focused weekend promotions</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Carrier Performance</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Delta (27.87%) and Southwest (26.90%) lead in Load Factor</a:t>
            </a:r>
            <a:r>
              <a:rPr lang="en-US" dirty="0">
                <a:latin typeface="Times New Roman" panose="02020603050405020304" pitchFamily="18" charset="0"/>
                <a:cs typeface="Times New Roman" panose="02020603050405020304" pitchFamily="18" charset="0"/>
              </a:rPr>
              <a:t>, while </a:t>
            </a:r>
            <a:r>
              <a:rPr lang="en-US" b="1" dirty="0">
                <a:latin typeface="Times New Roman" panose="02020603050405020304" pitchFamily="18" charset="0"/>
                <a:cs typeface="Times New Roman" panose="02020603050405020304" pitchFamily="18" charset="0"/>
              </a:rPr>
              <a:t>SkyWest (13.80%) and US Airways (15.13%)</a:t>
            </a:r>
            <a:r>
              <a:rPr lang="en-US" dirty="0">
                <a:latin typeface="Times New Roman" panose="02020603050405020304" pitchFamily="18" charset="0"/>
                <a:cs typeface="Times New Roman" panose="02020603050405020304" pitchFamily="18" charset="0"/>
              </a:rPr>
              <a:t> lag, requiring </a:t>
            </a:r>
            <a:r>
              <a:rPr lang="en-US" b="1" dirty="0">
                <a:latin typeface="Times New Roman" panose="02020603050405020304" pitchFamily="18" charset="0"/>
                <a:cs typeface="Times New Roman" panose="02020603050405020304" pitchFamily="18" charset="0"/>
              </a:rPr>
              <a:t>route optimization and competitive pricing strategies</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Route Efficiency</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High-demand routes (Atlanta–New York, Boston–New York) need increased capacity</a:t>
            </a:r>
            <a:r>
              <a:rPr lang="en-US" dirty="0">
                <a:latin typeface="Times New Roman" panose="02020603050405020304" pitchFamily="18" charset="0"/>
                <a:cs typeface="Times New Roman" panose="02020603050405020304" pitchFamily="18" charset="0"/>
              </a:rPr>
              <a:t>, while </a:t>
            </a:r>
            <a:r>
              <a:rPr lang="en-US" b="1" dirty="0">
                <a:latin typeface="Times New Roman" panose="02020603050405020304" pitchFamily="18" charset="0"/>
                <a:cs typeface="Times New Roman" panose="02020603050405020304" pitchFamily="18" charset="0"/>
              </a:rPr>
              <a:t>low-performing routes require reassessment, strategic pricing, or alternative connections</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Flight Distance Strategy</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Short-haul flights (&lt;500 miles) dominate (54.99%)</a:t>
            </a:r>
            <a:r>
              <a:rPr lang="en-US" dirty="0">
                <a:latin typeface="Times New Roman" panose="02020603050405020304" pitchFamily="18" charset="0"/>
                <a:cs typeface="Times New Roman" panose="02020603050405020304" pitchFamily="18" charset="0"/>
              </a:rPr>
              <a:t>, while </a:t>
            </a:r>
            <a:r>
              <a:rPr lang="en-US" b="1" dirty="0">
                <a:latin typeface="Times New Roman" panose="02020603050405020304" pitchFamily="18" charset="0"/>
                <a:cs typeface="Times New Roman" panose="02020603050405020304" pitchFamily="18" charset="0"/>
              </a:rPr>
              <a:t>long-haul routes (&lt;3%) are underutilized</a:t>
            </a:r>
            <a:r>
              <a:rPr lang="en-US" dirty="0">
                <a:latin typeface="Times New Roman" panose="02020603050405020304" pitchFamily="18" charset="0"/>
                <a:cs typeface="Times New Roman" panose="02020603050405020304" pitchFamily="18" charset="0"/>
              </a:rPr>
              <a:t>, necessitating </a:t>
            </a:r>
            <a:r>
              <a:rPr lang="en-US" b="1" dirty="0">
                <a:latin typeface="Times New Roman" panose="02020603050405020304" pitchFamily="18" charset="0"/>
                <a:cs typeface="Times New Roman" panose="02020603050405020304" pitchFamily="18" charset="0"/>
              </a:rPr>
              <a:t>fleet optimization, dynamic pricing, and partnerships</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Business Growth Strategy</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Enhancing revenue through dynamic pricing, seasonal scheduling, targeted promotions, and strategic partnerships</a:t>
            </a:r>
            <a:r>
              <a:rPr lang="en-US" dirty="0">
                <a:latin typeface="Times New Roman" panose="02020603050405020304" pitchFamily="18" charset="0"/>
                <a:cs typeface="Times New Roman" panose="02020603050405020304" pitchFamily="18" charset="0"/>
              </a:rPr>
              <a:t> will improve </a:t>
            </a:r>
            <a:r>
              <a:rPr lang="en-US" b="1" dirty="0">
                <a:latin typeface="Times New Roman" panose="02020603050405020304" pitchFamily="18" charset="0"/>
                <a:cs typeface="Times New Roman" panose="02020603050405020304" pitchFamily="18" charset="0"/>
              </a:rPr>
              <a:t>Load Factor, route efficiency, and overall airline profitability</a:t>
            </a:r>
            <a:r>
              <a:rPr lang="en-US"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8854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A653-BDB7-F8CA-1DCE-1B5FD406C755}"/>
              </a:ext>
            </a:extLst>
          </p:cNvPr>
          <p:cNvSpPr>
            <a:spLocks noGrp="1"/>
          </p:cNvSpPr>
          <p:nvPr>
            <p:ph type="title"/>
          </p:nvPr>
        </p:nvSpPr>
        <p:spPr>
          <a:xfrm rot="21038497">
            <a:off x="747517" y="2559860"/>
            <a:ext cx="9905998" cy="1478570"/>
          </a:xfrm>
        </p:spPr>
        <p:txBody>
          <a:bodyPr>
            <a:normAutofit/>
          </a:bodyPr>
          <a:lstStyle/>
          <a:p>
            <a:pPr algn="ctr"/>
            <a:r>
              <a:rPr lang="en-US" sz="8800" b="1" i="1" dirty="0">
                <a:solidFill>
                  <a:schemeClr val="bg1"/>
                </a:solidFill>
                <a:latin typeface="Jokerman" panose="04090605060D06020702" pitchFamily="82" charset="0"/>
              </a:rPr>
              <a:t>Thank You</a:t>
            </a:r>
            <a:endParaRPr lang="en-IN" sz="8800" b="1" i="1" dirty="0">
              <a:solidFill>
                <a:schemeClr val="bg1"/>
              </a:solidFill>
              <a:latin typeface="Jokerman" panose="04090605060D06020702" pitchFamily="82" charset="0"/>
            </a:endParaRPr>
          </a:p>
        </p:txBody>
      </p:sp>
    </p:spTree>
    <p:extLst>
      <p:ext uri="{BB962C8B-B14F-4D97-AF65-F5344CB8AC3E}">
        <p14:creationId xmlns:p14="http://schemas.microsoft.com/office/powerpoint/2010/main" val="2095145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3D15-0533-5A42-1FB0-E7DCF812DED8}"/>
              </a:ext>
            </a:extLst>
          </p:cNvPr>
          <p:cNvSpPr>
            <a:spLocks noGrp="1"/>
          </p:cNvSpPr>
          <p:nvPr>
            <p:ph type="title"/>
          </p:nvPr>
        </p:nvSpPr>
        <p:spPr>
          <a:xfrm>
            <a:off x="685801" y="154747"/>
            <a:ext cx="10131425" cy="912054"/>
          </a:xfrm>
        </p:spPr>
        <p:txBody>
          <a:bodyPr>
            <a:normAutofit/>
          </a:bodyPr>
          <a:lstStyle/>
          <a:p>
            <a:pPr algn="ctr"/>
            <a:r>
              <a:rPr lang="en-US" sz="3600" b="1" i="1" dirty="0">
                <a:solidFill>
                  <a:schemeClr val="bg2">
                    <a:lumMod val="60000"/>
                    <a:lumOff val="40000"/>
                  </a:schemeClr>
                </a:solidFill>
                <a:highlight>
                  <a:srgbClr val="00FFFF"/>
                </a:highlight>
                <a:latin typeface="Times New Roman" panose="02020603050405020304" pitchFamily="18" charset="0"/>
                <a:cs typeface="Times New Roman" panose="02020603050405020304" pitchFamily="18" charset="0"/>
              </a:rPr>
              <a:t>objective </a:t>
            </a:r>
            <a:endParaRPr lang="en-IN" dirty="0">
              <a:solidFill>
                <a:schemeClr val="bg2">
                  <a:lumMod val="60000"/>
                  <a:lumOff val="40000"/>
                </a:schemeClr>
              </a:solidFill>
              <a:highlight>
                <a:srgbClr val="00FFFF"/>
              </a:highlight>
            </a:endParaRPr>
          </a:p>
        </p:txBody>
      </p:sp>
      <p:sp>
        <p:nvSpPr>
          <p:cNvPr id="3" name="Content Placeholder 2">
            <a:extLst>
              <a:ext uri="{FF2B5EF4-FFF2-40B4-BE49-F238E27FC236}">
                <a16:creationId xmlns:a16="http://schemas.microsoft.com/office/drawing/2014/main" id="{B20FC6F0-3B29-5BBC-FF05-D3C2F82D9304}"/>
              </a:ext>
            </a:extLst>
          </p:cNvPr>
          <p:cNvSpPr>
            <a:spLocks noGrp="1"/>
          </p:cNvSpPr>
          <p:nvPr>
            <p:ph idx="1"/>
          </p:nvPr>
        </p:nvSpPr>
        <p:spPr>
          <a:xfrm>
            <a:off x="685801" y="1066801"/>
            <a:ext cx="10820398" cy="4724399"/>
          </a:xfrm>
        </p:spPr>
        <p:txBody>
          <a:bodyPr>
            <a:normAutofit/>
          </a:bodyPr>
          <a:lstStyle/>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gain a comprehensive understanding of "High Cloud Airlines" operations through data analysis . This will involve investigating load factors, identifying top carrier names based on passenger preference, analyzing popular routes, and exploring other key metrics. The ultimate goal is to provide actionable recommendations that can enhance operational efficiency and profitability.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794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AE89F-A36B-9D2F-C5E7-ECEB730D1BA5}"/>
              </a:ext>
            </a:extLst>
          </p:cNvPr>
          <p:cNvSpPr>
            <a:spLocks noGrp="1"/>
          </p:cNvSpPr>
          <p:nvPr>
            <p:ph type="title"/>
          </p:nvPr>
        </p:nvSpPr>
        <p:spPr>
          <a:xfrm>
            <a:off x="685801" y="182880"/>
            <a:ext cx="10131425" cy="759655"/>
          </a:xfrm>
        </p:spPr>
        <p:txBody>
          <a:bodyPr/>
          <a:lstStyle/>
          <a:p>
            <a:pPr algn="ctr"/>
            <a:r>
              <a:rPr lang="en-US" sz="3600" b="1" i="1" dirty="0">
                <a:solidFill>
                  <a:schemeClr val="bg2">
                    <a:lumMod val="60000"/>
                    <a:lumOff val="40000"/>
                  </a:schemeClr>
                </a:solidFill>
                <a:highlight>
                  <a:srgbClr val="00FFFF"/>
                </a:highlight>
                <a:latin typeface="Times New Roman" panose="02020603050405020304" pitchFamily="18" charset="0"/>
                <a:cs typeface="Times New Roman" panose="02020603050405020304" pitchFamily="18" charset="0"/>
              </a:rPr>
              <a:t>Project scope  </a:t>
            </a:r>
            <a:endParaRPr lang="en-IN" dirty="0">
              <a:solidFill>
                <a:schemeClr val="bg2">
                  <a:lumMod val="60000"/>
                  <a:lumOff val="40000"/>
                </a:schemeClr>
              </a:solidFill>
              <a:highlight>
                <a:srgbClr val="00FFFF"/>
              </a:highlight>
            </a:endParaRPr>
          </a:p>
        </p:txBody>
      </p:sp>
      <p:sp>
        <p:nvSpPr>
          <p:cNvPr id="3" name="Content Placeholder 2">
            <a:extLst>
              <a:ext uri="{FF2B5EF4-FFF2-40B4-BE49-F238E27FC236}">
                <a16:creationId xmlns:a16="http://schemas.microsoft.com/office/drawing/2014/main" id="{0543F725-6F61-BDBF-D5C8-B20E8A85638D}"/>
              </a:ext>
            </a:extLst>
          </p:cNvPr>
          <p:cNvSpPr>
            <a:spLocks noGrp="1"/>
          </p:cNvSpPr>
          <p:nvPr>
            <p:ph idx="1"/>
          </p:nvPr>
        </p:nvSpPr>
        <p:spPr>
          <a:xfrm>
            <a:off x="685801" y="1786597"/>
            <a:ext cx="10526150" cy="4004603"/>
          </a:xfrm>
        </p:spPr>
        <p:txBody>
          <a:bodyPr>
            <a:normAutofit/>
          </a:bodyPr>
          <a:lstStyle/>
          <a:p>
            <a:r>
              <a:rPr lang="en-US" sz="2800" dirty="0">
                <a:latin typeface="Times New Roman" panose="02020603050405020304" pitchFamily="18" charset="0"/>
                <a:cs typeface="Times New Roman" panose="02020603050405020304" pitchFamily="18" charset="0"/>
              </a:rPr>
              <a:t>The Project aimed to leverage the power of data analysis and extract valuable insights to optimize high cloud airline operations and performance. The specific scope of the project focused on analyzing key performance indicators (KPIs) to gain deeper understanding of:• Load Factor• Passenger Preferences• Popular Routes• Operational Efficiency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5120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5771F-9958-63D1-8F9B-F995BE1A321D}"/>
              </a:ext>
            </a:extLst>
          </p:cNvPr>
          <p:cNvSpPr>
            <a:spLocks noGrp="1"/>
          </p:cNvSpPr>
          <p:nvPr>
            <p:ph type="title"/>
          </p:nvPr>
        </p:nvSpPr>
        <p:spPr>
          <a:xfrm>
            <a:off x="685801" y="112542"/>
            <a:ext cx="10131425" cy="773723"/>
          </a:xfrm>
        </p:spPr>
        <p:txBody>
          <a:bodyPr/>
          <a:lstStyle/>
          <a:p>
            <a:pPr algn="ctr"/>
            <a:r>
              <a:rPr lang="en-US" sz="3600" dirty="0">
                <a:solidFill>
                  <a:schemeClr val="bg1"/>
                </a:solidFill>
                <a:highlight>
                  <a:srgbClr val="00FFFF"/>
                </a:highlight>
              </a:rPr>
              <a:t>Dataset Overview </a:t>
            </a:r>
            <a:endParaRPr lang="en-IN" dirty="0">
              <a:highlight>
                <a:srgbClr val="00FFFF"/>
              </a:highlight>
            </a:endParaRPr>
          </a:p>
        </p:txBody>
      </p:sp>
      <p:sp>
        <p:nvSpPr>
          <p:cNvPr id="3" name="Content Placeholder 2">
            <a:extLst>
              <a:ext uri="{FF2B5EF4-FFF2-40B4-BE49-F238E27FC236}">
                <a16:creationId xmlns:a16="http://schemas.microsoft.com/office/drawing/2014/main" id="{80089C50-26B0-C2CD-3ED7-EDB5A4E79156}"/>
              </a:ext>
            </a:extLst>
          </p:cNvPr>
          <p:cNvSpPr>
            <a:spLocks noGrp="1"/>
          </p:cNvSpPr>
          <p:nvPr>
            <p:ph idx="1"/>
          </p:nvPr>
        </p:nvSpPr>
        <p:spPr>
          <a:xfrm>
            <a:off x="685801" y="1167618"/>
            <a:ext cx="10131425" cy="4937759"/>
          </a:xfrm>
        </p:spPr>
        <p:txBody>
          <a:bodyPr>
            <a:normAutofit fontScale="92500" lnSpcReduction="10000"/>
          </a:bodyPr>
          <a:lstStyle/>
          <a:p>
            <a:pPr marL="0" indent="0">
              <a:buNone/>
            </a:pPr>
            <a:r>
              <a:rPr lang="en-US" sz="2800" b="1" dirty="0">
                <a:latin typeface="Times New Roman" panose="02020603050405020304" pitchFamily="18" charset="0"/>
                <a:cs typeface="Times New Roman" panose="02020603050405020304" pitchFamily="18" charset="0"/>
              </a:rPr>
              <a:t>Datasets </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Main dataset ( Rows : 1,10,850) -  Large dataset</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Aircraft Groups ( Rows : 11)</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Aircraft Type ( Rows : 380)</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Airlines ( Rows : 21,578)</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Carrier Groups ( Rows : 9) </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Carrier Operating Region ( Rows : 7)</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Destination Markets ( Rows : 1,904)</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Distance Groups ( Rows : 26)</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Flight Types ( Rows : 5)</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Origin Markets ( Rows : 1,842)</a:t>
            </a:r>
          </a:p>
        </p:txBody>
      </p:sp>
    </p:spTree>
    <p:extLst>
      <p:ext uri="{BB962C8B-B14F-4D97-AF65-F5344CB8AC3E}">
        <p14:creationId xmlns:p14="http://schemas.microsoft.com/office/powerpoint/2010/main" val="1203966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6018-73CE-DB78-4AAF-FBE46423FD17}"/>
              </a:ext>
            </a:extLst>
          </p:cNvPr>
          <p:cNvSpPr>
            <a:spLocks noGrp="1"/>
          </p:cNvSpPr>
          <p:nvPr>
            <p:ph type="title"/>
          </p:nvPr>
        </p:nvSpPr>
        <p:spPr>
          <a:xfrm>
            <a:off x="1" y="1"/>
            <a:ext cx="12027876" cy="464234"/>
          </a:xfrm>
        </p:spPr>
        <p:txBody>
          <a:bodyPr>
            <a:normAutofit/>
          </a:bodyPr>
          <a:lstStyle/>
          <a:p>
            <a:pPr algn="ctr"/>
            <a:r>
              <a:rPr lang="en-US" sz="2000" dirty="0">
                <a:solidFill>
                  <a:schemeClr val="bg2">
                    <a:lumMod val="60000"/>
                    <a:lumOff val="40000"/>
                  </a:schemeClr>
                </a:solidFill>
                <a:highlight>
                  <a:srgbClr val="00FFFF"/>
                </a:highlight>
              </a:rPr>
              <a:t>Data analyst cycle (ETL Process) </a:t>
            </a:r>
            <a:endParaRPr lang="en-IN" sz="2000" dirty="0">
              <a:solidFill>
                <a:schemeClr val="bg2">
                  <a:lumMod val="60000"/>
                  <a:lumOff val="40000"/>
                </a:schemeClr>
              </a:solidFill>
              <a:highlight>
                <a:srgbClr val="00FFFF"/>
              </a:highlight>
            </a:endParaRPr>
          </a:p>
        </p:txBody>
      </p:sp>
      <p:pic>
        <p:nvPicPr>
          <p:cNvPr id="9" name="Content Placeholder 8">
            <a:extLst>
              <a:ext uri="{FF2B5EF4-FFF2-40B4-BE49-F238E27FC236}">
                <a16:creationId xmlns:a16="http://schemas.microsoft.com/office/drawing/2014/main" id="{D47E6EBB-D68C-A9EA-F9D8-12F558D188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325" y="1055077"/>
            <a:ext cx="8694175" cy="5317587"/>
          </a:xfrm>
          <a:effectLst>
            <a:softEdge rad="635000"/>
          </a:effectLst>
        </p:spPr>
        <p:style>
          <a:lnRef idx="2">
            <a:schemeClr val="accent6"/>
          </a:lnRef>
          <a:fillRef idx="1">
            <a:schemeClr val="lt1"/>
          </a:fillRef>
          <a:effectRef idx="0">
            <a:schemeClr val="accent6"/>
          </a:effectRef>
          <a:fontRef idx="minor">
            <a:schemeClr val="dk1"/>
          </a:fontRef>
        </p:style>
      </p:pic>
    </p:spTree>
    <p:extLst>
      <p:ext uri="{BB962C8B-B14F-4D97-AF65-F5344CB8AC3E}">
        <p14:creationId xmlns:p14="http://schemas.microsoft.com/office/powerpoint/2010/main" val="4060422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E0877-EE7E-61E2-F223-4D9FC3F394E1}"/>
              </a:ext>
            </a:extLst>
          </p:cNvPr>
          <p:cNvSpPr>
            <a:spLocks noGrp="1"/>
          </p:cNvSpPr>
          <p:nvPr>
            <p:ph type="title"/>
          </p:nvPr>
        </p:nvSpPr>
        <p:spPr>
          <a:xfrm>
            <a:off x="685801" y="1"/>
            <a:ext cx="10131425" cy="1066800"/>
          </a:xfrm>
        </p:spPr>
        <p:txBody>
          <a:bodyPr/>
          <a:lstStyle/>
          <a:p>
            <a:pPr algn="ctr"/>
            <a:r>
              <a:rPr lang="en-US" b="1" dirty="0">
                <a:highlight>
                  <a:srgbClr val="000000"/>
                </a:highlight>
                <a:latin typeface="Algerian" panose="04020705040A02060702" pitchFamily="82" charset="0"/>
              </a:rPr>
              <a:t>Q-1 DATE Field (Tableau) </a:t>
            </a:r>
            <a:endParaRPr lang="en-IN" b="1" dirty="0"/>
          </a:p>
        </p:txBody>
      </p:sp>
      <p:pic>
        <p:nvPicPr>
          <p:cNvPr id="5" name="Content Placeholder 4">
            <a:extLst>
              <a:ext uri="{FF2B5EF4-FFF2-40B4-BE49-F238E27FC236}">
                <a16:creationId xmlns:a16="http://schemas.microsoft.com/office/drawing/2014/main" id="{E2E17C8A-AEAD-60A6-1428-E631648F31B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5785" b="6785"/>
          <a:stretch/>
        </p:blipFill>
        <p:spPr>
          <a:xfrm>
            <a:off x="267287" y="1066801"/>
            <a:ext cx="11479236" cy="5291796"/>
          </a:xfrm>
        </p:spPr>
      </p:pic>
    </p:spTree>
    <p:extLst>
      <p:ext uri="{BB962C8B-B14F-4D97-AF65-F5344CB8AC3E}">
        <p14:creationId xmlns:p14="http://schemas.microsoft.com/office/powerpoint/2010/main" val="350272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419E9-5AD4-E2F3-B252-5BFEDF417167}"/>
              </a:ext>
            </a:extLst>
          </p:cNvPr>
          <p:cNvSpPr>
            <a:spLocks noGrp="1"/>
          </p:cNvSpPr>
          <p:nvPr>
            <p:ph type="title"/>
          </p:nvPr>
        </p:nvSpPr>
        <p:spPr>
          <a:xfrm>
            <a:off x="1141413" y="0"/>
            <a:ext cx="9905998" cy="562708"/>
          </a:xfrm>
        </p:spPr>
        <p:txBody>
          <a:bodyPr>
            <a:normAutofit fontScale="90000"/>
          </a:bodyPr>
          <a:lstStyle/>
          <a:p>
            <a:pPr algn="ctr"/>
            <a:r>
              <a:rPr lang="en-US" b="1" dirty="0">
                <a:solidFill>
                  <a:schemeClr val="bg2">
                    <a:lumMod val="60000"/>
                    <a:lumOff val="40000"/>
                  </a:schemeClr>
                </a:solidFill>
                <a:highlight>
                  <a:srgbClr val="00FFFF"/>
                </a:highlight>
                <a:latin typeface="Algerian" panose="04020705040A02060702" pitchFamily="82" charset="0"/>
              </a:rPr>
              <a:t>Tableau Data Modelling</a:t>
            </a:r>
            <a:endParaRPr lang="en-IN" dirty="0">
              <a:solidFill>
                <a:schemeClr val="bg2">
                  <a:lumMod val="60000"/>
                  <a:lumOff val="40000"/>
                </a:schemeClr>
              </a:solidFill>
              <a:highlight>
                <a:srgbClr val="00FFFF"/>
              </a:highlight>
            </a:endParaRPr>
          </a:p>
        </p:txBody>
      </p:sp>
      <p:pic>
        <p:nvPicPr>
          <p:cNvPr id="6" name="Picture 5">
            <a:extLst>
              <a:ext uri="{FF2B5EF4-FFF2-40B4-BE49-F238E27FC236}">
                <a16:creationId xmlns:a16="http://schemas.microsoft.com/office/drawing/2014/main" id="{E55B3A3B-9B66-7369-C46D-C910CD9B1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2646" y="0"/>
            <a:ext cx="2504049" cy="636415"/>
          </a:xfrm>
          <a:prstGeom prst="rect">
            <a:avLst/>
          </a:prstGeom>
        </p:spPr>
      </p:pic>
      <p:pic>
        <p:nvPicPr>
          <p:cNvPr id="8" name="Content Placeholder 7">
            <a:extLst>
              <a:ext uri="{FF2B5EF4-FFF2-40B4-BE49-F238E27FC236}">
                <a16:creationId xmlns:a16="http://schemas.microsoft.com/office/drawing/2014/main" id="{E794837E-E080-854A-FAD8-61EB1A45249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41009" y="1097279"/>
            <a:ext cx="10438227" cy="5444197"/>
          </a:xfrm>
        </p:spPr>
      </p:pic>
    </p:spTree>
    <p:extLst>
      <p:ext uri="{BB962C8B-B14F-4D97-AF65-F5344CB8AC3E}">
        <p14:creationId xmlns:p14="http://schemas.microsoft.com/office/powerpoint/2010/main" val="3560925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909FC-3B91-0A5F-2488-F0351857A4F8}"/>
              </a:ext>
            </a:extLst>
          </p:cNvPr>
          <p:cNvSpPr>
            <a:spLocks noGrp="1"/>
          </p:cNvSpPr>
          <p:nvPr>
            <p:ph type="title"/>
          </p:nvPr>
        </p:nvSpPr>
        <p:spPr>
          <a:xfrm>
            <a:off x="1141413" y="0"/>
            <a:ext cx="9905998" cy="534572"/>
          </a:xfrm>
        </p:spPr>
        <p:txBody>
          <a:bodyPr>
            <a:normAutofit fontScale="90000"/>
          </a:bodyPr>
          <a:lstStyle/>
          <a:p>
            <a:pPr algn="ctr"/>
            <a:r>
              <a:rPr lang="en-US" b="1" dirty="0">
                <a:solidFill>
                  <a:schemeClr val="bg2">
                    <a:lumMod val="60000"/>
                    <a:lumOff val="40000"/>
                  </a:schemeClr>
                </a:solidFill>
                <a:highlight>
                  <a:srgbClr val="00FFFF"/>
                </a:highlight>
                <a:latin typeface="Algerian" panose="04020705040A02060702" pitchFamily="82" charset="0"/>
              </a:rPr>
              <a:t>Tableau Dashboard - 1 </a:t>
            </a:r>
            <a:endParaRPr lang="en-IN" dirty="0">
              <a:solidFill>
                <a:schemeClr val="bg2">
                  <a:lumMod val="60000"/>
                  <a:lumOff val="40000"/>
                </a:schemeClr>
              </a:solidFill>
              <a:highlight>
                <a:srgbClr val="00FFFF"/>
              </a:highlight>
            </a:endParaRPr>
          </a:p>
        </p:txBody>
      </p:sp>
      <p:pic>
        <p:nvPicPr>
          <p:cNvPr id="9" name="Picture 8">
            <a:extLst>
              <a:ext uri="{FF2B5EF4-FFF2-40B4-BE49-F238E27FC236}">
                <a16:creationId xmlns:a16="http://schemas.microsoft.com/office/drawing/2014/main" id="{5801FEC7-DFE3-661B-FC93-D459E2F91A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9766" y="45869"/>
            <a:ext cx="2630659" cy="636415"/>
          </a:xfrm>
          <a:prstGeom prst="rect">
            <a:avLst/>
          </a:prstGeom>
        </p:spPr>
      </p:pic>
      <p:pic>
        <p:nvPicPr>
          <p:cNvPr id="6" name="Content Placeholder 5">
            <a:extLst>
              <a:ext uri="{FF2B5EF4-FFF2-40B4-BE49-F238E27FC236}">
                <a16:creationId xmlns:a16="http://schemas.microsoft.com/office/drawing/2014/main" id="{E4EC9D61-9014-0564-9CBD-515CDC7206F1}"/>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5330" b="5076"/>
          <a:stretch/>
        </p:blipFill>
        <p:spPr>
          <a:xfrm>
            <a:off x="661183" y="970672"/>
            <a:ext cx="10902460" cy="5275384"/>
          </a:xfrm>
        </p:spPr>
      </p:pic>
    </p:spTree>
    <p:extLst>
      <p:ext uri="{BB962C8B-B14F-4D97-AF65-F5344CB8AC3E}">
        <p14:creationId xmlns:p14="http://schemas.microsoft.com/office/powerpoint/2010/main" val="5836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762</TotalTime>
  <Words>1316</Words>
  <Application>Microsoft Office PowerPoint</Application>
  <PresentationFormat>Widescreen</PresentationFormat>
  <Paragraphs>101</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Algerian</vt:lpstr>
      <vt:lpstr>Arial</vt:lpstr>
      <vt:lpstr>Calibri</vt:lpstr>
      <vt:lpstr>Calibri Light</vt:lpstr>
      <vt:lpstr>Cooper Black</vt:lpstr>
      <vt:lpstr>Jokerman</vt:lpstr>
      <vt:lpstr>Times New Roman</vt:lpstr>
      <vt:lpstr>Celestial</vt:lpstr>
      <vt:lpstr>high Cloud airlines</vt:lpstr>
      <vt:lpstr>Introduction </vt:lpstr>
      <vt:lpstr>objective </vt:lpstr>
      <vt:lpstr>Project scope  </vt:lpstr>
      <vt:lpstr>Dataset Overview </vt:lpstr>
      <vt:lpstr>Data analyst cycle (ETL Process) </vt:lpstr>
      <vt:lpstr>Q-1 DATE Field (Tableau) </vt:lpstr>
      <vt:lpstr>Tableau Data Modelling</vt:lpstr>
      <vt:lpstr>Tableau Dashboard - 1 </vt:lpstr>
      <vt:lpstr>Tableau Dashboard - 2 </vt:lpstr>
      <vt:lpstr>Power-BI DATA MODELLING</vt:lpstr>
      <vt:lpstr>Power-BI Dashboard-1</vt:lpstr>
      <vt:lpstr>Power-BI Dashboard-2</vt:lpstr>
      <vt:lpstr>Excel Dashboard-1</vt:lpstr>
      <vt:lpstr>Excel Dashboard-2</vt:lpstr>
      <vt:lpstr>MYSQL</vt:lpstr>
      <vt:lpstr>MYSQL </vt:lpstr>
      <vt:lpstr>1. the load Factor percentage on a yearly , Quarterly , Monthly basis</vt:lpstr>
      <vt:lpstr>2.Load factor  weekday vs weekend </vt:lpstr>
      <vt:lpstr>3.Top 5 load factor based on carrier name</vt:lpstr>
      <vt:lpstr>4.Top rOute based on from city to departure </vt:lpstr>
      <vt:lpstr>5.Percentage flights traveled based on distance interval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narasimhakhandesh21@gmail.com</dc:creator>
  <cp:lastModifiedBy>narasimhakhandesh21@gmail.com</cp:lastModifiedBy>
  <cp:revision>61</cp:revision>
  <dcterms:created xsi:type="dcterms:W3CDTF">2025-01-07T14:06:22Z</dcterms:created>
  <dcterms:modified xsi:type="dcterms:W3CDTF">2025-02-20T10:38:58Z</dcterms:modified>
</cp:coreProperties>
</file>