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0" r:id="rId3"/>
    <p:sldId id="271" r:id="rId4"/>
    <p:sldId id="269" r:id="rId5"/>
    <p:sldId id="276" r:id="rId6"/>
    <p:sldId id="273" r:id="rId7"/>
    <p:sldId id="274" r:id="rId8"/>
    <p:sldId id="283" r:id="rId9"/>
    <p:sldId id="259" r:id="rId10"/>
    <p:sldId id="284" r:id="rId11"/>
    <p:sldId id="285" r:id="rId12"/>
    <p:sldId id="266" r:id="rId13"/>
    <p:sldId id="275" r:id="rId14"/>
    <p:sldId id="278" r:id="rId15"/>
    <p:sldId id="277" r:id="rId16"/>
    <p:sldId id="279" r:id="rId17"/>
    <p:sldId id="280" r:id="rId18"/>
    <p:sldId id="281" r:id="rId19"/>
    <p:sldId id="267" r:id="rId20"/>
    <p:sldId id="258" r:id="rId21"/>
    <p:sldId id="262" r:id="rId22"/>
    <p:sldId id="263" r:id="rId23"/>
    <p:sldId id="264" r:id="rId24"/>
    <p:sldId id="265" r:id="rId25"/>
    <p:sldId id="268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F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89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4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0814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018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6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107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44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51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9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85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54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90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941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D3EA3-DCF4-4CCD-B6E8-A65B2C78FF5D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9733-FD4C-4D01-A50B-9634EC7F5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6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19B3-8194-6875-6A1C-8223BD602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615" y="1140923"/>
            <a:ext cx="9913034" cy="9988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ighlight>
                  <a:srgbClr val="00FF00"/>
                </a:highlight>
                <a:latin typeface="Cooper Black" panose="0208090404030B020404" pitchFamily="18" charset="0"/>
              </a:rPr>
              <a:t>Adventure works cycles</a:t>
            </a:r>
            <a:endParaRPr lang="en-IN" dirty="0">
              <a:solidFill>
                <a:schemeClr val="bg2"/>
              </a:solidFill>
              <a:highlight>
                <a:srgbClr val="00FF00"/>
              </a:highlight>
              <a:latin typeface="Cooper Black" panose="0208090404030B02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BA83E-55C0-DE18-E5BB-DA5483255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7615" y="2274838"/>
            <a:ext cx="2293032" cy="2308324"/>
          </a:xfrm>
        </p:spPr>
        <p:txBody>
          <a:bodyPr>
            <a:normAutofit fontScale="62500" lnSpcReduction="20000"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Power-BI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2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E913A-82AF-0F4C-05F3-A73DD419652A}"/>
              </a:ext>
            </a:extLst>
          </p:cNvPr>
          <p:cNvSpPr txBox="1"/>
          <p:nvPr/>
        </p:nvSpPr>
        <p:spPr>
          <a:xfrm>
            <a:off x="8071338" y="4285442"/>
            <a:ext cx="3833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– 1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Khandesh Sri Narasimha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Honey kedia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Bijal Manish Rana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Kunal Krishna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Ayere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6FBD7-E727-45D3-9CE2-DFDE5FE5C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425" y="130833"/>
            <a:ext cx="4191513" cy="1012873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5C0EE0-B4F2-676A-32C8-711A07AA7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86" y="2797640"/>
            <a:ext cx="2826434" cy="228600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002541-4E29-9EAD-4285-B9D77437A555}"/>
              </a:ext>
            </a:extLst>
          </p:cNvPr>
          <p:cNvSpPr txBox="1"/>
          <p:nvPr/>
        </p:nvSpPr>
        <p:spPr>
          <a:xfrm>
            <a:off x="4509871" y="21347"/>
            <a:ext cx="609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Project </a:t>
            </a:r>
          </a:p>
        </p:txBody>
      </p:sp>
    </p:spTree>
    <p:extLst>
      <p:ext uri="{BB962C8B-B14F-4D97-AF65-F5344CB8AC3E}">
        <p14:creationId xmlns:p14="http://schemas.microsoft.com/office/powerpoint/2010/main" val="159784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AB83EE-EE4C-69E8-44F4-7A74F2F0E5A1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profit, Display Sales amount, Production Cost and Profit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A582F4-14E4-5F09-6917-8476404A8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9"/>
          <a:stretch/>
        </p:blipFill>
        <p:spPr>
          <a:xfrm>
            <a:off x="773720" y="1201341"/>
            <a:ext cx="10016199" cy="222765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58B21B-B4EA-C725-1D5B-57A5478D3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19" y="4460084"/>
            <a:ext cx="8659513" cy="222765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F3D195E-999B-261F-0B58-CB94B01C41C6}"/>
              </a:ext>
            </a:extLst>
          </p:cNvPr>
          <p:cNvSpPr/>
          <p:nvPr/>
        </p:nvSpPr>
        <p:spPr>
          <a:xfrm rot="5400000">
            <a:off x="5330769" y="3628017"/>
            <a:ext cx="767612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54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A17E80-D9F4-ECF7-2410-B850EED02626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  Top 5 Product Sub-Category with Sales </a:t>
            </a:r>
            <a:endParaRPr lang="en-IN" sz="2000" b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62ACF5-7243-2A92-162D-DAAE43FA7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34"/>
          <a:stretch/>
        </p:blipFill>
        <p:spPr>
          <a:xfrm>
            <a:off x="1097280" y="866842"/>
            <a:ext cx="9242473" cy="290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7BB241-3570-BA4E-BA65-8DC255711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13" y="4767819"/>
            <a:ext cx="3846005" cy="195653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FBD46B9-146E-6076-BD5F-3CE3B4C53844}"/>
              </a:ext>
            </a:extLst>
          </p:cNvPr>
          <p:cNvSpPr/>
          <p:nvPr/>
        </p:nvSpPr>
        <p:spPr>
          <a:xfrm rot="5400000">
            <a:off x="5334709" y="3952456"/>
            <a:ext cx="767612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BE201-C21A-33ED-E32C-653718BACCB4}"/>
              </a:ext>
            </a:extLst>
          </p:cNvPr>
          <p:cNvSpPr txBox="1">
            <a:spLocks/>
          </p:cNvSpPr>
          <p:nvPr/>
        </p:nvSpPr>
        <p:spPr>
          <a:xfrm>
            <a:off x="166497" y="377025"/>
            <a:ext cx="10173256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 : to filter the year to display monthly Sales Amount</a:t>
            </a:r>
            <a:endParaRPr lang="en-IN" sz="2000" b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311DF7-177E-FADB-CFB8-DA3EF2B8A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1007520"/>
            <a:ext cx="9720775" cy="324092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94A15-5022-116D-4795-38115ADD3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60" y="4718604"/>
            <a:ext cx="4949107" cy="176237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820133-AC65-E590-C78B-719119393418}"/>
              </a:ext>
            </a:extLst>
          </p:cNvPr>
          <p:cNvSpPr/>
          <p:nvPr/>
        </p:nvSpPr>
        <p:spPr>
          <a:xfrm>
            <a:off x="640606" y="5283264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47276DB-912B-E34A-6074-DB804961CD2B}"/>
              </a:ext>
            </a:extLst>
          </p:cNvPr>
          <p:cNvSpPr/>
          <p:nvPr/>
        </p:nvSpPr>
        <p:spPr>
          <a:xfrm>
            <a:off x="7184804" y="5283264"/>
            <a:ext cx="927417" cy="6330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121A1A-6AAD-497C-FBDB-24617B4AC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2"/>
          <a:stretch/>
        </p:blipFill>
        <p:spPr>
          <a:xfrm>
            <a:off x="8647322" y="4572000"/>
            <a:ext cx="3113269" cy="217346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18856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19E9-5AD4-E2F3-B252-5BFEDF41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Tableau Data Modelling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E02768-5594-1DB0-2432-7E1FAD7E7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097279"/>
            <a:ext cx="10225282" cy="499403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B3A3B-9B66-7369-C46D-C910CD9B1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6" y="0"/>
            <a:ext cx="2504049" cy="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5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909FC-3B91-0A5F-2488-F0351857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345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  <a:latin typeface="Algerian" panose="04020705040A02060702" pitchFamily="82" charset="0"/>
              </a:rPr>
              <a:t>Tableau Dashboard-1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D3AC0-DD33-9D94-F396-BB555256A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4" y="745587"/>
            <a:ext cx="10297551" cy="543012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1FEC7-DFE3-661B-FC93-D459E2F91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766" y="45869"/>
            <a:ext cx="2630659" cy="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4B15-29EF-0E76-B653-EFAC0CF9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6270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  <a:latin typeface="Algerian" panose="04020705040A02060702" pitchFamily="82" charset="0"/>
              </a:rPr>
              <a:t>Tableau Dashboard-2</a:t>
            </a:r>
            <a:endParaRPr lang="en-IN" dirty="0">
              <a:highlight>
                <a:srgbClr val="0000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C7589-305F-02C0-66DE-30DFA7E8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" y="731519"/>
            <a:ext cx="10339753" cy="545826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9F651E-16DD-8899-0755-B204BD905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04" y="0"/>
            <a:ext cx="2504049" cy="6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1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FD9D-A627-A93E-A08B-7778F502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90843"/>
          </a:xfrm>
        </p:spPr>
        <p:txBody>
          <a:bodyPr/>
          <a:lstStyle/>
          <a:p>
            <a:pPr algn="ctr"/>
            <a:r>
              <a:rPr lang="en-US" b="1" dirty="0">
                <a:highlight>
                  <a:srgbClr val="000000"/>
                </a:highlight>
                <a:latin typeface="Algerian" panose="04020705040A02060702" pitchFamily="82" charset="0"/>
              </a:rPr>
              <a:t>Power-BI DATA MODELLING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DC018-815B-E297-712B-837F8EBA7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237957"/>
            <a:ext cx="10154944" cy="496589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3B24C4-74A1-D736-35EB-9510D28CB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8" y="0"/>
            <a:ext cx="2138289" cy="7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45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E483-E10C-28B6-A4C0-7EDC7EC1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76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  <a:latin typeface="Algerian" panose="04020705040A02060702" pitchFamily="82" charset="0"/>
              </a:rPr>
              <a:t>Power-BI Dashboard-1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1C79A3-2C30-291F-948E-C7C43E1A3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731520"/>
            <a:ext cx="10396025" cy="5401994"/>
          </a:xfrm>
        </p:spPr>
      </p:pic>
    </p:spTree>
    <p:extLst>
      <p:ext uri="{BB962C8B-B14F-4D97-AF65-F5344CB8AC3E}">
        <p14:creationId xmlns:p14="http://schemas.microsoft.com/office/powerpoint/2010/main" val="92349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BC38-326B-8162-0F35-521852E8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highlight>
                  <a:srgbClr val="000000"/>
                </a:highlight>
                <a:latin typeface="Algerian" panose="04020705040A02060702" pitchFamily="82" charset="0"/>
              </a:rPr>
              <a:t>Power-BI Dashboard-2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8B723-9208-BC4D-27E2-E9099F0F1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829993"/>
            <a:ext cx="10522634" cy="53457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D7F428-7E6F-4B56-787C-9C19D98C7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068" y="0"/>
            <a:ext cx="2138289" cy="75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2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B49E-F6E0-8128-7587-9F121140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812"/>
            <a:ext cx="9905998" cy="450166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highlight>
                  <a:srgbClr val="00FF00"/>
                </a:highlight>
              </a:rPr>
              <a:t>1) KPI : Trends of sales – year , month &amp; quarter</a:t>
            </a:r>
            <a:endParaRPr lang="en-IN" sz="20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C79C0-B9CD-E5F2-77DC-F6144D706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319975"/>
            <a:ext cx="9905999" cy="3369212"/>
          </a:xfrm>
        </p:spPr>
        <p:txBody>
          <a:bodyPr>
            <a:normAutofit fontScale="40000" lnSpcReduction="20000"/>
          </a:bodyPr>
          <a:lstStyle/>
          <a:p>
            <a:r>
              <a:rPr lang="en-US" sz="35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US" sz="3400" b="0" i="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Total Sales trended up</a:t>
            </a:r>
            <a:r>
              <a:rPr lang="en-US" sz="3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a 5.24% increase between 2010 and 2014.﻿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December Sales Spike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highest sales (₹0.32 million), 84% higher than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Capitalize on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peak sales.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Sales are lowest in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 consider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campaigns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boost sales during this period.</a:t>
            </a:r>
            <a:endParaRPr lang="en-US" sz="3400" b="0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Quarter 4 Leads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4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generates the highest sales (31.02%). Plan for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 promotions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maximize sales.</a:t>
            </a:r>
            <a:endParaRPr lang="en-US" sz="2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 </a:t>
            </a:r>
            <a:r>
              <a:rPr lang="en-IN" sz="3500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efforts in Q4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3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capitalize on peak sales.</a:t>
            </a: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3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improving sales in Q1 and February</a:t>
            </a:r>
            <a:r>
              <a:rPr kumimoji="0" lang="en-US" altLang="en-US" sz="3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balance seasonal dips.</a:t>
            </a:r>
          </a:p>
          <a:p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1D3081-B1ED-4EE9-9AE0-801EB7C1E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8" b="2674"/>
          <a:stretch/>
        </p:blipFill>
        <p:spPr>
          <a:xfrm>
            <a:off x="872197" y="1009302"/>
            <a:ext cx="3460652" cy="22508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0CEFB8-7050-C2CE-F7CF-C865B2926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92"/>
          <a:stretch/>
        </p:blipFill>
        <p:spPr>
          <a:xfrm>
            <a:off x="4570481" y="959246"/>
            <a:ext cx="4037427" cy="23219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0CB6F52-5D17-1C03-9847-2E75DFD55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2" b="6944"/>
          <a:stretch/>
        </p:blipFill>
        <p:spPr>
          <a:xfrm>
            <a:off x="8961120" y="959246"/>
            <a:ext cx="2658794" cy="2300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5087CE8-6ADD-A8E5-8C25-8968CDA830A2}"/>
              </a:ext>
            </a:extLst>
          </p:cNvPr>
          <p:cNvSpPr txBox="1"/>
          <p:nvPr/>
        </p:nvSpPr>
        <p:spPr>
          <a:xfrm>
            <a:off x="1141412" y="559136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20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76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3C53-1341-D9A3-54DE-1F6D2049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42535"/>
          </a:xfrm>
        </p:spPr>
        <p:txBody>
          <a:bodyPr>
            <a:noAutofit/>
          </a:bodyPr>
          <a:lstStyle/>
          <a:p>
            <a:pPr algn="ctr"/>
            <a:r>
              <a:rPr lang="en-US" sz="24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24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i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E8828-C09B-C1FA-3146-88D085F3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9994"/>
            <a:ext cx="9905999" cy="5795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 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multinational manufacturing company specializing in metal and composite bicycles. Headquartered in Bothell, Washington, the company operates with a workforce of 290 employees and regional sales teams across North America, Europe, and Asia. In the 2000s, Adventure Works expanded by acquiring a manufacturing plant in Mexico, which produces critical subcomponents for their product line.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 of the Company:</a:t>
            </a:r>
          </a:p>
          <a:p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Adventure Works Cycles aims to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its market share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focusing on its best customers,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product availability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an external website, and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reducing production costs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lower the cost of sales.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59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C392-9018-A528-6052-AD8586D3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689317"/>
          </a:xfrm>
        </p:spPr>
        <p:txBody>
          <a:bodyPr>
            <a:normAutofit/>
          </a:bodyPr>
          <a:lstStyle/>
          <a:p>
            <a:pPr algn="ctr"/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2) KPI : sales vs production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A6BFB-A17A-80B1-CA60-F33364E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02259"/>
            <a:ext cx="9905999" cy="273616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200" b="1" i="1" dirty="0">
                <a:solidFill>
                  <a:schemeClr val="bg1"/>
                </a:solidFill>
                <a:highlight>
                  <a:srgbClr val="00FF00"/>
                </a:highlight>
              </a:rPr>
              <a:t>Key Insights</a:t>
            </a:r>
            <a:r>
              <a:rPr lang="en-IN" sz="2200" dirty="0">
                <a:solidFill>
                  <a:schemeClr val="bg1"/>
                </a:solidFill>
                <a:highlight>
                  <a:srgbClr val="00FF00"/>
                </a:highlight>
              </a:rPr>
              <a:t>: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Sales up by 5.24%</a:t>
            </a:r>
            <a:r>
              <a:rPr lang="en-US" sz="1900" dirty="0">
                <a:solidFill>
                  <a:schemeClr val="bg1"/>
                </a:solidFill>
              </a:rPr>
              <a:t> and </a:t>
            </a:r>
            <a:r>
              <a:rPr lang="en-US" sz="1900" b="1" dirty="0">
                <a:solidFill>
                  <a:schemeClr val="bg1"/>
                </a:solidFill>
              </a:rPr>
              <a:t>Production costs down by 21.24%</a:t>
            </a:r>
            <a:r>
              <a:rPr lang="en-US" sz="1900" dirty="0">
                <a:solidFill>
                  <a:schemeClr val="bg1"/>
                </a:solidFill>
              </a:rPr>
              <a:t> between 2010-2014.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Profitability Potential</a:t>
            </a:r>
            <a:r>
              <a:rPr lang="en-US" sz="1900" dirty="0">
                <a:solidFill>
                  <a:schemeClr val="bg1"/>
                </a:solidFill>
              </a:rPr>
              <a:t>: The combination of increasing sales and decreasing production costs presents a strong opportunity for </a:t>
            </a:r>
            <a:r>
              <a:rPr lang="en-US" sz="1900" b="1" dirty="0">
                <a:solidFill>
                  <a:schemeClr val="bg1"/>
                </a:solidFill>
              </a:rPr>
              <a:t>higher profitability</a:t>
            </a:r>
            <a:r>
              <a:rPr lang="en-US" sz="19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 </a:t>
            </a:r>
            <a:r>
              <a:rPr lang="en-US" sz="2200" b="1" i="1" dirty="0">
                <a:solidFill>
                  <a:schemeClr val="bg1"/>
                </a:solidFill>
                <a:highlight>
                  <a:srgbClr val="00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Capitalize on efficiency</a:t>
            </a:r>
            <a:r>
              <a:rPr lang="en-US" sz="1900" dirty="0">
                <a:solidFill>
                  <a:schemeClr val="bg1"/>
                </a:solidFill>
              </a:rPr>
              <a:t> to maximize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bg1"/>
                </a:solidFill>
              </a:rPr>
              <a:t>Reinvest savings</a:t>
            </a:r>
            <a:r>
              <a:rPr lang="en-US" sz="1900" dirty="0">
                <a:solidFill>
                  <a:schemeClr val="bg1"/>
                </a:solidFill>
              </a:rPr>
              <a:t> into growth and market expansion.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1282B-68DB-3B8A-D5B1-B1F494DB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5"/>
          <a:stretch/>
        </p:blipFill>
        <p:spPr>
          <a:xfrm>
            <a:off x="2343768" y="1076178"/>
            <a:ext cx="6983112" cy="27361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F5657-469B-0728-F640-2DFA96979DF6}"/>
              </a:ext>
            </a:extLst>
          </p:cNvPr>
          <p:cNvSpPr txBox="1"/>
          <p:nvPr/>
        </p:nvSpPr>
        <p:spPr>
          <a:xfrm>
            <a:off x="1143000" y="611889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  </a:t>
            </a:r>
            <a:endParaRPr lang="en-IN" sz="18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51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E578-2BB2-48EA-123D-D79CF3E7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928" y="-126608"/>
            <a:ext cx="6443004" cy="703383"/>
          </a:xfrm>
        </p:spPr>
        <p:txBody>
          <a:bodyPr>
            <a:norm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3) KPI : Top 3 and bottom 3 product sales</a:t>
            </a:r>
            <a:endParaRPr lang="en-IN" sz="2000" b="1" i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8FABA6-1D2D-6022-8B2A-F4F0875E5D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034" y="2879809"/>
            <a:ext cx="10929932" cy="420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Sales Dominate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Mountain-200 Black 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consistently outperforms accessories, with each model contributing over ₹1.3 million in sales, compared to just ₹12K combined from the bottom three accessories.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promoting the Mountain-200 series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 main revenue 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Accessory Sales Struggling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Items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wash dissolver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racing socks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indicates low demand for accessories.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bundling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products with bikes or offering promotions to boost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Low-Interest Accessories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There's a clear consumer preference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bikes over accessories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To improve sales for smaller items,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pricing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bundled offers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bikes to enhance their appeal.</a:t>
            </a:r>
          </a:p>
          <a:p>
            <a:pPr marL="0" indent="0">
              <a:buNone/>
            </a:pPr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 </a:t>
            </a:r>
            <a:r>
              <a:rPr lang="en-US" sz="20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boosting bike sales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the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Mountain-200 Black series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Reevaluate accessory pricing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bundle them with bike purchases for 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visibility and sales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0D061-224E-1259-5EBB-61F540482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"/>
          <a:stretch/>
        </p:blipFill>
        <p:spPr>
          <a:xfrm>
            <a:off x="6443004" y="805890"/>
            <a:ext cx="4878133" cy="206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B9EAC5-0D18-51E4-EC6E-AD8EE75A8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843" y="805890"/>
            <a:ext cx="4878133" cy="20651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02712E-FAF9-7259-5C70-8337563C7FA1}"/>
              </a:ext>
            </a:extLst>
          </p:cNvPr>
          <p:cNvSpPr txBox="1"/>
          <p:nvPr/>
        </p:nvSpPr>
        <p:spPr>
          <a:xfrm>
            <a:off x="1179019" y="32200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18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870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B8FC9-3DD3-6667-4A09-DE0EA3C9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"/>
            <a:ext cx="9960531" cy="478302"/>
          </a:xfrm>
        </p:spPr>
        <p:txBody>
          <a:bodyPr>
            <a:no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highlight>
                  <a:srgbClr val="00FF00"/>
                </a:highlight>
              </a:rPr>
              <a:t>4) KPI : Product category and sub-category sales</a:t>
            </a:r>
            <a:endParaRPr lang="en-IN" sz="2000" b="1" i="1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2FFD-948A-DB71-AD4F-F7E1EC1C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293034"/>
            <a:ext cx="10353762" cy="4564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Bikes Overwhelmingly Lead Sales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dominate, with ₹28 million in sales compared to just ₹1 million from accessories.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Prioritize bike sales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key growth driver.</a:t>
            </a: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 Bikes Are Most Profitable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While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lead in sales,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 the highest profit margin at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39%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compared to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18%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road bikes and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13%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touring bikes.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promoting mountain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maximize profitability.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vs Sales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Although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sales,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mountain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 significantly higher profits.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sales efforts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boost both revenue (road bikes) and profit (mountain bikes).</a:t>
            </a:r>
          </a:p>
          <a:p>
            <a:pPr marL="0" indent="0">
              <a:buNone/>
            </a:pPr>
            <a:r>
              <a:rPr lang="en-IN" sz="16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 </a:t>
            </a:r>
            <a:r>
              <a:rPr lang="en-US" sz="15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increasing sales of mountain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leverage their higher profit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 bike sales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overall, but consider offering strategic promotions for </a:t>
            </a: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road bikes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sustain their high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Reevaluate accessory offerings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they contribute minimally to overall sales.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BE6AE0-4C74-EA27-885F-38D9B3788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6580"/>
              </p:ext>
            </p:extLst>
          </p:nvPr>
        </p:nvGraphicFramePr>
        <p:xfrm>
          <a:off x="1252349" y="3794760"/>
          <a:ext cx="9283419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4473">
                  <a:extLst>
                    <a:ext uri="{9D8B030D-6E8A-4147-A177-3AD203B41FA5}">
                      <a16:colId xmlns:a16="http://schemas.microsoft.com/office/drawing/2014/main" val="3976452166"/>
                    </a:ext>
                  </a:extLst>
                </a:gridCol>
                <a:gridCol w="3094473">
                  <a:extLst>
                    <a:ext uri="{9D8B030D-6E8A-4147-A177-3AD203B41FA5}">
                      <a16:colId xmlns:a16="http://schemas.microsoft.com/office/drawing/2014/main" val="4135774896"/>
                    </a:ext>
                  </a:extLst>
                </a:gridCol>
                <a:gridCol w="3094473">
                  <a:extLst>
                    <a:ext uri="{9D8B030D-6E8A-4147-A177-3AD203B41FA5}">
                      <a16:colId xmlns:a16="http://schemas.microsoft.com/office/drawing/2014/main" val="1889892372"/>
                    </a:ext>
                  </a:extLst>
                </a:gridCol>
              </a:tblGrid>
              <a:tr h="1521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3 Sub-category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Profit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672398"/>
                  </a:ext>
                </a:extLst>
              </a:tr>
              <a:tr h="1521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 Bikes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₹14.5 million </a:t>
                      </a:r>
                      <a:endParaRPr lang="en-IN" sz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18%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330097"/>
                  </a:ext>
                </a:extLst>
              </a:tr>
              <a:tr h="1521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Mountain Bikes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₹10 million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39%</a:t>
                      </a:r>
                      <a:endParaRPr lang="en-IN" sz="12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845619"/>
                  </a:ext>
                </a:extLst>
              </a:tr>
              <a:tr h="1521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Touring Bikes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₹3.8 million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13%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68548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6F6A3BC-5E57-B82F-B27D-BC2B3003D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424" y="478303"/>
            <a:ext cx="3792782" cy="209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441EC4-1456-FA4E-18D8-E6A761B7F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819" y="478303"/>
            <a:ext cx="3792782" cy="20960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EC8E8B-3371-1F4A-CAC6-E963D7B36EFF}"/>
              </a:ext>
            </a:extLst>
          </p:cNvPr>
          <p:cNvSpPr txBox="1"/>
          <p:nvPr/>
        </p:nvSpPr>
        <p:spPr>
          <a:xfrm>
            <a:off x="913794" y="437887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18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68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FB32-3A35-0ACD-FF3B-02BDE2790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464234"/>
          </a:xfrm>
        </p:spPr>
        <p:txBody>
          <a:bodyPr>
            <a:normAutofit/>
          </a:bodyPr>
          <a:lstStyle/>
          <a:p>
            <a:pPr algn="ctr"/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</a:rPr>
              <a:t>5) </a:t>
            </a:r>
            <a:r>
              <a:rPr lang="en-IN" sz="2000" b="1" i="1" dirty="0" err="1">
                <a:solidFill>
                  <a:schemeClr val="bg1"/>
                </a:solidFill>
                <a:highlight>
                  <a:srgbClr val="00FF00"/>
                </a:highlight>
              </a:rPr>
              <a:t>Kpi</a:t>
            </a:r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</a:rPr>
              <a:t> : performance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7D61-2234-F22D-6631-42A96FED4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940148"/>
            <a:ext cx="10353762" cy="3800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>
                <a:solidFill>
                  <a:schemeClr val="bg1"/>
                </a:solidFill>
                <a:highlight>
                  <a:srgbClr val="00FF00"/>
                </a:highlight>
              </a:rPr>
              <a:t>Key Insights: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North America</a:t>
            </a:r>
            <a:r>
              <a:rPr lang="en-US" sz="1600" dirty="0">
                <a:solidFill>
                  <a:schemeClr val="bg1"/>
                </a:solidFill>
              </a:rPr>
              <a:t> leads with </a:t>
            </a:r>
            <a:r>
              <a:rPr lang="en-US" sz="1600" b="1" dirty="0">
                <a:solidFill>
                  <a:schemeClr val="bg1"/>
                </a:solidFill>
              </a:rPr>
              <a:t>38.72%</a:t>
            </a:r>
            <a:r>
              <a:rPr lang="en-US" sz="1600" dirty="0">
                <a:solidFill>
                  <a:schemeClr val="bg1"/>
                </a:solidFill>
              </a:rPr>
              <a:t> sales, driven by the </a:t>
            </a:r>
            <a:r>
              <a:rPr lang="en-US" sz="1600" b="1" dirty="0">
                <a:solidFill>
                  <a:schemeClr val="bg1"/>
                </a:solidFill>
              </a:rPr>
              <a:t>United States</a:t>
            </a:r>
            <a:r>
              <a:rPr lang="en-US" sz="1600" dirty="0">
                <a:solidFill>
                  <a:schemeClr val="bg1"/>
                </a:solidFill>
              </a:rPr>
              <a:t> (₹9.39 million), surpassing Australia (₹9.06 million).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Australia</a:t>
            </a:r>
            <a:r>
              <a:rPr lang="en-US" sz="1600" dirty="0">
                <a:solidFill>
                  <a:schemeClr val="bg1"/>
                </a:solidFill>
              </a:rPr>
              <a:t> performs well with ₹3.7 million in profit, ahead of Southwest and Northwest regions.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Top 3 Countries</a:t>
            </a:r>
            <a:r>
              <a:rPr lang="en-US" sz="1600" dirty="0">
                <a:solidFill>
                  <a:schemeClr val="bg1"/>
                </a:solidFill>
              </a:rPr>
              <a:t> (US, Australia, UK) contribute a significant portion of total sales. Focus on these for sustained growth.</a:t>
            </a:r>
          </a:p>
          <a:p>
            <a:r>
              <a:rPr lang="en-US" sz="1600" dirty="0">
                <a:solidFill>
                  <a:schemeClr val="bg1"/>
                </a:solidFill>
              </a:rPr>
              <a:t>Business is active in </a:t>
            </a:r>
            <a:r>
              <a:rPr lang="en-US" sz="1600" b="1" dirty="0">
                <a:solidFill>
                  <a:schemeClr val="bg1"/>
                </a:solidFill>
              </a:rPr>
              <a:t>7 countries</a:t>
            </a:r>
            <a:r>
              <a:rPr lang="en-US" sz="1600" dirty="0">
                <a:solidFill>
                  <a:schemeClr val="bg1"/>
                </a:solidFill>
              </a:rPr>
              <a:t>, but prioritize top performers (US, Australia, UK) for now.</a:t>
            </a: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18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 </a:t>
            </a:r>
            <a:r>
              <a:rPr lang="en-US" sz="1800" b="1" i="1" dirty="0">
                <a:solidFill>
                  <a:schemeClr val="bg1"/>
                </a:solidFill>
                <a:highlight>
                  <a:srgbClr val="00FF00"/>
                </a:highlight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Strengthen efforts in North America</a:t>
            </a:r>
            <a:r>
              <a:rPr lang="en-US" sz="1600" dirty="0">
                <a:solidFill>
                  <a:schemeClr val="bg1"/>
                </a:solidFill>
              </a:rPr>
              <a:t>, particularly in the </a:t>
            </a:r>
            <a:r>
              <a:rPr lang="en-US" sz="1600" b="1" dirty="0">
                <a:solidFill>
                  <a:schemeClr val="bg1"/>
                </a:solidFill>
              </a:rPr>
              <a:t>United States</a:t>
            </a:r>
            <a:r>
              <a:rPr lang="en-US" sz="1600" dirty="0">
                <a:solidFill>
                  <a:schemeClr val="bg1"/>
                </a:solidFill>
              </a:rPr>
              <a:t>, as it leads in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Increase focus on Australia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Southwest regions</a:t>
            </a:r>
            <a:r>
              <a:rPr lang="en-US" sz="1600" dirty="0">
                <a:solidFill>
                  <a:schemeClr val="bg1"/>
                </a:solidFill>
              </a:rPr>
              <a:t>, capitalizing on their strong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Prioritize growth in the United Kingdom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Germany</a:t>
            </a:r>
            <a:r>
              <a:rPr lang="en-US" sz="1600" dirty="0">
                <a:solidFill>
                  <a:schemeClr val="bg1"/>
                </a:solidFill>
              </a:rPr>
              <a:t>, as they are the next highest contributors.</a:t>
            </a:r>
          </a:p>
          <a:p>
            <a:pPr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7CC8E-4DB1-8897-596A-D30339305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579" y="461937"/>
            <a:ext cx="3052650" cy="23759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54E038-FD3D-A825-1490-B3F7ED381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812" y="461936"/>
            <a:ext cx="3094219" cy="23759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540910-2779-899E-BB07-48A1FB3DB219}"/>
              </a:ext>
            </a:extLst>
          </p:cNvPr>
          <p:cNvSpPr txBox="1"/>
          <p:nvPr/>
        </p:nvSpPr>
        <p:spPr>
          <a:xfrm>
            <a:off x="913795" y="359633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18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E2B228-CBFB-91F8-DF2D-F3781704B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329" y="451725"/>
            <a:ext cx="3593776" cy="23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39540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F422D-2416-D261-F042-AF9ACB8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4911"/>
          </a:xfrm>
        </p:spPr>
        <p:txBody>
          <a:bodyPr>
            <a:normAutofit/>
          </a:bodyPr>
          <a:lstStyle/>
          <a:p>
            <a:pPr algn="ctr"/>
            <a:r>
              <a:rPr lang="en-IN" sz="2000" b="1" i="1" dirty="0">
                <a:solidFill>
                  <a:schemeClr val="bg1"/>
                </a:solidFill>
                <a:highlight>
                  <a:srgbClr val="00FF00"/>
                </a:highlight>
              </a:rPr>
              <a:t>6) KPI : performance by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D7D-41AC-351A-3D76-D454378B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3066757"/>
            <a:ext cx="9905999" cy="379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</a:t>
            </a:r>
            <a:r>
              <a:rPr lang="en-IN" sz="1800" b="1" i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Recommendation:</a:t>
            </a:r>
            <a:endParaRPr lang="en-US" sz="1800" b="1" i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Bachelor's degree holders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 the highest sales (₹9.90 million).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this group.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Prioritize Bachelor's degree holders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higher sales 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College and Graduate degree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also show strong sales, suggesting good potential in these segments.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Partial College and Graduate degree customers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additional sales.</a:t>
            </a:r>
          </a:p>
          <a:p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School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High School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customers generate lower sales, so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simpler products or promotions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might be needed for them.</a:t>
            </a:r>
          </a:p>
          <a:p>
            <a:pPr marL="0" indent="0">
              <a:buNone/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32D44-CBB4-F994-BCDE-CA0A7CAC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604911"/>
            <a:ext cx="4940752" cy="2461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6E3BC-DB4B-8571-A1F8-CC1BF6DB6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49" y="942535"/>
            <a:ext cx="2951207" cy="17865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09285D-3379-43E0-847E-5F5FD545F9B2}"/>
              </a:ext>
            </a:extLst>
          </p:cNvPr>
          <p:cNvSpPr txBox="1"/>
          <p:nvPr/>
        </p:nvSpPr>
        <p:spPr>
          <a:xfrm>
            <a:off x="1156837" y="40439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IN" sz="1800" dirty="0">
              <a:solidFill>
                <a:schemeClr val="bg2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233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CC80-E149-4360-6C6F-A6265E00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59084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highlight>
                  <a:srgbClr val="00FF00"/>
                </a:highlight>
              </a:rPr>
              <a:t>Conclusion</a:t>
            </a:r>
            <a:endParaRPr lang="en-IN" sz="32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45BACA-C0C4-DF22-A31F-BCA87FA83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804036"/>
            <a:ext cx="10506636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Seasonal Sales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replicating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2013’s success,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Q4 and December show the highest sales, indicating peak demand during these periods. Maximize sales efforts during Q4 and December, while addressing slower months like February.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Bikes Drive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Bike sales dominate, with Mountain-200 Black models leading both in total sales and profitability. Focus on promoting high-performing bike models like Mountain-200 Black for sustained growth.</a:t>
            </a:r>
            <a:endParaRPr lang="en-US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Accessories Underperform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Accessories contribute minimally to sales. Consider bundling them with bikes or offering promotions to increase their appeal.</a:t>
            </a:r>
            <a:endParaRPr lang="en-US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 Markets for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North America, particularly the United States, is the highest contributor to sales. 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US, Australia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targeted growth, while leveraging strong performance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Southwest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regions.</a:t>
            </a:r>
            <a:endParaRPr lang="en-US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Bachelor's degrees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contribute the highest sales. Tailor marketing strategies to target this educated demographic, while considering simplified products and promotions for High School-level customers.</a:t>
            </a:r>
            <a:endParaRPr lang="en-US" alt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Production costs have decreased significantly (21.24%), while sales have increased (5.24%). This presents an opportunity to boost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Continue focusing on cost control and operational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54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FA653-BDB7-F8CA-1DCE-1B5FD406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038497">
            <a:off x="747517" y="255986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8800" b="1" i="1" dirty="0">
                <a:solidFill>
                  <a:schemeClr val="bg1"/>
                </a:solidFill>
                <a:latin typeface="Jokerman" panose="04090605060D06020702" pitchFamily="82" charset="0"/>
              </a:rPr>
              <a:t>Thank You</a:t>
            </a:r>
            <a:endParaRPr lang="en-IN" sz="8800" b="1" i="1" dirty="0">
              <a:solidFill>
                <a:schemeClr val="bg1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4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A1F3-6FEF-7CE0-F754-3D899841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8474"/>
            <a:ext cx="9905998" cy="59084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FF00"/>
                </a:highlight>
              </a:rPr>
              <a:t>Dataset Overview </a:t>
            </a:r>
            <a:endParaRPr lang="en-IN" sz="28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AAFDCB-AF44-61EF-4256-6E1E74D65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4306546"/>
              </p:ext>
            </p:extLst>
          </p:nvPr>
        </p:nvGraphicFramePr>
        <p:xfrm>
          <a:off x="616638" y="689317"/>
          <a:ext cx="11340900" cy="5739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334">
                  <a:extLst>
                    <a:ext uri="{9D8B030D-6E8A-4147-A177-3AD203B41FA5}">
                      <a16:colId xmlns:a16="http://schemas.microsoft.com/office/drawing/2014/main" val="266335793"/>
                    </a:ext>
                  </a:extLst>
                </a:gridCol>
                <a:gridCol w="1674056">
                  <a:extLst>
                    <a:ext uri="{9D8B030D-6E8A-4147-A177-3AD203B41FA5}">
                      <a16:colId xmlns:a16="http://schemas.microsoft.com/office/drawing/2014/main" val="1500712546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4692054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3573785337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750735511"/>
                    </a:ext>
                  </a:extLst>
                </a:gridCol>
                <a:gridCol w="1111347">
                  <a:extLst>
                    <a:ext uri="{9D8B030D-6E8A-4147-A177-3AD203B41FA5}">
                      <a16:colId xmlns:a16="http://schemas.microsoft.com/office/drawing/2014/main" val="167613329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1640778660"/>
                    </a:ext>
                  </a:extLst>
                </a:gridCol>
                <a:gridCol w="1229881">
                  <a:extLst>
                    <a:ext uri="{9D8B030D-6E8A-4147-A177-3AD203B41FA5}">
                      <a16:colId xmlns:a16="http://schemas.microsoft.com/office/drawing/2014/main" val="424984268"/>
                    </a:ext>
                  </a:extLst>
                </a:gridCol>
                <a:gridCol w="1260100">
                  <a:extLst>
                    <a:ext uri="{9D8B030D-6E8A-4147-A177-3AD203B41FA5}">
                      <a16:colId xmlns:a16="http://schemas.microsoft.com/office/drawing/2014/main" val="2896068166"/>
                    </a:ext>
                  </a:extLst>
                </a:gridCol>
              </a:tblGrid>
              <a:tr h="6920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Datasets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Fact internet sales new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Fact internet sales 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Customer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date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Product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Product Category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product Sub-Category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Dim Sales Territory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360557"/>
                  </a:ext>
                </a:extLst>
              </a:tr>
              <a:tr h="55288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No. of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54,772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5,628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18,485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3,653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607</a:t>
                      </a: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482657"/>
                  </a:ext>
                </a:extLst>
              </a:tr>
              <a:tr h="5369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No. of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36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573695"/>
                  </a:ext>
                </a:extLst>
              </a:tr>
              <a:tr h="89302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Data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Types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Numeric, categorical</a:t>
                      </a:r>
                    </a:p>
                    <a:p>
                      <a:pPr algn="ctr"/>
                      <a:r>
                        <a:rPr lang="en-IN" sz="1200" dirty="0"/>
                        <a:t>&amp; date/time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&amp; date/time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Numeric, categorical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&amp; date/time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Numeric, categorical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170956"/>
                  </a:ext>
                </a:extLst>
              </a:tr>
              <a:tr h="30646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Important Features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Productkey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OrderDatekey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Orderdate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CustomerKey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SalesTerritoryKey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OrderQuantity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UnitPrice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UnitPriceDiscountPct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ProductStandardCost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TaxAmt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TotalProductCost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SalesAmount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Productkey</a:t>
                      </a:r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OrderDatekey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Orderdate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CustomerKey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SalesTerritoryKey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OrderQuantity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UnitPrice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UnitPriceDiscountPct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ProductStandardCost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TaxAmt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TotalProductCost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SalesAmount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CustomerKey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FirstName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MiddleName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LastName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Gender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English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DateKey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DayNumberOfWeek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EnglishDayNameOfWeek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MonthNumberOfYear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CalendarQuarter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CalendarYear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CalendarSemester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FiscalQuarter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FiscalYear</a:t>
                      </a:r>
                    </a:p>
                    <a:p>
                      <a:pPr algn="ctr"/>
                      <a:endParaRPr lang="en-IN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ProductKey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Unit price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ProductSubcategoryKey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EnglishProductName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SafetyStockLevel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ReorderPoint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ProductCategoryKey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EnglishProductCategoryName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ProductSubcategoryKey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EnglishProductSubcategoryName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ProductCategoryKey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SalesTerritoryKey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SalesTerritoryRegion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SalesTerritoryCountry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SalesTerritoryGroup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53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78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6018-73CE-DB78-4AAF-FBE46423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027876" cy="464234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highlight>
                  <a:srgbClr val="00FF00"/>
                </a:highlight>
              </a:rPr>
              <a:t>Data analyst cycle (ETL Process) </a:t>
            </a:r>
            <a:endParaRPr lang="en-IN" sz="2000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E6EBB-D68C-A9EA-F9D8-12F558D18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25" y="1055077"/>
            <a:ext cx="8694175" cy="5317587"/>
          </a:xfrm>
          <a:effectLst>
            <a:softEdge rad="6350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042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BF7F-888E-218A-6B95-5DC1D2A1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1745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Excel Data modelling</a:t>
            </a:r>
            <a:endParaRPr lang="en-IN" dirty="0">
              <a:highlight>
                <a:srgbClr val="C0C0C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307D93-87DF-F8BB-8C8B-7B3682044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6" y="970671"/>
            <a:ext cx="10086534" cy="571148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B5EAE-F5E8-9C19-32DD-94F0719F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37" y="49236"/>
            <a:ext cx="2344323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4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E7BA-48E4-D16E-3A30-D342B51E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03385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FF00"/>
                </a:highlight>
                <a:latin typeface="Algerian" panose="04020705040A02060702" pitchFamily="82" charset="0"/>
              </a:rPr>
              <a:t>Excel Dashboard-1</a:t>
            </a:r>
            <a:endParaRPr lang="en-IN" b="1" dirty="0">
              <a:solidFill>
                <a:schemeClr val="bg1"/>
              </a:solidFill>
              <a:highlight>
                <a:srgbClr val="00FF00"/>
              </a:highlight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EDA14-0B61-7AD0-4838-00F58F860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898990"/>
            <a:ext cx="10058400" cy="56987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3B1D8-51B5-E929-4D5E-E8DA70C66E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37" y="49236"/>
            <a:ext cx="2344323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9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AC7-A24B-32A7-1AF1-1FDF25A7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6118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FF"/>
                </a:highlight>
                <a:latin typeface="Algerian" panose="04020705040A02060702" pitchFamily="82" charset="0"/>
              </a:rPr>
              <a:t>Excel Dashboard-2</a:t>
            </a:r>
            <a:endParaRPr lang="en-IN" dirty="0">
              <a:highlight>
                <a:srgbClr val="0000FF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0F497-387A-E44C-AB70-69D238F42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801857"/>
            <a:ext cx="10114670" cy="58380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4745B-1EC9-E1A0-BE9B-448D38FE7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37" y="49236"/>
            <a:ext cx="2344323" cy="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6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5E49E9-B023-47B5-727F-9B5CF21F2EFF}"/>
              </a:ext>
            </a:extLst>
          </p:cNvPr>
          <p:cNvSpPr txBox="1">
            <a:spLocks/>
          </p:cNvSpPr>
          <p:nvPr/>
        </p:nvSpPr>
        <p:spPr>
          <a:xfrm>
            <a:off x="350689" y="69108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Lookup the Unit Price from Product sheet to Sales sheet.</a:t>
            </a:r>
            <a:endParaRPr lang="en-IN" sz="2000" b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6997C-7805-C73A-6974-29DC077D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01" r="27016"/>
          <a:stretch/>
        </p:blipFill>
        <p:spPr>
          <a:xfrm>
            <a:off x="1156064" y="1292504"/>
            <a:ext cx="4713680" cy="119887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DA4437A-8819-FFBC-54D4-B822ADCCE691}"/>
              </a:ext>
            </a:extLst>
          </p:cNvPr>
          <p:cNvSpPr/>
          <p:nvPr/>
        </p:nvSpPr>
        <p:spPr>
          <a:xfrm>
            <a:off x="6757182" y="1342764"/>
            <a:ext cx="1153550" cy="7174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FF00"/>
              </a:highligh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98FF3-5423-F293-B46D-DD64A7AEE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214" y="903922"/>
            <a:ext cx="2813539" cy="1925516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15C19-24E0-AB5C-A4EB-44DC95416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/>
          <a:stretch/>
        </p:blipFill>
        <p:spPr>
          <a:xfrm>
            <a:off x="339370" y="3147208"/>
            <a:ext cx="10776856" cy="1362234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2EA637A-B6C2-8F51-DB0E-E71D72DAA55D}"/>
              </a:ext>
            </a:extLst>
          </p:cNvPr>
          <p:cNvSpPr txBox="1">
            <a:spLocks/>
          </p:cNvSpPr>
          <p:nvPr/>
        </p:nvSpPr>
        <p:spPr>
          <a:xfrm>
            <a:off x="350689" y="265739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Lookup product name, customer full name and unit price in one frame </a:t>
            </a:r>
            <a:endParaRPr lang="en-IN" sz="2000" b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3DEEF4F-9259-3E28-09D9-90EB4DC985DA}"/>
              </a:ext>
            </a:extLst>
          </p:cNvPr>
          <p:cNvSpPr/>
          <p:nvPr/>
        </p:nvSpPr>
        <p:spPr>
          <a:xfrm>
            <a:off x="5643489" y="4622213"/>
            <a:ext cx="452511" cy="51226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B41EE-EA3E-0672-891F-2F030307BA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16"/>
          <a:stretch/>
        </p:blipFill>
        <p:spPr>
          <a:xfrm>
            <a:off x="3468686" y="5247250"/>
            <a:ext cx="5052987" cy="1491176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3DB7F-FAB2-B1FC-AF68-DAE79B98AD81}"/>
              </a:ext>
            </a:extLst>
          </p:cNvPr>
          <p:cNvSpPr txBox="1"/>
          <p:nvPr/>
        </p:nvSpPr>
        <p:spPr>
          <a:xfrm>
            <a:off x="5053050" y="89206"/>
            <a:ext cx="6105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highlight>
                  <a:srgbClr val="000000"/>
                </a:highlight>
                <a:latin typeface="Algerian" panose="04020705040A02060702" pitchFamily="82" charset="0"/>
              </a:rPr>
              <a:t>MYSQL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365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D03AA4-2F35-53E1-59F2-FE0D96324525}"/>
              </a:ext>
            </a:extLst>
          </p:cNvPr>
          <p:cNvSpPr txBox="1">
            <a:spLocks/>
          </p:cNvSpPr>
          <p:nvPr/>
        </p:nvSpPr>
        <p:spPr>
          <a:xfrm>
            <a:off x="350689" y="227635"/>
            <a:ext cx="10045336" cy="11509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following fields from the Orderdatekey field ( First Create a Date Field from Orderdatekey)</a:t>
            </a:r>
          </a:p>
          <a:p>
            <a:endParaRPr lang="en-US" sz="2000" b="1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 Order Date, Year, MonthNo, Month Full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7B8BC-90CF-433D-C622-E7E7C31A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9"/>
          <a:stretch/>
        </p:blipFill>
        <p:spPr>
          <a:xfrm>
            <a:off x="350689" y="1744658"/>
            <a:ext cx="5937569" cy="1899669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26E1706-59CE-C692-0D98-C3C034478728}"/>
              </a:ext>
            </a:extLst>
          </p:cNvPr>
          <p:cNvSpPr/>
          <p:nvPr/>
        </p:nvSpPr>
        <p:spPr>
          <a:xfrm>
            <a:off x="6471138" y="2377969"/>
            <a:ext cx="928468" cy="6330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B401F-936D-0BB6-987D-57985B6F3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37"/>
          <a:stretch/>
        </p:blipFill>
        <p:spPr>
          <a:xfrm>
            <a:off x="7582486" y="1540676"/>
            <a:ext cx="4286961" cy="2307632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2FED67D-1A50-B28F-B9BD-449EE2955A90}"/>
              </a:ext>
            </a:extLst>
          </p:cNvPr>
          <p:cNvSpPr txBox="1">
            <a:spLocks/>
          </p:cNvSpPr>
          <p:nvPr/>
        </p:nvSpPr>
        <p:spPr>
          <a:xfrm>
            <a:off x="321243" y="3765441"/>
            <a:ext cx="9404723" cy="4898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bg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Display Quarter(Q1,Q2,Q3,Q4)</a:t>
            </a:r>
            <a:endParaRPr lang="en-IN" sz="2000" b="1" u="sng" dirty="0">
              <a:solidFill>
                <a:schemeClr val="bg1"/>
              </a:solidFill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5AED32-A66B-9501-E52C-CF6EC16FA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5" b="2599"/>
          <a:stretch/>
        </p:blipFill>
        <p:spPr>
          <a:xfrm>
            <a:off x="162700" y="4697300"/>
            <a:ext cx="7532326" cy="1782723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A2215E-FF46-FE60-33FD-F52C0AB46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35"/>
          <a:stretch/>
        </p:blipFill>
        <p:spPr>
          <a:xfrm>
            <a:off x="9189760" y="4297197"/>
            <a:ext cx="2345748" cy="2333951"/>
          </a:xfrm>
          <a:prstGeom prst="rect">
            <a:avLst/>
          </a:prstGeom>
          <a:effectLst>
            <a:glow rad="101600">
              <a:schemeClr val="tx2">
                <a:lumMod val="10000"/>
                <a:alpha val="60000"/>
              </a:schemeClr>
            </a:glow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A4E0FC-9F75-B45F-096F-E3198AE77C69}"/>
              </a:ext>
            </a:extLst>
          </p:cNvPr>
          <p:cNvSpPr/>
          <p:nvPr/>
        </p:nvSpPr>
        <p:spPr>
          <a:xfrm>
            <a:off x="7978159" y="5272138"/>
            <a:ext cx="928468" cy="63304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631</TotalTime>
  <Words>1409</Words>
  <Application>Microsoft Office PowerPoint</Application>
  <PresentationFormat>Widescreen</PresentationFormat>
  <Paragraphs>220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Cooper Black</vt:lpstr>
      <vt:lpstr>Jokerman</vt:lpstr>
      <vt:lpstr>Times New Roman</vt:lpstr>
      <vt:lpstr>Tw Cen MT</vt:lpstr>
      <vt:lpstr>Wingdings</vt:lpstr>
      <vt:lpstr>Circuit</vt:lpstr>
      <vt:lpstr>Adventure works cycles</vt:lpstr>
      <vt:lpstr>Introduction </vt:lpstr>
      <vt:lpstr>Dataset Overview </vt:lpstr>
      <vt:lpstr>Data analyst cycle (ETL Process) </vt:lpstr>
      <vt:lpstr>Excel Data modelling</vt:lpstr>
      <vt:lpstr>Excel Dashboard-1</vt:lpstr>
      <vt:lpstr>Excel Dashboard-2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Data Modelling</vt:lpstr>
      <vt:lpstr>Tableau Dashboard-1</vt:lpstr>
      <vt:lpstr>Tableau Dashboard-2</vt:lpstr>
      <vt:lpstr>Power-BI DATA MODELLING</vt:lpstr>
      <vt:lpstr>Power-BI Dashboard-1</vt:lpstr>
      <vt:lpstr>Power-BI Dashboard-2</vt:lpstr>
      <vt:lpstr>1) KPI : Trends of sales – year , month &amp; quarter</vt:lpstr>
      <vt:lpstr> 2) KPI : sales vs production cost</vt:lpstr>
      <vt:lpstr>3) KPI : Top 3 and bottom 3 product sales</vt:lpstr>
      <vt:lpstr>4) KPI : Product category and sub-category sales</vt:lpstr>
      <vt:lpstr>5) Kpi : performance by Region</vt:lpstr>
      <vt:lpstr>6) KPI : performance by Customers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narasimhakhandesh21@gmail.com</dc:creator>
  <cp:lastModifiedBy>narasimhakhandesh21@gmail.com</cp:lastModifiedBy>
  <cp:revision>27</cp:revision>
  <dcterms:created xsi:type="dcterms:W3CDTF">2025-01-07T14:06:22Z</dcterms:created>
  <dcterms:modified xsi:type="dcterms:W3CDTF">2025-01-08T13:32:29Z</dcterms:modified>
</cp:coreProperties>
</file>