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F602-DE96-4F03-91D4-B7FCA7A27FD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42-2B6F-433A-8639-11FAF60E6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85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F602-DE96-4F03-91D4-B7FCA7A27FD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42-2B6F-433A-8639-11FAF60E6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92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F602-DE96-4F03-91D4-B7FCA7A27FD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42-2B6F-433A-8639-11FAF60E6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04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F602-DE96-4F03-91D4-B7FCA7A27FD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42-2B6F-433A-8639-11FAF60E66A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357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F602-DE96-4F03-91D4-B7FCA7A27FD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42-2B6F-433A-8639-11FAF60E6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968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F602-DE96-4F03-91D4-B7FCA7A27FD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42-2B6F-433A-8639-11FAF60E6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22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F602-DE96-4F03-91D4-B7FCA7A27FD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42-2B6F-433A-8639-11FAF60E6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9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F602-DE96-4F03-91D4-B7FCA7A27FD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42-2B6F-433A-8639-11FAF60E6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07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F602-DE96-4F03-91D4-B7FCA7A27FD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42-2B6F-433A-8639-11FAF60E6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74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F602-DE96-4F03-91D4-B7FCA7A27FD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42-2B6F-433A-8639-11FAF60E6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86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F602-DE96-4F03-91D4-B7FCA7A27FD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42-2B6F-433A-8639-11FAF60E6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50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F602-DE96-4F03-91D4-B7FCA7A27FD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42-2B6F-433A-8639-11FAF60E6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44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F602-DE96-4F03-91D4-B7FCA7A27FD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42-2B6F-433A-8639-11FAF60E6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F602-DE96-4F03-91D4-B7FCA7A27FD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42-2B6F-433A-8639-11FAF60E6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9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F602-DE96-4F03-91D4-B7FCA7A27FD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42-2B6F-433A-8639-11FAF60E6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29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F602-DE96-4F03-91D4-B7FCA7A27FD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42-2B6F-433A-8639-11FAF60E6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86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F602-DE96-4F03-91D4-B7FCA7A27FD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4442-2B6F-433A-8639-11FAF60E6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97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F4F602-DE96-4F03-91D4-B7FCA7A27FD5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4442-2B6F-433A-8639-11FAF60E6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752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A42C-DE11-D13F-50AA-7C69B2CAC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174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lgerian" panose="04020705040A02060702" pitchFamily="82" charset="0"/>
              </a:rPr>
              <a:t>MySQL Project : Adventure work cycles</a:t>
            </a:r>
            <a:endParaRPr lang="en-IN" sz="3200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44E68-63D1-B6CC-0659-BAA3605CB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988" y="956603"/>
            <a:ext cx="9838006" cy="39389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Adventure works excel datasets imported to MySQL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150572-3627-7AC7-37D3-24A37F014579}"/>
              </a:ext>
            </a:extLst>
          </p:cNvPr>
          <p:cNvSpPr txBox="1">
            <a:spLocks/>
          </p:cNvSpPr>
          <p:nvPr/>
        </p:nvSpPr>
        <p:spPr>
          <a:xfrm>
            <a:off x="236806" y="3808828"/>
            <a:ext cx="9838006" cy="393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of Fact Internet sales and Fact internet sales new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BFE2D-D608-B801-049A-424E1F9F3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1" y="1371602"/>
            <a:ext cx="7036190" cy="2275448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97A5CC-CB7D-BB48-81CC-C850B72B7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0" r="28489"/>
          <a:stretch/>
        </p:blipFill>
        <p:spPr>
          <a:xfrm>
            <a:off x="351693" y="4343403"/>
            <a:ext cx="3657600" cy="2398422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46E46B6-7762-254B-B636-B0C1C54A779A}"/>
              </a:ext>
            </a:extLst>
          </p:cNvPr>
          <p:cNvSpPr/>
          <p:nvPr/>
        </p:nvSpPr>
        <p:spPr>
          <a:xfrm>
            <a:off x="4135902" y="5176911"/>
            <a:ext cx="1167619" cy="7244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8588F7-9EBA-2946-3797-EE172AEF4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30" y="4343402"/>
            <a:ext cx="6639950" cy="2398423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FAC099-C959-C2A7-3BC5-0FDF20165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" y="-1"/>
            <a:ext cx="1515795" cy="8581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CFD5AD-08E9-656C-F653-93BD092F4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188" y="1371602"/>
            <a:ext cx="2853471" cy="2317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0BA9DD-62A0-80C8-420F-3D81C6597E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4" t="16437" r="14515" b="20547"/>
          <a:stretch/>
        </p:blipFill>
        <p:spPr>
          <a:xfrm>
            <a:off x="11254154" y="116175"/>
            <a:ext cx="801858" cy="95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3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56CF04-7301-3D44-561C-81BEF2D9084B}"/>
              </a:ext>
            </a:extLst>
          </p:cNvPr>
          <p:cNvSpPr txBox="1">
            <a:spLocks/>
          </p:cNvSpPr>
          <p:nvPr/>
        </p:nvSpPr>
        <p:spPr>
          <a:xfrm>
            <a:off x="166497" y="377025"/>
            <a:ext cx="10173256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Total profit (KPI) in thousands (K) with two decimal values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A767C-3AA9-A444-F517-B08EB78D4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9"/>
          <a:stretch/>
        </p:blipFill>
        <p:spPr>
          <a:xfrm>
            <a:off x="917738" y="1245955"/>
            <a:ext cx="10078857" cy="2239315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8D90C94-A4FE-087B-EC89-1DA4BBA66218}"/>
              </a:ext>
            </a:extLst>
          </p:cNvPr>
          <p:cNvSpPr/>
          <p:nvPr/>
        </p:nvSpPr>
        <p:spPr>
          <a:xfrm rot="5400000">
            <a:off x="5712194" y="3931665"/>
            <a:ext cx="767612" cy="6330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81032D-E32A-2186-25AB-C09E5F83C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61" b="16911"/>
          <a:stretch/>
        </p:blipFill>
        <p:spPr>
          <a:xfrm>
            <a:off x="4628276" y="4931268"/>
            <a:ext cx="3305908" cy="1361554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8809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2BE201-C21A-33ED-E32C-653718BACCB4}"/>
              </a:ext>
            </a:extLst>
          </p:cNvPr>
          <p:cNvSpPr txBox="1">
            <a:spLocks/>
          </p:cNvSpPr>
          <p:nvPr/>
        </p:nvSpPr>
        <p:spPr>
          <a:xfrm>
            <a:off x="166497" y="377025"/>
            <a:ext cx="10173256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 : to filter the year to display monthly Sales Amount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311DF7-177E-FADB-CFB8-DA3EF2B8A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1007520"/>
            <a:ext cx="9720775" cy="3240924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94A15-5022-116D-4795-38115ADD3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60" y="4718604"/>
            <a:ext cx="4949107" cy="1762371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820133-AC65-E590-C78B-719119393418}"/>
              </a:ext>
            </a:extLst>
          </p:cNvPr>
          <p:cNvSpPr/>
          <p:nvPr/>
        </p:nvSpPr>
        <p:spPr>
          <a:xfrm>
            <a:off x="640606" y="5283264"/>
            <a:ext cx="927417" cy="6330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47276DB-912B-E34A-6074-DB804961CD2B}"/>
              </a:ext>
            </a:extLst>
          </p:cNvPr>
          <p:cNvSpPr/>
          <p:nvPr/>
        </p:nvSpPr>
        <p:spPr>
          <a:xfrm>
            <a:off x="7184804" y="5283264"/>
            <a:ext cx="927417" cy="6330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121A1A-6AAD-497C-FBDB-24617B4AC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2"/>
          <a:stretch/>
        </p:blipFill>
        <p:spPr>
          <a:xfrm>
            <a:off x="8647322" y="4572000"/>
            <a:ext cx="3113269" cy="2173464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16788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A17E80-D9F4-ECF7-2410-B850EED02626}"/>
              </a:ext>
            </a:extLst>
          </p:cNvPr>
          <p:cNvSpPr txBox="1">
            <a:spLocks/>
          </p:cNvSpPr>
          <p:nvPr/>
        </p:nvSpPr>
        <p:spPr>
          <a:xfrm>
            <a:off x="166497" y="377025"/>
            <a:ext cx="10173256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 Top 5 Product Sub-Category with Sales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62ACF5-7243-2A92-162D-DAAE43FA7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4"/>
          <a:stretch/>
        </p:blipFill>
        <p:spPr>
          <a:xfrm>
            <a:off x="1097280" y="866842"/>
            <a:ext cx="9242473" cy="290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7BB241-3570-BA4E-BA65-8DC255711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13" y="4767819"/>
            <a:ext cx="3846005" cy="195653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FBD46B9-146E-6076-BD5F-3CE3B4C53844}"/>
              </a:ext>
            </a:extLst>
          </p:cNvPr>
          <p:cNvSpPr/>
          <p:nvPr/>
        </p:nvSpPr>
        <p:spPr>
          <a:xfrm rot="5400000">
            <a:off x="5334709" y="3952456"/>
            <a:ext cx="767612" cy="6330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38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81BD-E289-B772-A5BB-1C57C480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534736"/>
            <a:ext cx="9404723" cy="1601165"/>
          </a:xfrm>
        </p:spPr>
        <p:txBody>
          <a:bodyPr/>
          <a:lstStyle/>
          <a:p>
            <a:pPr algn="ctr"/>
            <a:r>
              <a:rPr lang="en-US" sz="16600" dirty="0">
                <a:latin typeface="Edwardian Script ITC" panose="030303020407070D0804" pitchFamily="66" charset="0"/>
              </a:rPr>
              <a:t>Thank You </a:t>
            </a:r>
            <a:endParaRPr lang="en-IN" sz="166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1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4E80-9F84-F0A8-54D6-0A56D4BF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89" y="227635"/>
            <a:ext cx="9404723" cy="4898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Lookup the Product Name from the Product sheet to Sales sheet.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EBF9C-892F-A621-685E-A429A5458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0" r="29954"/>
          <a:stretch/>
        </p:blipFill>
        <p:spPr>
          <a:xfrm>
            <a:off x="350689" y="1197349"/>
            <a:ext cx="4024363" cy="1726809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CA062EA-36A3-6760-CC35-D3C91E89C8EC}"/>
              </a:ext>
            </a:extLst>
          </p:cNvPr>
          <p:cNvSpPr/>
          <p:nvPr/>
        </p:nvSpPr>
        <p:spPr>
          <a:xfrm>
            <a:off x="4684542" y="1659988"/>
            <a:ext cx="1153550" cy="7174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D9083-BADB-EA66-4132-5ADDF0F94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39" y="858128"/>
            <a:ext cx="4228876" cy="2405253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25E2A30-554B-395C-4DEF-541BE673A19D}"/>
              </a:ext>
            </a:extLst>
          </p:cNvPr>
          <p:cNvSpPr txBox="1">
            <a:spLocks/>
          </p:cNvSpPr>
          <p:nvPr/>
        </p:nvSpPr>
        <p:spPr>
          <a:xfrm>
            <a:off x="350688" y="3444025"/>
            <a:ext cx="9918727" cy="8888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Lookup the Customer Full Name from the Customer and Unit Price from Product sheet to Sales sheet.</a:t>
            </a:r>
            <a:endParaRPr lang="en-IN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508E4E-9D50-1948-C2A3-80B9DA0B8C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8" r="3704"/>
          <a:stretch/>
        </p:blipFill>
        <p:spPr>
          <a:xfrm>
            <a:off x="224079" y="4684542"/>
            <a:ext cx="6190788" cy="1688123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0D79AD3-A796-4B53-9D0D-70AADD376D1C}"/>
              </a:ext>
            </a:extLst>
          </p:cNvPr>
          <p:cNvSpPr/>
          <p:nvPr/>
        </p:nvSpPr>
        <p:spPr>
          <a:xfrm>
            <a:off x="6806621" y="5040707"/>
            <a:ext cx="1153550" cy="7174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F14C0F-8D91-F234-4213-3E00B9B59F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25"/>
          <a:stretch/>
        </p:blipFill>
        <p:spPr>
          <a:xfrm>
            <a:off x="8567225" y="4046693"/>
            <a:ext cx="2700997" cy="2705479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46943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5E49E9-B023-47B5-727F-9B5CF21F2EFF}"/>
              </a:ext>
            </a:extLst>
          </p:cNvPr>
          <p:cNvSpPr txBox="1">
            <a:spLocks/>
          </p:cNvSpPr>
          <p:nvPr/>
        </p:nvSpPr>
        <p:spPr>
          <a:xfrm>
            <a:off x="350689" y="227635"/>
            <a:ext cx="9404723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Lookup the Unit Price from Product sheet to Sales sheet.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6997C-7805-C73A-6974-29DC077D3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01" r="27016"/>
          <a:stretch/>
        </p:blipFill>
        <p:spPr>
          <a:xfrm>
            <a:off x="339370" y="981613"/>
            <a:ext cx="4713680" cy="1198879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DA4437A-8819-FFBC-54D4-B822ADCCE691}"/>
              </a:ext>
            </a:extLst>
          </p:cNvPr>
          <p:cNvSpPr/>
          <p:nvPr/>
        </p:nvSpPr>
        <p:spPr>
          <a:xfrm>
            <a:off x="5519225" y="1328695"/>
            <a:ext cx="1153550" cy="7174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E98FF3-5423-F293-B46D-DD64A7AEE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83" y="733278"/>
            <a:ext cx="2813539" cy="1925516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615C19-24E0-AB5C-A4EB-44DC95416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6"/>
          <a:stretch/>
        </p:blipFill>
        <p:spPr>
          <a:xfrm>
            <a:off x="339370" y="3147208"/>
            <a:ext cx="10776856" cy="1362234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2EA637A-B6C2-8F51-DB0E-E71D72DAA55D}"/>
              </a:ext>
            </a:extLst>
          </p:cNvPr>
          <p:cNvSpPr txBox="1">
            <a:spLocks/>
          </p:cNvSpPr>
          <p:nvPr/>
        </p:nvSpPr>
        <p:spPr>
          <a:xfrm>
            <a:off x="350689" y="2657391"/>
            <a:ext cx="9404723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Lookup product name, customer full name and unit price in one frame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3DEEF4F-9259-3E28-09D9-90EB4DC985DA}"/>
              </a:ext>
            </a:extLst>
          </p:cNvPr>
          <p:cNvSpPr/>
          <p:nvPr/>
        </p:nvSpPr>
        <p:spPr>
          <a:xfrm>
            <a:off x="5643489" y="4622213"/>
            <a:ext cx="452511" cy="51226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4B41EE-EA3E-0672-891F-2F030307B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16"/>
          <a:stretch/>
        </p:blipFill>
        <p:spPr>
          <a:xfrm>
            <a:off x="3468686" y="5247250"/>
            <a:ext cx="5052987" cy="1491176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3180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D03AA4-2F35-53E1-59F2-FE0D96324525}"/>
              </a:ext>
            </a:extLst>
          </p:cNvPr>
          <p:cNvSpPr txBox="1">
            <a:spLocks/>
          </p:cNvSpPr>
          <p:nvPr/>
        </p:nvSpPr>
        <p:spPr>
          <a:xfrm>
            <a:off x="350689" y="227635"/>
            <a:ext cx="10045336" cy="1150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following fields from the Orderdatekey field ( First Create a Date Field from Orderdatekey)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Order Date, Year, MonthNo, Month Full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7B8BC-90CF-433D-C622-E7E7C31AD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79"/>
          <a:stretch/>
        </p:blipFill>
        <p:spPr>
          <a:xfrm>
            <a:off x="350689" y="1744658"/>
            <a:ext cx="5937569" cy="1899669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26E1706-59CE-C692-0D98-C3C034478728}"/>
              </a:ext>
            </a:extLst>
          </p:cNvPr>
          <p:cNvSpPr/>
          <p:nvPr/>
        </p:nvSpPr>
        <p:spPr>
          <a:xfrm>
            <a:off x="6471138" y="2377969"/>
            <a:ext cx="928468" cy="63304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FB401F-936D-0BB6-987D-57985B6F3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37"/>
          <a:stretch/>
        </p:blipFill>
        <p:spPr>
          <a:xfrm>
            <a:off x="7582486" y="1540676"/>
            <a:ext cx="4286961" cy="2307632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2FED67D-1A50-B28F-B9BD-449EE2955A90}"/>
              </a:ext>
            </a:extLst>
          </p:cNvPr>
          <p:cNvSpPr txBox="1">
            <a:spLocks/>
          </p:cNvSpPr>
          <p:nvPr/>
        </p:nvSpPr>
        <p:spPr>
          <a:xfrm>
            <a:off x="321243" y="3765441"/>
            <a:ext cx="9404723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Quarter(Q1,Q2,Q3,Q4)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5AED32-A66B-9501-E52C-CF6EC16FA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 b="2599"/>
          <a:stretch/>
        </p:blipFill>
        <p:spPr>
          <a:xfrm>
            <a:off x="162700" y="4697300"/>
            <a:ext cx="7532326" cy="1782723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A2215E-FF46-FE60-33FD-F52C0AB46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35"/>
          <a:stretch/>
        </p:blipFill>
        <p:spPr>
          <a:xfrm>
            <a:off x="9189760" y="4297197"/>
            <a:ext cx="2345748" cy="2333951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1A4E0FC-9F75-B45F-096F-E3198AE77C69}"/>
              </a:ext>
            </a:extLst>
          </p:cNvPr>
          <p:cNvSpPr/>
          <p:nvPr/>
        </p:nvSpPr>
        <p:spPr>
          <a:xfrm>
            <a:off x="7978159" y="5272138"/>
            <a:ext cx="928468" cy="63304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6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4BD9E7-3FAA-1810-0E88-84731357A578}"/>
              </a:ext>
            </a:extLst>
          </p:cNvPr>
          <p:cNvSpPr txBox="1">
            <a:spLocks/>
          </p:cNvSpPr>
          <p:nvPr/>
        </p:nvSpPr>
        <p:spPr>
          <a:xfrm>
            <a:off x="208702" y="234451"/>
            <a:ext cx="9404723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Year-Month (YYYY-MMM)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35C106-77E7-33AE-50C2-EC186AAA5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9"/>
          <a:stretch/>
        </p:blipFill>
        <p:spPr>
          <a:xfrm>
            <a:off x="341920" y="738850"/>
            <a:ext cx="6072949" cy="1923757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1466CF-9B84-0C91-3F1A-C18E0EB06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18"/>
          <a:stretch/>
        </p:blipFill>
        <p:spPr>
          <a:xfrm>
            <a:off x="8275502" y="547239"/>
            <a:ext cx="3133395" cy="2122468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1EF8446-0E01-B1EF-FEBE-EDBA3D110E2A}"/>
              </a:ext>
            </a:extLst>
          </p:cNvPr>
          <p:cNvSpPr/>
          <p:nvPr/>
        </p:nvSpPr>
        <p:spPr>
          <a:xfrm>
            <a:off x="6881475" y="1384203"/>
            <a:ext cx="927417" cy="6330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4B76FF2-A15A-BD13-B037-A911A3A09DE5}"/>
              </a:ext>
            </a:extLst>
          </p:cNvPr>
          <p:cNvSpPr txBox="1">
            <a:spLocks/>
          </p:cNvSpPr>
          <p:nvPr/>
        </p:nvSpPr>
        <p:spPr>
          <a:xfrm>
            <a:off x="208700" y="2813617"/>
            <a:ext cx="9404723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 Weekday Number (Weekdayno)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D158AF-F170-B501-952B-71A78CF0F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20" y="3360059"/>
            <a:ext cx="6072948" cy="1471662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3BBCE9DB-527D-38D2-43A9-4F5897B93CDF}"/>
              </a:ext>
            </a:extLst>
          </p:cNvPr>
          <p:cNvSpPr/>
          <p:nvPr/>
        </p:nvSpPr>
        <p:spPr>
          <a:xfrm>
            <a:off x="6881476" y="3549845"/>
            <a:ext cx="927417" cy="6330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5AE6991-134C-B89E-F2CC-583B6D007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60"/>
          <a:stretch/>
        </p:blipFill>
        <p:spPr>
          <a:xfrm>
            <a:off x="8275502" y="2878229"/>
            <a:ext cx="3133394" cy="1820380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C9001A4-C324-4F36-3273-C29F08CBB81C}"/>
              </a:ext>
            </a:extLst>
          </p:cNvPr>
          <p:cNvSpPr txBox="1">
            <a:spLocks/>
          </p:cNvSpPr>
          <p:nvPr/>
        </p:nvSpPr>
        <p:spPr>
          <a:xfrm>
            <a:off x="208701" y="4889513"/>
            <a:ext cx="9404723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Weekday Name (Weekdayname)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B895558-44F4-33F7-025D-5E561C945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38"/>
          <a:stretch/>
        </p:blipFill>
        <p:spPr>
          <a:xfrm>
            <a:off x="327543" y="5333787"/>
            <a:ext cx="6087325" cy="1418705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7F7EC49D-C1C9-3395-BFE4-7896F98A499D}"/>
              </a:ext>
            </a:extLst>
          </p:cNvPr>
          <p:cNvSpPr/>
          <p:nvPr/>
        </p:nvSpPr>
        <p:spPr>
          <a:xfrm>
            <a:off x="6881475" y="5530340"/>
            <a:ext cx="927417" cy="6330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0F00C1-0836-F913-565C-5BA7C9A145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501" y="4889514"/>
            <a:ext cx="3485089" cy="1862978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7741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ED23EB-3E94-419C-0A27-1FC1FA15191F}"/>
              </a:ext>
            </a:extLst>
          </p:cNvPr>
          <p:cNvSpPr txBox="1">
            <a:spLocks/>
          </p:cNvSpPr>
          <p:nvPr/>
        </p:nvSpPr>
        <p:spPr>
          <a:xfrm>
            <a:off x="138362" y="162768"/>
            <a:ext cx="9404723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Financial Month (FM1, FM2, ..., FM12)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4D63E-A244-3FC6-836D-43F206699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9"/>
          <a:stretch/>
        </p:blipFill>
        <p:spPr>
          <a:xfrm>
            <a:off x="273800" y="652584"/>
            <a:ext cx="7336822" cy="3427047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F5B0BD8-4152-0448-6EB0-EF1B75FDB0A4}"/>
              </a:ext>
            </a:extLst>
          </p:cNvPr>
          <p:cNvSpPr/>
          <p:nvPr/>
        </p:nvSpPr>
        <p:spPr>
          <a:xfrm>
            <a:off x="7746060" y="2119921"/>
            <a:ext cx="927417" cy="6330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09600D-B3EE-1AF9-CC3C-8F0BEF141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914" y="1264706"/>
            <a:ext cx="3109285" cy="2617977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A6064DA-6F2A-A859-BF7B-FAA6F9CEF38E}"/>
              </a:ext>
            </a:extLst>
          </p:cNvPr>
          <p:cNvSpPr txBox="1">
            <a:spLocks/>
          </p:cNvSpPr>
          <p:nvPr/>
        </p:nvSpPr>
        <p:spPr>
          <a:xfrm>
            <a:off x="141619" y="4249895"/>
            <a:ext cx="9404723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Financial Quarter (FQ1, FQ2, FQ3, FQ4)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A995B2-2338-E0DF-921D-4269D37AB5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1" b="5393"/>
          <a:stretch/>
        </p:blipFill>
        <p:spPr>
          <a:xfrm>
            <a:off x="273800" y="4739712"/>
            <a:ext cx="7336822" cy="1955521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74855F4-53DC-CF38-CADC-0A8EA2BCA3E8}"/>
              </a:ext>
            </a:extLst>
          </p:cNvPr>
          <p:cNvSpPr/>
          <p:nvPr/>
        </p:nvSpPr>
        <p:spPr>
          <a:xfrm>
            <a:off x="7746060" y="5350019"/>
            <a:ext cx="927417" cy="6330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6273F4-4F74-1C7E-8D34-F99342A1B9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915" y="4249895"/>
            <a:ext cx="3109285" cy="2362530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32325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B4FBF1-EC6A-EE71-D676-39E1A9259531}"/>
              </a:ext>
            </a:extLst>
          </p:cNvPr>
          <p:cNvSpPr txBox="1">
            <a:spLocks/>
          </p:cNvSpPr>
          <p:nvPr/>
        </p:nvSpPr>
        <p:spPr>
          <a:xfrm>
            <a:off x="138362" y="162768"/>
            <a:ext cx="10173256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Sales amount using the columns(unit price, order quantity, unit discount)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EB601-2F3A-B667-BAF3-6CDB1E280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7"/>
          <a:stretch/>
        </p:blipFill>
        <p:spPr>
          <a:xfrm>
            <a:off x="297941" y="1240628"/>
            <a:ext cx="7101665" cy="2431040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F85575F-135F-734A-936E-74F63C017DDB}"/>
              </a:ext>
            </a:extLst>
          </p:cNvPr>
          <p:cNvSpPr/>
          <p:nvPr/>
        </p:nvSpPr>
        <p:spPr>
          <a:xfrm>
            <a:off x="7618181" y="1928606"/>
            <a:ext cx="927417" cy="6330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E3DCD-5306-6423-869C-0C1E2FF28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69" y="1240627"/>
            <a:ext cx="3347257" cy="2431041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B6C9272-08B0-BB73-C8D1-DE31EE81C071}"/>
              </a:ext>
            </a:extLst>
          </p:cNvPr>
          <p:cNvSpPr txBox="1">
            <a:spLocks/>
          </p:cNvSpPr>
          <p:nvPr/>
        </p:nvSpPr>
        <p:spPr>
          <a:xfrm>
            <a:off x="138362" y="3837677"/>
            <a:ext cx="10173256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(KPI ) in Thousands (K) with two decimal values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91F75F-439F-AA32-14F6-99ACCC1A4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8"/>
          <a:stretch/>
        </p:blipFill>
        <p:spPr>
          <a:xfrm>
            <a:off x="297941" y="4327494"/>
            <a:ext cx="7101666" cy="2367737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5C5C4A8-BC2B-4AA7-2D60-EB5E60DAE5F6}"/>
              </a:ext>
            </a:extLst>
          </p:cNvPr>
          <p:cNvSpPr/>
          <p:nvPr/>
        </p:nvSpPr>
        <p:spPr>
          <a:xfrm>
            <a:off x="7618181" y="5113698"/>
            <a:ext cx="927417" cy="6330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131B0C-D74C-F750-DC10-CD7BD1A55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172" y="4493502"/>
            <a:ext cx="3305054" cy="1991703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7734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31AFE4-EB36-55D8-784A-E4EB3CB1E71C}"/>
              </a:ext>
            </a:extLst>
          </p:cNvPr>
          <p:cNvSpPr txBox="1">
            <a:spLocks/>
          </p:cNvSpPr>
          <p:nvPr/>
        </p:nvSpPr>
        <p:spPr>
          <a:xfrm>
            <a:off x="166497" y="377025"/>
            <a:ext cx="10173256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Production Cost using the columns (unit cost, order quantity)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4BF0E-8893-DB90-22EA-008EFB8FA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6" r="11723"/>
          <a:stretch/>
        </p:blipFill>
        <p:spPr>
          <a:xfrm>
            <a:off x="234463" y="1192236"/>
            <a:ext cx="7277686" cy="2563838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25EBDBA-3293-57F3-161E-E3405A242C7A}"/>
              </a:ext>
            </a:extLst>
          </p:cNvPr>
          <p:cNvSpPr/>
          <p:nvPr/>
        </p:nvSpPr>
        <p:spPr>
          <a:xfrm>
            <a:off x="7646317" y="2066679"/>
            <a:ext cx="927417" cy="6330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FE0A6-C810-F35D-5AAF-F4DEB13EF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03" y="1192236"/>
            <a:ext cx="3249635" cy="2563838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DE5903B-0C23-0255-0292-D3F02BC073AF}"/>
              </a:ext>
            </a:extLst>
          </p:cNvPr>
          <p:cNvSpPr txBox="1">
            <a:spLocks/>
          </p:cNvSpPr>
          <p:nvPr/>
        </p:nvSpPr>
        <p:spPr>
          <a:xfrm>
            <a:off x="166497" y="4081468"/>
            <a:ext cx="10173256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Production cost (KPI) in thousands (K) with two decimal values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FE9AAF-FA67-FBE1-98A3-B54FF06F7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2" r="3001"/>
          <a:stretch/>
        </p:blipFill>
        <p:spPr>
          <a:xfrm>
            <a:off x="234462" y="4571285"/>
            <a:ext cx="7277685" cy="2110869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03AEE29-723F-4BFE-27BD-413AA5DE7ABC}"/>
              </a:ext>
            </a:extLst>
          </p:cNvPr>
          <p:cNvSpPr/>
          <p:nvPr/>
        </p:nvSpPr>
        <p:spPr>
          <a:xfrm>
            <a:off x="7646316" y="5281305"/>
            <a:ext cx="927417" cy="6330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22F2A1-49B6-0D54-FDC6-FB979792C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01" y="4571285"/>
            <a:ext cx="3249635" cy="1909690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0805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AB83EE-EE4C-69E8-44F4-7A74F2F0E5A1}"/>
              </a:ext>
            </a:extLst>
          </p:cNvPr>
          <p:cNvSpPr txBox="1">
            <a:spLocks/>
          </p:cNvSpPr>
          <p:nvPr/>
        </p:nvSpPr>
        <p:spPr>
          <a:xfrm>
            <a:off x="166497" y="377025"/>
            <a:ext cx="10173256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profit, Display Sales amount, Production Cost and Profit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582F4-14E4-5F09-6917-8476404A8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9"/>
          <a:stretch/>
        </p:blipFill>
        <p:spPr>
          <a:xfrm>
            <a:off x="773720" y="1201341"/>
            <a:ext cx="10016199" cy="2227659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58B21B-B4EA-C725-1D5B-57A5478D3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19" y="4460084"/>
            <a:ext cx="8659513" cy="2227659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F3D195E-999B-261F-0B58-CB94B01C41C6}"/>
              </a:ext>
            </a:extLst>
          </p:cNvPr>
          <p:cNvSpPr/>
          <p:nvPr/>
        </p:nvSpPr>
        <p:spPr>
          <a:xfrm rot="5400000">
            <a:off x="5330769" y="3628017"/>
            <a:ext cx="767612" cy="6330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385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3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264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Century Gothic</vt:lpstr>
      <vt:lpstr>Edwardian Script ITC</vt:lpstr>
      <vt:lpstr>Times New Roman</vt:lpstr>
      <vt:lpstr>Wingdings</vt:lpstr>
      <vt:lpstr>Wingdings 3</vt:lpstr>
      <vt:lpstr>Ion</vt:lpstr>
      <vt:lpstr>MySQL Project : Adventure work cycles</vt:lpstr>
      <vt:lpstr>Lookup the Product Name from the Product sheet to Sales sheet.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narasimhakhandesh21@gmail.com</dc:creator>
  <cp:lastModifiedBy>narasimhakhandesh21@gmail.com</cp:lastModifiedBy>
  <cp:revision>11</cp:revision>
  <dcterms:created xsi:type="dcterms:W3CDTF">2024-12-25T08:31:18Z</dcterms:created>
  <dcterms:modified xsi:type="dcterms:W3CDTF">2024-12-26T13:12:34Z</dcterms:modified>
</cp:coreProperties>
</file>