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80" r:id="rId6"/>
    <p:sldId id="281" r:id="rId7"/>
    <p:sldId id="282" r:id="rId8"/>
    <p:sldId id="283" r:id="rId9"/>
    <p:sldId id="284" r:id="rId10"/>
    <p:sldId id="285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Cyclistic</a:t>
            </a:r>
            <a:r>
              <a:rPr lang="en-US" sz="4000" dirty="0"/>
              <a:t> : Cycle Share</a:t>
            </a:r>
            <a:br>
              <a:rPr lang="en-US" sz="4000" dirty="0"/>
            </a:br>
            <a:r>
              <a:rPr lang="en-US" sz="2000" dirty="0"/>
              <a:t>(</a:t>
            </a:r>
            <a:r>
              <a:rPr lang="en-US" sz="2400" dirty="0"/>
              <a:t>Case Study)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K Srikar</a:t>
            </a:r>
          </a:p>
          <a:p>
            <a:pPr algn="l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June 2024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6621-1828-3744-5C19-20D8130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1" dirty="0"/>
              <a:t>Objective of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EB11F-A0A1-12E2-7B74-70A141B34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786063"/>
            <a:ext cx="10544780" cy="2200466"/>
          </a:xfrm>
        </p:spPr>
        <p:txBody>
          <a:bodyPr>
            <a:normAutofit/>
          </a:bodyPr>
          <a:lstStyle/>
          <a:p>
            <a:r>
              <a:rPr lang="en-IN" sz="3600" dirty="0"/>
              <a:t>How do Annual members and Casual Riders use </a:t>
            </a:r>
            <a:r>
              <a:rPr lang="en-IN" sz="3600" dirty="0" err="1"/>
              <a:t>Cyclistic</a:t>
            </a:r>
            <a:r>
              <a:rPr lang="en-IN" sz="3600" dirty="0"/>
              <a:t> Differently?</a:t>
            </a:r>
          </a:p>
        </p:txBody>
      </p:sp>
    </p:spTree>
    <p:extLst>
      <p:ext uri="{BB962C8B-B14F-4D97-AF65-F5344CB8AC3E}">
        <p14:creationId xmlns:p14="http://schemas.microsoft.com/office/powerpoint/2010/main" val="9685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9E49-DD64-14DC-5E49-11E481D1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Breakdown of Plans Offered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0C013-71E2-CC91-23ED-F29296652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Single-Ride Passes: Pass taken by Casual Riders for a single use.</a:t>
            </a:r>
          </a:p>
          <a:p>
            <a:endParaRPr lang="en-IN" dirty="0"/>
          </a:p>
          <a:p>
            <a:r>
              <a:rPr lang="en-IN" dirty="0"/>
              <a:t>Full Day Passes: Pass taken by Casual Riders for unlimited ride time in a single day</a:t>
            </a:r>
          </a:p>
          <a:p>
            <a:endParaRPr lang="en-IN" dirty="0"/>
          </a:p>
          <a:p>
            <a:r>
              <a:rPr lang="en-IN" dirty="0"/>
              <a:t>Annual Subscription: Taken by members who frequently use </a:t>
            </a:r>
            <a:r>
              <a:rPr lang="en-IN" dirty="0" err="1"/>
              <a:t>Cyclistic</a:t>
            </a:r>
            <a:r>
              <a:rPr lang="en-IN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139592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D3AC-AE5C-783A-94B0-A035E625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Rides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C3AFB-D830-826B-CA22-41505740C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>
            <a:noAutofit/>
          </a:bodyPr>
          <a:lstStyle/>
          <a:p>
            <a:r>
              <a:rPr lang="en-IN" sz="2800" dirty="0"/>
              <a:t>The amount of rides taken by a Casual Rider and Member can be seen in the bar graph beside.</a:t>
            </a:r>
          </a:p>
          <a:p>
            <a:r>
              <a:rPr lang="en-IN" sz="2800" dirty="0"/>
              <a:t>Frequency of use by members much greater that that of casual riders.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795EF3-6A27-F6BC-8805-AF7984DCD3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0325" y="2076450"/>
            <a:ext cx="5119688" cy="3622671"/>
          </a:xfrm>
        </p:spPr>
      </p:pic>
    </p:spTree>
    <p:extLst>
      <p:ext uri="{BB962C8B-B14F-4D97-AF65-F5344CB8AC3E}">
        <p14:creationId xmlns:p14="http://schemas.microsoft.com/office/powerpoint/2010/main" val="46713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E1EE-298A-B3A7-5A35-B3DDAF7C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Duration of rides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A130D-4EF4-EE1D-205D-FA428ED4AB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We can see the comparison of ride times between casual riders and members in the bar chart beside.</a:t>
            </a:r>
          </a:p>
          <a:p>
            <a:r>
              <a:rPr lang="en-IN" dirty="0"/>
              <a:t>Casual riders use the bike for longer duration compared to members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A71BDB-30B8-2780-8E88-7A5B53E36C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0324" y="2076450"/>
            <a:ext cx="5148263" cy="3622671"/>
          </a:xfrm>
        </p:spPr>
      </p:pic>
    </p:spTree>
    <p:extLst>
      <p:ext uri="{BB962C8B-B14F-4D97-AF65-F5344CB8AC3E}">
        <p14:creationId xmlns:p14="http://schemas.microsoft.com/office/powerpoint/2010/main" val="122564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BC3A-A95F-6070-2253-CEC38079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8800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6D3B-00B8-35B6-4FBB-71D4286AF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We can infer that members indeed use our service more frequently, this might be attributed them using bikes to commute to work.</a:t>
            </a:r>
          </a:p>
          <a:p>
            <a:r>
              <a:rPr lang="en-IN" sz="3200" dirty="0"/>
              <a:t>Whereas casual riders use the service for longer hours in a single use, this maybe due to them going to places/trips on bikes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18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2593-F143-DF88-7096-462431D1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000" dirty="0"/>
              <a:t>Conclusion/Takeaways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B6EE-AA30-4401-85D3-F0C1A0A58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 need for casual riders to avail our subscription is not apparent due to the frequency of the use.</a:t>
            </a:r>
          </a:p>
          <a:p>
            <a:r>
              <a:rPr lang="en-IN" dirty="0"/>
              <a:t>But they prefer to use our service </a:t>
            </a:r>
            <a:r>
              <a:rPr lang="en-IN" dirty="0" err="1"/>
              <a:t>incase</a:t>
            </a:r>
            <a:r>
              <a:rPr lang="en-IN" dirty="0"/>
              <a:t> they need to use bikes , showing that they like our service and might pay for it if we alter the plans a bit.</a:t>
            </a:r>
          </a:p>
          <a:p>
            <a:r>
              <a:rPr lang="en-IN" dirty="0"/>
              <a:t>Possible fix, we can charge the bike rides per hour instead of ride use, introduce a discounted membership option for casual riders to avail service at lower cost and less frequency</a:t>
            </a:r>
          </a:p>
          <a:p>
            <a:r>
              <a:rPr lang="en-IN" dirty="0"/>
              <a:t>Introduce membership plans exclusive to holiday season(potentially where casual riders use bikes the most)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23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References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Data was taken from DIVVY and the City of Chicago</a:t>
            </a:r>
          </a:p>
          <a:p>
            <a:r>
              <a:rPr lang="en-US" sz="2400" dirty="0"/>
              <a:t>Made open source by Data </a:t>
            </a:r>
            <a:r>
              <a:rPr lang="en-US" sz="2400"/>
              <a:t>License Agreement.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{9A0C2F2A-02EE-4E3F-BD82-805CC23CE489}tf55705232_win32</Template>
  <TotalTime>33</TotalTime>
  <Words>319</Words>
  <Application>Microsoft Office PowerPoint</Application>
  <PresentationFormat>Widescreen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Goudy Old Style</vt:lpstr>
      <vt:lpstr>Wingdings 2</vt:lpstr>
      <vt:lpstr>SlateVTI</vt:lpstr>
      <vt:lpstr>Cyclistic : Cycle Share (Case Study)</vt:lpstr>
      <vt:lpstr>Objective of Study</vt:lpstr>
      <vt:lpstr>Breakdown of Plans Offered</vt:lpstr>
      <vt:lpstr>Number of Rides</vt:lpstr>
      <vt:lpstr>Duration of rides</vt:lpstr>
      <vt:lpstr>Insights</vt:lpstr>
      <vt:lpstr>Conclusion/Takeaways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Srikar K</dc:creator>
  <cp:lastModifiedBy>Srikar K</cp:lastModifiedBy>
  <cp:revision>1</cp:revision>
  <dcterms:created xsi:type="dcterms:W3CDTF">2024-06-05T12:38:33Z</dcterms:created>
  <dcterms:modified xsi:type="dcterms:W3CDTF">2024-06-05T13:12:31Z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