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0"/>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788" autoAdjust="0"/>
  </p:normalViewPr>
  <p:slideViewPr>
    <p:cSldViewPr snapToGrid="0">
      <p:cViewPr varScale="1">
        <p:scale>
          <a:sx n="60" d="100"/>
          <a:sy n="60" d="100"/>
        </p:scale>
        <p:origin x="12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52BB16-CE8C-4361-9BF6-F0DE84A65DB4}"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06682FF3-50B1-4FED-BAE8-6A2707DD6894}">
      <dgm:prSet phldrT="[Text]"/>
      <dgm:spPr/>
      <dgm:t>
        <a:bodyPr/>
        <a:lstStyle/>
        <a:p>
          <a:endParaRPr lang="en-US" dirty="0"/>
        </a:p>
      </dgm:t>
    </dgm:pt>
    <dgm:pt modelId="{43043E56-2A28-46D5-911B-1C347A2C722C}" type="parTrans" cxnId="{EE149D0E-471A-48C7-BA6C-B6CC52C62627}">
      <dgm:prSet/>
      <dgm:spPr/>
      <dgm:t>
        <a:bodyPr/>
        <a:lstStyle/>
        <a:p>
          <a:endParaRPr lang="en-US"/>
        </a:p>
      </dgm:t>
    </dgm:pt>
    <dgm:pt modelId="{8162E5F1-C80A-41A0-AB5A-950F852F02B8}" type="sibTrans" cxnId="{EE149D0E-471A-48C7-BA6C-B6CC52C62627}">
      <dgm:prSet/>
      <dgm:spPr/>
      <dgm:t>
        <a:bodyPr/>
        <a:lstStyle/>
        <a:p>
          <a:endParaRPr lang="en-US"/>
        </a:p>
      </dgm:t>
    </dgm:pt>
    <dgm:pt modelId="{FA330446-497D-49B5-90C3-6266A9348630}">
      <dgm:prSet phldrT="[Text]" custT="1"/>
      <dgm:spPr/>
      <dgm:t>
        <a:bodyPr/>
        <a:lstStyle/>
        <a:p>
          <a:r>
            <a:rPr lang="en-US" sz="2300" dirty="0"/>
            <a:t>Traditional diagnosis procedures for the disease Malaria are tedious, time consuming and require experienced professionals.</a:t>
          </a:r>
        </a:p>
        <a:p>
          <a:r>
            <a:rPr lang="en-US" sz="2300" dirty="0"/>
            <a:t>Human error adversely impacts diagnosis and leads to fatalities.</a:t>
          </a:r>
        </a:p>
      </dgm:t>
    </dgm:pt>
    <dgm:pt modelId="{9106AA77-48EB-4F66-B743-B54D43AD3D05}" type="parTrans" cxnId="{56A9F33C-0034-441D-8647-F7FBECAE16E4}">
      <dgm:prSet/>
      <dgm:spPr/>
      <dgm:t>
        <a:bodyPr/>
        <a:lstStyle/>
        <a:p>
          <a:endParaRPr lang="en-US"/>
        </a:p>
      </dgm:t>
    </dgm:pt>
    <dgm:pt modelId="{5E641CA4-DB1D-4BAA-9EC5-8EC75FD51B57}" type="sibTrans" cxnId="{56A9F33C-0034-441D-8647-F7FBECAE16E4}">
      <dgm:prSet/>
      <dgm:spPr/>
      <dgm:t>
        <a:bodyPr/>
        <a:lstStyle/>
        <a:p>
          <a:endParaRPr lang="en-US"/>
        </a:p>
      </dgm:t>
    </dgm:pt>
    <dgm:pt modelId="{8CBC40F7-D2B0-4211-971C-CF3140AA417C}">
      <dgm:prSet phldrT="[Text]" custT="1"/>
      <dgm:spPr/>
      <dgm:t>
        <a:bodyPr/>
        <a:lstStyle/>
        <a:p>
          <a:r>
            <a:rPr lang="en-US" sz="2800" dirty="0"/>
            <a:t>An automated system to help with early and accurate detection of malaria can save more lives with better accuracy than manual diagnosis. </a:t>
          </a:r>
        </a:p>
      </dgm:t>
    </dgm:pt>
    <dgm:pt modelId="{03A8CF9A-29AB-4C57-886E-CD7441E513FC}" type="parTrans" cxnId="{279E8845-DA3E-4AE8-9442-9493EAA24F8A}">
      <dgm:prSet/>
      <dgm:spPr/>
      <dgm:t>
        <a:bodyPr/>
        <a:lstStyle/>
        <a:p>
          <a:endParaRPr lang="en-US"/>
        </a:p>
      </dgm:t>
    </dgm:pt>
    <dgm:pt modelId="{298BB597-2F56-40D9-8B8C-B216B20DEA8A}" type="sibTrans" cxnId="{279E8845-DA3E-4AE8-9442-9493EAA24F8A}">
      <dgm:prSet/>
      <dgm:spPr/>
      <dgm:t>
        <a:bodyPr/>
        <a:lstStyle/>
        <a:p>
          <a:endParaRPr lang="en-US"/>
        </a:p>
      </dgm:t>
    </dgm:pt>
    <dgm:pt modelId="{46089F95-88F9-4546-8217-CFF6D88E97AD}">
      <dgm:prSet phldrT="[Text]" custT="1"/>
      <dgm:spPr/>
      <dgm:t>
        <a:bodyPr/>
        <a:lstStyle/>
        <a:p>
          <a:r>
            <a:rPr lang="en-US" sz="2800" dirty="0"/>
            <a:t>Malaria is one of the world’s deadliest diseases caused by the Plasmodium parasites that enter human red blood cells via mosquito bites.</a:t>
          </a:r>
        </a:p>
      </dgm:t>
    </dgm:pt>
    <dgm:pt modelId="{6E05FC1B-F19E-4235-8E26-5556FBF06199}" type="sibTrans" cxnId="{9C7D1D6F-3D9D-451E-9BEC-111E16898771}">
      <dgm:prSet/>
      <dgm:spPr/>
      <dgm:t>
        <a:bodyPr/>
        <a:lstStyle/>
        <a:p>
          <a:endParaRPr lang="en-US"/>
        </a:p>
      </dgm:t>
    </dgm:pt>
    <dgm:pt modelId="{C5F441D4-6EE5-4B4C-9C1E-718FEDF9B1D0}" type="parTrans" cxnId="{9C7D1D6F-3D9D-451E-9BEC-111E16898771}">
      <dgm:prSet/>
      <dgm:spPr/>
      <dgm:t>
        <a:bodyPr/>
        <a:lstStyle/>
        <a:p>
          <a:endParaRPr lang="en-US"/>
        </a:p>
      </dgm:t>
    </dgm:pt>
    <dgm:pt modelId="{374C6A80-BF76-4DC5-AD1C-7FE1D8891530}">
      <dgm:prSet phldrT="[Text]"/>
      <dgm:spPr/>
      <dgm:t>
        <a:bodyPr/>
        <a:lstStyle/>
        <a:p>
          <a:endParaRPr lang="en-US" dirty="0"/>
        </a:p>
      </dgm:t>
    </dgm:pt>
    <dgm:pt modelId="{DFE575D5-78BE-49F9-9606-C3A105D5D4EF}" type="sibTrans" cxnId="{C303C3B2-A449-4656-9C1A-A6559541F9A8}">
      <dgm:prSet/>
      <dgm:spPr/>
      <dgm:t>
        <a:bodyPr/>
        <a:lstStyle/>
        <a:p>
          <a:endParaRPr lang="en-US"/>
        </a:p>
      </dgm:t>
    </dgm:pt>
    <dgm:pt modelId="{63363289-36E3-46F9-B047-2B61CA04E4B6}" type="parTrans" cxnId="{C303C3B2-A449-4656-9C1A-A6559541F9A8}">
      <dgm:prSet/>
      <dgm:spPr/>
      <dgm:t>
        <a:bodyPr/>
        <a:lstStyle/>
        <a:p>
          <a:endParaRPr lang="en-US"/>
        </a:p>
      </dgm:t>
    </dgm:pt>
    <dgm:pt modelId="{ADA191C8-4383-40B2-8FFF-3945A3C7BF6A}">
      <dgm:prSet phldrT="[Text]"/>
      <dgm:spPr/>
      <dgm:t>
        <a:bodyPr/>
        <a:lstStyle/>
        <a:p>
          <a:endParaRPr lang="en-US" dirty="0"/>
        </a:p>
      </dgm:t>
    </dgm:pt>
    <dgm:pt modelId="{5D73E5A4-E934-40A8-8CCA-45A10251B6C4}" type="sibTrans" cxnId="{6E943337-0849-40E3-A45A-7EC74E639BC8}">
      <dgm:prSet/>
      <dgm:spPr/>
      <dgm:t>
        <a:bodyPr/>
        <a:lstStyle/>
        <a:p>
          <a:endParaRPr lang="en-US"/>
        </a:p>
      </dgm:t>
    </dgm:pt>
    <dgm:pt modelId="{C0363104-9DD2-4980-91F2-99A14019AFCC}" type="parTrans" cxnId="{6E943337-0849-40E3-A45A-7EC74E639BC8}">
      <dgm:prSet/>
      <dgm:spPr/>
      <dgm:t>
        <a:bodyPr/>
        <a:lstStyle/>
        <a:p>
          <a:endParaRPr lang="en-US"/>
        </a:p>
      </dgm:t>
    </dgm:pt>
    <dgm:pt modelId="{5F1EC686-5E69-4299-9791-54B78C620C45}" type="pres">
      <dgm:prSet presAssocID="{5652BB16-CE8C-4361-9BF6-F0DE84A65DB4}" presName="Name0" presStyleCnt="0">
        <dgm:presLayoutVars>
          <dgm:dir/>
          <dgm:animLvl val="lvl"/>
          <dgm:resizeHandles val="exact"/>
        </dgm:presLayoutVars>
      </dgm:prSet>
      <dgm:spPr/>
    </dgm:pt>
    <dgm:pt modelId="{9765B384-5ECC-42EF-8636-5887F481CADB}" type="pres">
      <dgm:prSet presAssocID="{06682FF3-50B1-4FED-BAE8-6A2707DD6894}" presName="compositeNode" presStyleCnt="0">
        <dgm:presLayoutVars>
          <dgm:bulletEnabled val="1"/>
        </dgm:presLayoutVars>
      </dgm:prSet>
      <dgm:spPr/>
    </dgm:pt>
    <dgm:pt modelId="{A8AEB367-4158-459E-9A1E-4FDFE59AF8F7}" type="pres">
      <dgm:prSet presAssocID="{06682FF3-50B1-4FED-BAE8-6A2707DD6894}" presName="bgRect" presStyleLbl="node1" presStyleIdx="0" presStyleCnt="3"/>
      <dgm:spPr/>
    </dgm:pt>
    <dgm:pt modelId="{84548C38-88DC-48CA-8BAC-A7E5C58FECD8}" type="pres">
      <dgm:prSet presAssocID="{06682FF3-50B1-4FED-BAE8-6A2707DD6894}" presName="parentNode" presStyleLbl="node1" presStyleIdx="0" presStyleCnt="3">
        <dgm:presLayoutVars>
          <dgm:chMax val="0"/>
          <dgm:bulletEnabled val="1"/>
        </dgm:presLayoutVars>
      </dgm:prSet>
      <dgm:spPr/>
    </dgm:pt>
    <dgm:pt modelId="{2A349171-FCEB-4BCC-9BA3-C395EFAB790F}" type="pres">
      <dgm:prSet presAssocID="{06682FF3-50B1-4FED-BAE8-6A2707DD6894}" presName="childNode" presStyleLbl="node1" presStyleIdx="0" presStyleCnt="3">
        <dgm:presLayoutVars>
          <dgm:bulletEnabled val="1"/>
        </dgm:presLayoutVars>
      </dgm:prSet>
      <dgm:spPr/>
    </dgm:pt>
    <dgm:pt modelId="{C77739B4-77C5-4F70-8FEA-462D68720802}" type="pres">
      <dgm:prSet presAssocID="{8162E5F1-C80A-41A0-AB5A-950F852F02B8}" presName="hSp" presStyleCnt="0"/>
      <dgm:spPr/>
    </dgm:pt>
    <dgm:pt modelId="{A529B958-5C08-4646-A316-7D7891584EFB}" type="pres">
      <dgm:prSet presAssocID="{8162E5F1-C80A-41A0-AB5A-950F852F02B8}" presName="vProcSp" presStyleCnt="0"/>
      <dgm:spPr/>
    </dgm:pt>
    <dgm:pt modelId="{C64F6285-4D94-4C67-B30B-BB4EE0E9C8B2}" type="pres">
      <dgm:prSet presAssocID="{8162E5F1-C80A-41A0-AB5A-950F852F02B8}" presName="vSp1" presStyleCnt="0"/>
      <dgm:spPr/>
    </dgm:pt>
    <dgm:pt modelId="{F261F574-D969-424C-8FBC-6391947F2C03}" type="pres">
      <dgm:prSet presAssocID="{8162E5F1-C80A-41A0-AB5A-950F852F02B8}" presName="simulatedConn" presStyleLbl="solidFgAcc1" presStyleIdx="0" presStyleCnt="2"/>
      <dgm:spPr/>
    </dgm:pt>
    <dgm:pt modelId="{BD85C7A5-847E-49AA-9721-C4AA7C8CFAC2}" type="pres">
      <dgm:prSet presAssocID="{8162E5F1-C80A-41A0-AB5A-950F852F02B8}" presName="vSp2" presStyleCnt="0"/>
      <dgm:spPr/>
    </dgm:pt>
    <dgm:pt modelId="{95E899BB-3279-48C1-A643-BA2E43E0CF97}" type="pres">
      <dgm:prSet presAssocID="{8162E5F1-C80A-41A0-AB5A-950F852F02B8}" presName="sibTrans" presStyleCnt="0"/>
      <dgm:spPr/>
    </dgm:pt>
    <dgm:pt modelId="{D01B700D-C2C8-4F38-A4BC-7B6EBD954A53}" type="pres">
      <dgm:prSet presAssocID="{374C6A80-BF76-4DC5-AD1C-7FE1D8891530}" presName="compositeNode" presStyleCnt="0">
        <dgm:presLayoutVars>
          <dgm:bulletEnabled val="1"/>
        </dgm:presLayoutVars>
      </dgm:prSet>
      <dgm:spPr/>
    </dgm:pt>
    <dgm:pt modelId="{B6537E7A-A30B-41E6-A60E-7CF93B022B7B}" type="pres">
      <dgm:prSet presAssocID="{374C6A80-BF76-4DC5-AD1C-7FE1D8891530}" presName="bgRect" presStyleLbl="node1" presStyleIdx="1" presStyleCnt="3"/>
      <dgm:spPr/>
    </dgm:pt>
    <dgm:pt modelId="{2D7A0B44-F0A1-4CE8-9F88-CD634687566A}" type="pres">
      <dgm:prSet presAssocID="{374C6A80-BF76-4DC5-AD1C-7FE1D8891530}" presName="parentNode" presStyleLbl="node1" presStyleIdx="1" presStyleCnt="3">
        <dgm:presLayoutVars>
          <dgm:chMax val="0"/>
          <dgm:bulletEnabled val="1"/>
        </dgm:presLayoutVars>
      </dgm:prSet>
      <dgm:spPr/>
    </dgm:pt>
    <dgm:pt modelId="{76DF0C11-FF08-4282-A51D-57EFFD93B68F}" type="pres">
      <dgm:prSet presAssocID="{374C6A80-BF76-4DC5-AD1C-7FE1D8891530}" presName="childNode" presStyleLbl="node1" presStyleIdx="1" presStyleCnt="3">
        <dgm:presLayoutVars>
          <dgm:bulletEnabled val="1"/>
        </dgm:presLayoutVars>
      </dgm:prSet>
      <dgm:spPr/>
    </dgm:pt>
    <dgm:pt modelId="{2907FD0D-C1BE-4EC5-8FBB-D95A75DFED8C}" type="pres">
      <dgm:prSet presAssocID="{DFE575D5-78BE-49F9-9606-C3A105D5D4EF}" presName="hSp" presStyleCnt="0"/>
      <dgm:spPr/>
    </dgm:pt>
    <dgm:pt modelId="{1AD3A6AD-2B76-4BC8-B455-A7B755684B95}" type="pres">
      <dgm:prSet presAssocID="{DFE575D5-78BE-49F9-9606-C3A105D5D4EF}" presName="vProcSp" presStyleCnt="0"/>
      <dgm:spPr/>
    </dgm:pt>
    <dgm:pt modelId="{1AA9F92B-491A-4B4E-BC0E-2283299B2768}" type="pres">
      <dgm:prSet presAssocID="{DFE575D5-78BE-49F9-9606-C3A105D5D4EF}" presName="vSp1" presStyleCnt="0"/>
      <dgm:spPr/>
    </dgm:pt>
    <dgm:pt modelId="{19F71559-C138-4472-A0AC-E83F414596DC}" type="pres">
      <dgm:prSet presAssocID="{DFE575D5-78BE-49F9-9606-C3A105D5D4EF}" presName="simulatedConn" presStyleLbl="solidFgAcc1" presStyleIdx="1" presStyleCnt="2"/>
      <dgm:spPr/>
    </dgm:pt>
    <dgm:pt modelId="{B2D78282-5908-4CC6-B0A6-2227AA2941B8}" type="pres">
      <dgm:prSet presAssocID="{DFE575D5-78BE-49F9-9606-C3A105D5D4EF}" presName="vSp2" presStyleCnt="0"/>
      <dgm:spPr/>
    </dgm:pt>
    <dgm:pt modelId="{91969406-DD7F-42F6-A0E5-97D32B9E9BDB}" type="pres">
      <dgm:prSet presAssocID="{DFE575D5-78BE-49F9-9606-C3A105D5D4EF}" presName="sibTrans" presStyleCnt="0"/>
      <dgm:spPr/>
    </dgm:pt>
    <dgm:pt modelId="{A6011503-954A-4066-B475-10AF921DE014}" type="pres">
      <dgm:prSet presAssocID="{ADA191C8-4383-40B2-8FFF-3945A3C7BF6A}" presName="compositeNode" presStyleCnt="0">
        <dgm:presLayoutVars>
          <dgm:bulletEnabled val="1"/>
        </dgm:presLayoutVars>
      </dgm:prSet>
      <dgm:spPr/>
    </dgm:pt>
    <dgm:pt modelId="{16190390-6408-4643-A86C-AA33284618BA}" type="pres">
      <dgm:prSet presAssocID="{ADA191C8-4383-40B2-8FFF-3945A3C7BF6A}" presName="bgRect" presStyleLbl="node1" presStyleIdx="2" presStyleCnt="3" custLinFactNeighborX="1491" custLinFactNeighborY="-9800"/>
      <dgm:spPr/>
    </dgm:pt>
    <dgm:pt modelId="{00D1EEFF-07A7-4D57-8864-D28E03CEE1D0}" type="pres">
      <dgm:prSet presAssocID="{ADA191C8-4383-40B2-8FFF-3945A3C7BF6A}" presName="parentNode" presStyleLbl="node1" presStyleIdx="2" presStyleCnt="3">
        <dgm:presLayoutVars>
          <dgm:chMax val="0"/>
          <dgm:bulletEnabled val="1"/>
        </dgm:presLayoutVars>
      </dgm:prSet>
      <dgm:spPr/>
    </dgm:pt>
    <dgm:pt modelId="{0998EAE2-4669-4D6C-8857-11C274CDC0BD}" type="pres">
      <dgm:prSet presAssocID="{ADA191C8-4383-40B2-8FFF-3945A3C7BF6A}" presName="childNode" presStyleLbl="node1" presStyleIdx="2" presStyleCnt="3">
        <dgm:presLayoutVars>
          <dgm:bulletEnabled val="1"/>
        </dgm:presLayoutVars>
      </dgm:prSet>
      <dgm:spPr/>
    </dgm:pt>
  </dgm:ptLst>
  <dgm:cxnLst>
    <dgm:cxn modelId="{FB18AA0D-85DF-4BFC-A72D-F582581366A4}" type="presOf" srcId="{5652BB16-CE8C-4361-9BF6-F0DE84A65DB4}" destId="{5F1EC686-5E69-4299-9791-54B78C620C45}" srcOrd="0" destOrd="0" presId="urn:microsoft.com/office/officeart/2005/8/layout/hProcess7"/>
    <dgm:cxn modelId="{EE149D0E-471A-48C7-BA6C-B6CC52C62627}" srcId="{5652BB16-CE8C-4361-9BF6-F0DE84A65DB4}" destId="{06682FF3-50B1-4FED-BAE8-6A2707DD6894}" srcOrd="0" destOrd="0" parTransId="{43043E56-2A28-46D5-911B-1C347A2C722C}" sibTransId="{8162E5F1-C80A-41A0-AB5A-950F852F02B8}"/>
    <dgm:cxn modelId="{458B5311-EA44-4DEB-BDF1-99396D48A903}" type="presOf" srcId="{FA330446-497D-49B5-90C3-6266A9348630}" destId="{76DF0C11-FF08-4282-A51D-57EFFD93B68F}" srcOrd="0" destOrd="0" presId="urn:microsoft.com/office/officeart/2005/8/layout/hProcess7"/>
    <dgm:cxn modelId="{32F09D2B-A545-4835-8BD1-A3FFC3904283}" type="presOf" srcId="{06682FF3-50B1-4FED-BAE8-6A2707DD6894}" destId="{A8AEB367-4158-459E-9A1E-4FDFE59AF8F7}" srcOrd="0" destOrd="0" presId="urn:microsoft.com/office/officeart/2005/8/layout/hProcess7"/>
    <dgm:cxn modelId="{2CDB222D-82E4-42F7-BE99-8123154ED700}" type="presOf" srcId="{ADA191C8-4383-40B2-8FFF-3945A3C7BF6A}" destId="{16190390-6408-4643-A86C-AA33284618BA}" srcOrd="0" destOrd="0" presId="urn:microsoft.com/office/officeart/2005/8/layout/hProcess7"/>
    <dgm:cxn modelId="{6E943337-0849-40E3-A45A-7EC74E639BC8}" srcId="{5652BB16-CE8C-4361-9BF6-F0DE84A65DB4}" destId="{ADA191C8-4383-40B2-8FFF-3945A3C7BF6A}" srcOrd="2" destOrd="0" parTransId="{C0363104-9DD2-4980-91F2-99A14019AFCC}" sibTransId="{5D73E5A4-E934-40A8-8CCA-45A10251B6C4}"/>
    <dgm:cxn modelId="{56A9F33C-0034-441D-8647-F7FBECAE16E4}" srcId="{374C6A80-BF76-4DC5-AD1C-7FE1D8891530}" destId="{FA330446-497D-49B5-90C3-6266A9348630}" srcOrd="0" destOrd="0" parTransId="{9106AA77-48EB-4F66-B743-B54D43AD3D05}" sibTransId="{5E641CA4-DB1D-4BAA-9EC5-8EC75FD51B57}"/>
    <dgm:cxn modelId="{15FAF644-FAD0-4401-B906-5C5A95E58720}" type="presOf" srcId="{06682FF3-50B1-4FED-BAE8-6A2707DD6894}" destId="{84548C38-88DC-48CA-8BAC-A7E5C58FECD8}" srcOrd="1" destOrd="0" presId="urn:microsoft.com/office/officeart/2005/8/layout/hProcess7"/>
    <dgm:cxn modelId="{279E8845-DA3E-4AE8-9442-9493EAA24F8A}" srcId="{ADA191C8-4383-40B2-8FFF-3945A3C7BF6A}" destId="{8CBC40F7-D2B0-4211-971C-CF3140AA417C}" srcOrd="0" destOrd="0" parTransId="{03A8CF9A-29AB-4C57-886E-CD7441E513FC}" sibTransId="{298BB597-2F56-40D9-8B8C-B216B20DEA8A}"/>
    <dgm:cxn modelId="{9C7D1D6F-3D9D-451E-9BEC-111E16898771}" srcId="{06682FF3-50B1-4FED-BAE8-6A2707DD6894}" destId="{46089F95-88F9-4546-8217-CFF6D88E97AD}" srcOrd="0" destOrd="0" parTransId="{C5F441D4-6EE5-4B4C-9C1E-718FEDF9B1D0}" sibTransId="{6E05FC1B-F19E-4235-8E26-5556FBF06199}"/>
    <dgm:cxn modelId="{EEDCC8A7-8628-40F4-AB01-79B82AD03472}" type="presOf" srcId="{374C6A80-BF76-4DC5-AD1C-7FE1D8891530}" destId="{B6537E7A-A30B-41E6-A60E-7CF93B022B7B}" srcOrd="0" destOrd="0" presId="urn:microsoft.com/office/officeart/2005/8/layout/hProcess7"/>
    <dgm:cxn modelId="{C303C3B2-A449-4656-9C1A-A6559541F9A8}" srcId="{5652BB16-CE8C-4361-9BF6-F0DE84A65DB4}" destId="{374C6A80-BF76-4DC5-AD1C-7FE1D8891530}" srcOrd="1" destOrd="0" parTransId="{63363289-36E3-46F9-B047-2B61CA04E4B6}" sibTransId="{DFE575D5-78BE-49F9-9606-C3A105D5D4EF}"/>
    <dgm:cxn modelId="{16260FBF-A1AC-4EA2-9470-F12C09838B43}" type="presOf" srcId="{46089F95-88F9-4546-8217-CFF6D88E97AD}" destId="{2A349171-FCEB-4BCC-9BA3-C395EFAB790F}" srcOrd="0" destOrd="0" presId="urn:microsoft.com/office/officeart/2005/8/layout/hProcess7"/>
    <dgm:cxn modelId="{6E7610D7-BD9E-4376-AA4D-EAD9C4F96BDD}" type="presOf" srcId="{8CBC40F7-D2B0-4211-971C-CF3140AA417C}" destId="{0998EAE2-4669-4D6C-8857-11C274CDC0BD}" srcOrd="0" destOrd="0" presId="urn:microsoft.com/office/officeart/2005/8/layout/hProcess7"/>
    <dgm:cxn modelId="{969721E0-F1E9-48C7-AC07-140A8343CCFB}" type="presOf" srcId="{ADA191C8-4383-40B2-8FFF-3945A3C7BF6A}" destId="{00D1EEFF-07A7-4D57-8864-D28E03CEE1D0}" srcOrd="1" destOrd="0" presId="urn:microsoft.com/office/officeart/2005/8/layout/hProcess7"/>
    <dgm:cxn modelId="{D7AD3BEE-2375-4479-9770-6B959D2F1EC8}" type="presOf" srcId="{374C6A80-BF76-4DC5-AD1C-7FE1D8891530}" destId="{2D7A0B44-F0A1-4CE8-9F88-CD634687566A}" srcOrd="1" destOrd="0" presId="urn:microsoft.com/office/officeart/2005/8/layout/hProcess7"/>
    <dgm:cxn modelId="{E935C849-A7F0-4C82-A048-6608C43D8946}" type="presParOf" srcId="{5F1EC686-5E69-4299-9791-54B78C620C45}" destId="{9765B384-5ECC-42EF-8636-5887F481CADB}" srcOrd="0" destOrd="0" presId="urn:microsoft.com/office/officeart/2005/8/layout/hProcess7"/>
    <dgm:cxn modelId="{1D5D028C-90D5-4543-A68B-325C2DB0FE9C}" type="presParOf" srcId="{9765B384-5ECC-42EF-8636-5887F481CADB}" destId="{A8AEB367-4158-459E-9A1E-4FDFE59AF8F7}" srcOrd="0" destOrd="0" presId="urn:microsoft.com/office/officeart/2005/8/layout/hProcess7"/>
    <dgm:cxn modelId="{1A6D0416-EF9A-4816-B6D4-3F7648288E3A}" type="presParOf" srcId="{9765B384-5ECC-42EF-8636-5887F481CADB}" destId="{84548C38-88DC-48CA-8BAC-A7E5C58FECD8}" srcOrd="1" destOrd="0" presId="urn:microsoft.com/office/officeart/2005/8/layout/hProcess7"/>
    <dgm:cxn modelId="{AD5C3C0D-65A1-4114-AF03-DD058BD972BD}" type="presParOf" srcId="{9765B384-5ECC-42EF-8636-5887F481CADB}" destId="{2A349171-FCEB-4BCC-9BA3-C395EFAB790F}" srcOrd="2" destOrd="0" presId="urn:microsoft.com/office/officeart/2005/8/layout/hProcess7"/>
    <dgm:cxn modelId="{5805A165-24B0-4FC2-A14E-D4F2B94AFD61}" type="presParOf" srcId="{5F1EC686-5E69-4299-9791-54B78C620C45}" destId="{C77739B4-77C5-4F70-8FEA-462D68720802}" srcOrd="1" destOrd="0" presId="urn:microsoft.com/office/officeart/2005/8/layout/hProcess7"/>
    <dgm:cxn modelId="{56C6BB52-F7D2-4391-8385-8AF6C4500C6C}" type="presParOf" srcId="{5F1EC686-5E69-4299-9791-54B78C620C45}" destId="{A529B958-5C08-4646-A316-7D7891584EFB}" srcOrd="2" destOrd="0" presId="urn:microsoft.com/office/officeart/2005/8/layout/hProcess7"/>
    <dgm:cxn modelId="{F502D7A8-6538-4F9D-B9C9-4176F9A175B0}" type="presParOf" srcId="{A529B958-5C08-4646-A316-7D7891584EFB}" destId="{C64F6285-4D94-4C67-B30B-BB4EE0E9C8B2}" srcOrd="0" destOrd="0" presId="urn:microsoft.com/office/officeart/2005/8/layout/hProcess7"/>
    <dgm:cxn modelId="{DFE0C311-C46C-498B-A658-7862966665C6}" type="presParOf" srcId="{A529B958-5C08-4646-A316-7D7891584EFB}" destId="{F261F574-D969-424C-8FBC-6391947F2C03}" srcOrd="1" destOrd="0" presId="urn:microsoft.com/office/officeart/2005/8/layout/hProcess7"/>
    <dgm:cxn modelId="{903C0092-83E3-4BD7-A184-C97150024947}" type="presParOf" srcId="{A529B958-5C08-4646-A316-7D7891584EFB}" destId="{BD85C7A5-847E-49AA-9721-C4AA7C8CFAC2}" srcOrd="2" destOrd="0" presId="urn:microsoft.com/office/officeart/2005/8/layout/hProcess7"/>
    <dgm:cxn modelId="{9C9B48C4-6F4D-494C-8D94-756406BFD5D4}" type="presParOf" srcId="{5F1EC686-5E69-4299-9791-54B78C620C45}" destId="{95E899BB-3279-48C1-A643-BA2E43E0CF97}" srcOrd="3" destOrd="0" presId="urn:microsoft.com/office/officeart/2005/8/layout/hProcess7"/>
    <dgm:cxn modelId="{F06821D4-40CE-49BF-9B44-BA805F87C907}" type="presParOf" srcId="{5F1EC686-5E69-4299-9791-54B78C620C45}" destId="{D01B700D-C2C8-4F38-A4BC-7B6EBD954A53}" srcOrd="4" destOrd="0" presId="urn:microsoft.com/office/officeart/2005/8/layout/hProcess7"/>
    <dgm:cxn modelId="{472A7904-9BD9-4016-B03E-F6E013B47FC7}" type="presParOf" srcId="{D01B700D-C2C8-4F38-A4BC-7B6EBD954A53}" destId="{B6537E7A-A30B-41E6-A60E-7CF93B022B7B}" srcOrd="0" destOrd="0" presId="urn:microsoft.com/office/officeart/2005/8/layout/hProcess7"/>
    <dgm:cxn modelId="{679A13BA-DAD7-4436-8320-F477F22B7E84}" type="presParOf" srcId="{D01B700D-C2C8-4F38-A4BC-7B6EBD954A53}" destId="{2D7A0B44-F0A1-4CE8-9F88-CD634687566A}" srcOrd="1" destOrd="0" presId="urn:microsoft.com/office/officeart/2005/8/layout/hProcess7"/>
    <dgm:cxn modelId="{7734EEB3-A576-4583-82E3-1719E7DFAB39}" type="presParOf" srcId="{D01B700D-C2C8-4F38-A4BC-7B6EBD954A53}" destId="{76DF0C11-FF08-4282-A51D-57EFFD93B68F}" srcOrd="2" destOrd="0" presId="urn:microsoft.com/office/officeart/2005/8/layout/hProcess7"/>
    <dgm:cxn modelId="{EAE0715D-9CB6-4414-80D1-FA00107EF2F5}" type="presParOf" srcId="{5F1EC686-5E69-4299-9791-54B78C620C45}" destId="{2907FD0D-C1BE-4EC5-8FBB-D95A75DFED8C}" srcOrd="5" destOrd="0" presId="urn:microsoft.com/office/officeart/2005/8/layout/hProcess7"/>
    <dgm:cxn modelId="{9675ED38-8DB0-40F7-90AD-45E516FDC82C}" type="presParOf" srcId="{5F1EC686-5E69-4299-9791-54B78C620C45}" destId="{1AD3A6AD-2B76-4BC8-B455-A7B755684B95}" srcOrd="6" destOrd="0" presId="urn:microsoft.com/office/officeart/2005/8/layout/hProcess7"/>
    <dgm:cxn modelId="{03C2B900-852C-46A3-876C-F33B9B70A543}" type="presParOf" srcId="{1AD3A6AD-2B76-4BC8-B455-A7B755684B95}" destId="{1AA9F92B-491A-4B4E-BC0E-2283299B2768}" srcOrd="0" destOrd="0" presId="urn:microsoft.com/office/officeart/2005/8/layout/hProcess7"/>
    <dgm:cxn modelId="{6DAA88A8-F5A0-4392-B225-B3199FC001D5}" type="presParOf" srcId="{1AD3A6AD-2B76-4BC8-B455-A7B755684B95}" destId="{19F71559-C138-4472-A0AC-E83F414596DC}" srcOrd="1" destOrd="0" presId="urn:microsoft.com/office/officeart/2005/8/layout/hProcess7"/>
    <dgm:cxn modelId="{DBB191E8-C25A-47BE-91E0-D52EE471AAD9}" type="presParOf" srcId="{1AD3A6AD-2B76-4BC8-B455-A7B755684B95}" destId="{B2D78282-5908-4CC6-B0A6-2227AA2941B8}" srcOrd="2" destOrd="0" presId="urn:microsoft.com/office/officeart/2005/8/layout/hProcess7"/>
    <dgm:cxn modelId="{44E4E336-B069-4667-A6E6-4B23B6C2508F}" type="presParOf" srcId="{5F1EC686-5E69-4299-9791-54B78C620C45}" destId="{91969406-DD7F-42F6-A0E5-97D32B9E9BDB}" srcOrd="7" destOrd="0" presId="urn:microsoft.com/office/officeart/2005/8/layout/hProcess7"/>
    <dgm:cxn modelId="{9969F4E9-F74D-42FD-A866-F4A0AF1E985B}" type="presParOf" srcId="{5F1EC686-5E69-4299-9791-54B78C620C45}" destId="{A6011503-954A-4066-B475-10AF921DE014}" srcOrd="8" destOrd="0" presId="urn:microsoft.com/office/officeart/2005/8/layout/hProcess7"/>
    <dgm:cxn modelId="{0F3DFDB1-BE11-4F8B-978D-0C732ADF2126}" type="presParOf" srcId="{A6011503-954A-4066-B475-10AF921DE014}" destId="{16190390-6408-4643-A86C-AA33284618BA}" srcOrd="0" destOrd="0" presId="urn:microsoft.com/office/officeart/2005/8/layout/hProcess7"/>
    <dgm:cxn modelId="{F0558936-24C9-48B4-A83F-F6CD70B129A3}" type="presParOf" srcId="{A6011503-954A-4066-B475-10AF921DE014}" destId="{00D1EEFF-07A7-4D57-8864-D28E03CEE1D0}" srcOrd="1" destOrd="0" presId="urn:microsoft.com/office/officeart/2005/8/layout/hProcess7"/>
    <dgm:cxn modelId="{C592AB60-5667-4CC0-92D5-9DAD509DC358}" type="presParOf" srcId="{A6011503-954A-4066-B475-10AF921DE014}" destId="{0998EAE2-4669-4D6C-8857-11C274CDC0BD}"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3E3850-C2FA-4DA1-9469-ECC9B0BF8B7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CB32552-5F5F-4199-B711-4DDB1B37D80A}">
      <dgm:prSet phldrT="[Text]"/>
      <dgm:spPr/>
      <dgm:t>
        <a:bodyPr/>
        <a:lstStyle/>
        <a:p>
          <a:r>
            <a:rPr lang="en-US" dirty="0"/>
            <a:t>Basic Convolutional Neural Network (CNN) with convolution layers, max pooling layers, </a:t>
          </a:r>
          <a:r>
            <a:rPr lang="en-US" dirty="0" err="1"/>
            <a:t>ReLU</a:t>
          </a:r>
          <a:r>
            <a:rPr lang="en-US" dirty="0"/>
            <a:t> activation functions</a:t>
          </a:r>
        </a:p>
      </dgm:t>
    </dgm:pt>
    <dgm:pt modelId="{6C09869C-8AB0-4ECB-9F0F-31D9C9613C4A}" type="parTrans" cxnId="{CF06F1AC-B0C1-4520-BA96-CFB33641F32A}">
      <dgm:prSet/>
      <dgm:spPr/>
      <dgm:t>
        <a:bodyPr/>
        <a:lstStyle/>
        <a:p>
          <a:endParaRPr lang="en-US"/>
        </a:p>
      </dgm:t>
    </dgm:pt>
    <dgm:pt modelId="{30049863-935B-4B08-874C-D1D43BA7F8B8}" type="sibTrans" cxnId="{CF06F1AC-B0C1-4520-BA96-CFB33641F32A}">
      <dgm:prSet/>
      <dgm:spPr/>
      <dgm:t>
        <a:bodyPr/>
        <a:lstStyle/>
        <a:p>
          <a:endParaRPr lang="en-US"/>
        </a:p>
      </dgm:t>
    </dgm:pt>
    <dgm:pt modelId="{496615F8-2B44-41A4-939B-0CEB25857502}">
      <dgm:prSet phldrT="[Text]"/>
      <dgm:spPr/>
      <dgm:t>
        <a:bodyPr/>
        <a:lstStyle/>
        <a:p>
          <a:r>
            <a:rPr lang="en-US" dirty="0"/>
            <a:t>Basic CNN with extra layers</a:t>
          </a:r>
        </a:p>
      </dgm:t>
    </dgm:pt>
    <dgm:pt modelId="{626589FF-0B6C-458E-AE4A-ACE58DE4A681}" type="parTrans" cxnId="{F18759D9-125A-457E-B72B-FEB4EADD4BAD}">
      <dgm:prSet/>
      <dgm:spPr/>
      <dgm:t>
        <a:bodyPr/>
        <a:lstStyle/>
        <a:p>
          <a:endParaRPr lang="en-US"/>
        </a:p>
      </dgm:t>
    </dgm:pt>
    <dgm:pt modelId="{C5FD62D4-F133-4746-8937-69E00FD55713}" type="sibTrans" cxnId="{F18759D9-125A-457E-B72B-FEB4EADD4BAD}">
      <dgm:prSet/>
      <dgm:spPr/>
      <dgm:t>
        <a:bodyPr/>
        <a:lstStyle/>
        <a:p>
          <a:endParaRPr lang="en-US"/>
        </a:p>
      </dgm:t>
    </dgm:pt>
    <dgm:pt modelId="{BBDBDE0E-CEEE-44D1-AFF9-EDE07F8D35D5}">
      <dgm:prSet phldrT="[Text]"/>
      <dgm:spPr/>
      <dgm:t>
        <a:bodyPr/>
        <a:lstStyle/>
        <a:p>
          <a:r>
            <a:rPr lang="en-US" dirty="0"/>
            <a:t>CNN with </a:t>
          </a:r>
          <a:r>
            <a:rPr lang="en-US" dirty="0" err="1"/>
            <a:t>LeakyReLU</a:t>
          </a:r>
          <a:r>
            <a:rPr lang="en-US" dirty="0"/>
            <a:t> and Batch Normalization</a:t>
          </a:r>
        </a:p>
      </dgm:t>
    </dgm:pt>
    <dgm:pt modelId="{0049B2BA-FF6F-4D17-AA8F-65515244F423}" type="parTrans" cxnId="{2A0C0AD9-1884-4C4F-A76D-F6B08E466F04}">
      <dgm:prSet/>
      <dgm:spPr/>
      <dgm:t>
        <a:bodyPr/>
        <a:lstStyle/>
        <a:p>
          <a:endParaRPr lang="en-US"/>
        </a:p>
      </dgm:t>
    </dgm:pt>
    <dgm:pt modelId="{28F10C86-2115-4071-A63B-26E9C27B3C78}" type="sibTrans" cxnId="{2A0C0AD9-1884-4C4F-A76D-F6B08E466F04}">
      <dgm:prSet/>
      <dgm:spPr/>
      <dgm:t>
        <a:bodyPr/>
        <a:lstStyle/>
        <a:p>
          <a:endParaRPr lang="en-US"/>
        </a:p>
      </dgm:t>
    </dgm:pt>
    <dgm:pt modelId="{8938A6CE-A054-46C3-9B77-F32BAE0B463F}">
      <dgm:prSet phldrT="[Text]"/>
      <dgm:spPr/>
      <dgm:t>
        <a:bodyPr/>
        <a:lstStyle/>
        <a:p>
          <a:r>
            <a:rPr lang="en-US" dirty="0"/>
            <a:t>CNN with Data Augmentation </a:t>
          </a:r>
        </a:p>
      </dgm:t>
    </dgm:pt>
    <dgm:pt modelId="{B1948662-C9E5-4A41-9BE1-CFD71D593177}" type="parTrans" cxnId="{E274D8BD-5152-4142-938A-42ECD360E7EC}">
      <dgm:prSet/>
      <dgm:spPr/>
      <dgm:t>
        <a:bodyPr/>
        <a:lstStyle/>
        <a:p>
          <a:endParaRPr lang="en-US"/>
        </a:p>
      </dgm:t>
    </dgm:pt>
    <dgm:pt modelId="{4A2578F8-86E6-48C5-8567-7338ACE278C0}" type="sibTrans" cxnId="{E274D8BD-5152-4142-938A-42ECD360E7EC}">
      <dgm:prSet/>
      <dgm:spPr/>
      <dgm:t>
        <a:bodyPr/>
        <a:lstStyle/>
        <a:p>
          <a:endParaRPr lang="en-US"/>
        </a:p>
      </dgm:t>
    </dgm:pt>
    <dgm:pt modelId="{ABDF8F7B-BDBB-40EF-BD0C-186881B4D49F}">
      <dgm:prSet phldrT="[Text]"/>
      <dgm:spPr/>
      <dgm:t>
        <a:bodyPr/>
        <a:lstStyle/>
        <a:p>
          <a:r>
            <a:rPr lang="en-US" dirty="0"/>
            <a:t>Pre-trained model: VGG16</a:t>
          </a:r>
        </a:p>
      </dgm:t>
    </dgm:pt>
    <dgm:pt modelId="{451A05D5-2566-4405-A3AE-779E6380A588}" type="parTrans" cxnId="{5117CE1F-D84F-4831-8B47-E20A8CDAFB30}">
      <dgm:prSet/>
      <dgm:spPr/>
      <dgm:t>
        <a:bodyPr/>
        <a:lstStyle/>
        <a:p>
          <a:endParaRPr lang="en-US"/>
        </a:p>
      </dgm:t>
    </dgm:pt>
    <dgm:pt modelId="{A07A7DC4-191F-414E-825C-B53C03EAAC2F}" type="sibTrans" cxnId="{5117CE1F-D84F-4831-8B47-E20A8CDAFB30}">
      <dgm:prSet/>
      <dgm:spPr/>
      <dgm:t>
        <a:bodyPr/>
        <a:lstStyle/>
        <a:p>
          <a:endParaRPr lang="en-US"/>
        </a:p>
      </dgm:t>
    </dgm:pt>
    <dgm:pt modelId="{63A1835F-B215-4484-9440-970096EA748C}" type="pres">
      <dgm:prSet presAssocID="{E13E3850-C2FA-4DA1-9469-ECC9B0BF8B77}" presName="diagram" presStyleCnt="0">
        <dgm:presLayoutVars>
          <dgm:dir/>
          <dgm:resizeHandles val="exact"/>
        </dgm:presLayoutVars>
      </dgm:prSet>
      <dgm:spPr/>
    </dgm:pt>
    <dgm:pt modelId="{9B098E44-CFB6-48F7-AD70-0B9F08AD73C8}" type="pres">
      <dgm:prSet presAssocID="{2CB32552-5F5F-4199-B711-4DDB1B37D80A}" presName="node" presStyleLbl="node1" presStyleIdx="0" presStyleCnt="5">
        <dgm:presLayoutVars>
          <dgm:bulletEnabled val="1"/>
        </dgm:presLayoutVars>
      </dgm:prSet>
      <dgm:spPr/>
    </dgm:pt>
    <dgm:pt modelId="{66CA33A5-202F-4837-B8BA-D5A0BB1F853C}" type="pres">
      <dgm:prSet presAssocID="{30049863-935B-4B08-874C-D1D43BA7F8B8}" presName="sibTrans" presStyleCnt="0"/>
      <dgm:spPr/>
    </dgm:pt>
    <dgm:pt modelId="{DE8DA0DD-AE32-4886-8EF7-E4F4229F594C}" type="pres">
      <dgm:prSet presAssocID="{496615F8-2B44-41A4-939B-0CEB25857502}" presName="node" presStyleLbl="node1" presStyleIdx="1" presStyleCnt="5">
        <dgm:presLayoutVars>
          <dgm:bulletEnabled val="1"/>
        </dgm:presLayoutVars>
      </dgm:prSet>
      <dgm:spPr/>
    </dgm:pt>
    <dgm:pt modelId="{F638EFAD-5CCB-4CC8-8BD9-5B088047E583}" type="pres">
      <dgm:prSet presAssocID="{C5FD62D4-F133-4746-8937-69E00FD55713}" presName="sibTrans" presStyleCnt="0"/>
      <dgm:spPr/>
    </dgm:pt>
    <dgm:pt modelId="{D9296FCE-2327-4C67-A03F-A832851EC0F9}" type="pres">
      <dgm:prSet presAssocID="{BBDBDE0E-CEEE-44D1-AFF9-EDE07F8D35D5}" presName="node" presStyleLbl="node1" presStyleIdx="2" presStyleCnt="5">
        <dgm:presLayoutVars>
          <dgm:bulletEnabled val="1"/>
        </dgm:presLayoutVars>
      </dgm:prSet>
      <dgm:spPr/>
    </dgm:pt>
    <dgm:pt modelId="{16A39230-7AA0-4D36-99C0-C2C176529A1C}" type="pres">
      <dgm:prSet presAssocID="{28F10C86-2115-4071-A63B-26E9C27B3C78}" presName="sibTrans" presStyleCnt="0"/>
      <dgm:spPr/>
    </dgm:pt>
    <dgm:pt modelId="{1B1C80B7-248C-4848-8869-82A7A151DDF4}" type="pres">
      <dgm:prSet presAssocID="{8938A6CE-A054-46C3-9B77-F32BAE0B463F}" presName="node" presStyleLbl="node1" presStyleIdx="3" presStyleCnt="5">
        <dgm:presLayoutVars>
          <dgm:bulletEnabled val="1"/>
        </dgm:presLayoutVars>
      </dgm:prSet>
      <dgm:spPr/>
    </dgm:pt>
    <dgm:pt modelId="{C55C39CB-73CA-4B2B-8325-395BA76FFB5D}" type="pres">
      <dgm:prSet presAssocID="{4A2578F8-86E6-48C5-8567-7338ACE278C0}" presName="sibTrans" presStyleCnt="0"/>
      <dgm:spPr/>
    </dgm:pt>
    <dgm:pt modelId="{D0B94FC6-47EB-4024-9A19-ADFE43A02272}" type="pres">
      <dgm:prSet presAssocID="{ABDF8F7B-BDBB-40EF-BD0C-186881B4D49F}" presName="node" presStyleLbl="node1" presStyleIdx="4" presStyleCnt="5">
        <dgm:presLayoutVars>
          <dgm:bulletEnabled val="1"/>
        </dgm:presLayoutVars>
      </dgm:prSet>
      <dgm:spPr/>
    </dgm:pt>
  </dgm:ptLst>
  <dgm:cxnLst>
    <dgm:cxn modelId="{B44E1507-94AB-47A3-A64C-F91D0BD095DC}" type="presOf" srcId="{2CB32552-5F5F-4199-B711-4DDB1B37D80A}" destId="{9B098E44-CFB6-48F7-AD70-0B9F08AD73C8}" srcOrd="0" destOrd="0" presId="urn:microsoft.com/office/officeart/2005/8/layout/default"/>
    <dgm:cxn modelId="{6DCED50D-F025-421F-8054-735D7A52FEBA}" type="presOf" srcId="{8938A6CE-A054-46C3-9B77-F32BAE0B463F}" destId="{1B1C80B7-248C-4848-8869-82A7A151DDF4}" srcOrd="0" destOrd="0" presId="urn:microsoft.com/office/officeart/2005/8/layout/default"/>
    <dgm:cxn modelId="{5117CE1F-D84F-4831-8B47-E20A8CDAFB30}" srcId="{E13E3850-C2FA-4DA1-9469-ECC9B0BF8B77}" destId="{ABDF8F7B-BDBB-40EF-BD0C-186881B4D49F}" srcOrd="4" destOrd="0" parTransId="{451A05D5-2566-4405-A3AE-779E6380A588}" sibTransId="{A07A7DC4-191F-414E-825C-B53C03EAAC2F}"/>
    <dgm:cxn modelId="{CF06F1AC-B0C1-4520-BA96-CFB33641F32A}" srcId="{E13E3850-C2FA-4DA1-9469-ECC9B0BF8B77}" destId="{2CB32552-5F5F-4199-B711-4DDB1B37D80A}" srcOrd="0" destOrd="0" parTransId="{6C09869C-8AB0-4ECB-9F0F-31D9C9613C4A}" sibTransId="{30049863-935B-4B08-874C-D1D43BA7F8B8}"/>
    <dgm:cxn modelId="{E274D8BD-5152-4142-938A-42ECD360E7EC}" srcId="{E13E3850-C2FA-4DA1-9469-ECC9B0BF8B77}" destId="{8938A6CE-A054-46C3-9B77-F32BAE0B463F}" srcOrd="3" destOrd="0" parTransId="{B1948662-C9E5-4A41-9BE1-CFD71D593177}" sibTransId="{4A2578F8-86E6-48C5-8567-7338ACE278C0}"/>
    <dgm:cxn modelId="{BE9376C9-0DA6-499D-A2A9-9DEE026294EB}" type="presOf" srcId="{E13E3850-C2FA-4DA1-9469-ECC9B0BF8B77}" destId="{63A1835F-B215-4484-9440-970096EA748C}" srcOrd="0" destOrd="0" presId="urn:microsoft.com/office/officeart/2005/8/layout/default"/>
    <dgm:cxn modelId="{9A810BD6-B649-4E6D-AC0B-E61B3516D504}" type="presOf" srcId="{ABDF8F7B-BDBB-40EF-BD0C-186881B4D49F}" destId="{D0B94FC6-47EB-4024-9A19-ADFE43A02272}" srcOrd="0" destOrd="0" presId="urn:microsoft.com/office/officeart/2005/8/layout/default"/>
    <dgm:cxn modelId="{2A0C0AD9-1884-4C4F-A76D-F6B08E466F04}" srcId="{E13E3850-C2FA-4DA1-9469-ECC9B0BF8B77}" destId="{BBDBDE0E-CEEE-44D1-AFF9-EDE07F8D35D5}" srcOrd="2" destOrd="0" parTransId="{0049B2BA-FF6F-4D17-AA8F-65515244F423}" sibTransId="{28F10C86-2115-4071-A63B-26E9C27B3C78}"/>
    <dgm:cxn modelId="{F18759D9-125A-457E-B72B-FEB4EADD4BAD}" srcId="{E13E3850-C2FA-4DA1-9469-ECC9B0BF8B77}" destId="{496615F8-2B44-41A4-939B-0CEB25857502}" srcOrd="1" destOrd="0" parTransId="{626589FF-0B6C-458E-AE4A-ACE58DE4A681}" sibTransId="{C5FD62D4-F133-4746-8937-69E00FD55713}"/>
    <dgm:cxn modelId="{677CD3DC-B871-4C7E-BE9E-E2FEC48176EA}" type="presOf" srcId="{496615F8-2B44-41A4-939B-0CEB25857502}" destId="{DE8DA0DD-AE32-4886-8EF7-E4F4229F594C}" srcOrd="0" destOrd="0" presId="urn:microsoft.com/office/officeart/2005/8/layout/default"/>
    <dgm:cxn modelId="{62B7F3E4-51F5-453F-9807-B3C19F5CFE77}" type="presOf" srcId="{BBDBDE0E-CEEE-44D1-AFF9-EDE07F8D35D5}" destId="{D9296FCE-2327-4C67-A03F-A832851EC0F9}" srcOrd="0" destOrd="0" presId="urn:microsoft.com/office/officeart/2005/8/layout/default"/>
    <dgm:cxn modelId="{404F2E3D-0C03-42CD-ABFA-FE0077FF48AB}" type="presParOf" srcId="{63A1835F-B215-4484-9440-970096EA748C}" destId="{9B098E44-CFB6-48F7-AD70-0B9F08AD73C8}" srcOrd="0" destOrd="0" presId="urn:microsoft.com/office/officeart/2005/8/layout/default"/>
    <dgm:cxn modelId="{37A7BA52-C303-48C9-9EA4-50A2DDA78A5A}" type="presParOf" srcId="{63A1835F-B215-4484-9440-970096EA748C}" destId="{66CA33A5-202F-4837-B8BA-D5A0BB1F853C}" srcOrd="1" destOrd="0" presId="urn:microsoft.com/office/officeart/2005/8/layout/default"/>
    <dgm:cxn modelId="{34F4BEB6-0CE6-4EB0-9090-4648889347FF}" type="presParOf" srcId="{63A1835F-B215-4484-9440-970096EA748C}" destId="{DE8DA0DD-AE32-4886-8EF7-E4F4229F594C}" srcOrd="2" destOrd="0" presId="urn:microsoft.com/office/officeart/2005/8/layout/default"/>
    <dgm:cxn modelId="{D92AEDF0-8385-4E16-AE14-87E3AA16D24E}" type="presParOf" srcId="{63A1835F-B215-4484-9440-970096EA748C}" destId="{F638EFAD-5CCB-4CC8-8BD9-5B088047E583}" srcOrd="3" destOrd="0" presId="urn:microsoft.com/office/officeart/2005/8/layout/default"/>
    <dgm:cxn modelId="{BB4CE175-621E-458A-BCD1-942A4A4C5E8B}" type="presParOf" srcId="{63A1835F-B215-4484-9440-970096EA748C}" destId="{D9296FCE-2327-4C67-A03F-A832851EC0F9}" srcOrd="4" destOrd="0" presId="urn:microsoft.com/office/officeart/2005/8/layout/default"/>
    <dgm:cxn modelId="{9391D1F9-7A6B-460F-B724-EB0621385720}" type="presParOf" srcId="{63A1835F-B215-4484-9440-970096EA748C}" destId="{16A39230-7AA0-4D36-99C0-C2C176529A1C}" srcOrd="5" destOrd="0" presId="urn:microsoft.com/office/officeart/2005/8/layout/default"/>
    <dgm:cxn modelId="{0FDD7D91-BA6A-4175-95F3-4144CC7B82D3}" type="presParOf" srcId="{63A1835F-B215-4484-9440-970096EA748C}" destId="{1B1C80B7-248C-4848-8869-82A7A151DDF4}" srcOrd="6" destOrd="0" presId="urn:microsoft.com/office/officeart/2005/8/layout/default"/>
    <dgm:cxn modelId="{40C9074A-F968-4F87-AE56-6BE806B1BDC9}" type="presParOf" srcId="{63A1835F-B215-4484-9440-970096EA748C}" destId="{C55C39CB-73CA-4B2B-8325-395BA76FFB5D}" srcOrd="7" destOrd="0" presId="urn:microsoft.com/office/officeart/2005/8/layout/default"/>
    <dgm:cxn modelId="{D8063FCD-E966-47AD-9416-EB32F00F63EE}" type="presParOf" srcId="{63A1835F-B215-4484-9440-970096EA748C}" destId="{D0B94FC6-47EB-4024-9A19-ADFE43A02272}"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EB367-4158-459E-9A1E-4FDFE59AF8F7}">
      <dsp:nvSpPr>
        <dsp:cNvPr id="0" name=""/>
        <dsp:cNvSpPr/>
      </dsp:nvSpPr>
      <dsp:spPr>
        <a:xfrm>
          <a:off x="784" y="0"/>
          <a:ext cx="3375124" cy="3424237"/>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40589" rIns="182245" bIns="0" numCol="1" spcCol="1270" anchor="t" anchorCtr="0">
          <a:noAutofit/>
        </a:bodyPr>
        <a:lstStyle/>
        <a:p>
          <a:pPr marL="0" lvl="0" indent="0" algn="r" defTabSz="1822450">
            <a:lnSpc>
              <a:spcPct val="90000"/>
            </a:lnSpc>
            <a:spcBef>
              <a:spcPct val="0"/>
            </a:spcBef>
            <a:spcAft>
              <a:spcPct val="35000"/>
            </a:spcAft>
            <a:buNone/>
          </a:pPr>
          <a:endParaRPr lang="en-US" sz="4100" kern="1200" dirty="0"/>
        </a:p>
      </dsp:txBody>
      <dsp:txXfrm rot="16200000">
        <a:off x="-1065640" y="1066424"/>
        <a:ext cx="2807874" cy="675024"/>
      </dsp:txXfrm>
    </dsp:sp>
    <dsp:sp modelId="{2A349171-FCEB-4BCC-9BA3-C395EFAB790F}">
      <dsp:nvSpPr>
        <dsp:cNvPr id="0" name=""/>
        <dsp:cNvSpPr/>
      </dsp:nvSpPr>
      <dsp:spPr>
        <a:xfrm>
          <a:off x="675809" y="0"/>
          <a:ext cx="2514467" cy="3424237"/>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6012" rIns="0" bIns="0" numCol="1" spcCol="1270" anchor="t" anchorCtr="0">
          <a:noAutofit/>
        </a:bodyPr>
        <a:lstStyle/>
        <a:p>
          <a:pPr marL="0" lvl="0" indent="0" algn="l" defTabSz="1244600">
            <a:lnSpc>
              <a:spcPct val="90000"/>
            </a:lnSpc>
            <a:spcBef>
              <a:spcPct val="0"/>
            </a:spcBef>
            <a:spcAft>
              <a:spcPct val="35000"/>
            </a:spcAft>
            <a:buNone/>
          </a:pPr>
          <a:r>
            <a:rPr lang="en-US" sz="2800" kern="1200" dirty="0"/>
            <a:t>Malaria is one of the world’s deadliest diseases caused by the Plasmodium parasites that enter human red blood cells via mosquito bites.</a:t>
          </a:r>
        </a:p>
      </dsp:txBody>
      <dsp:txXfrm>
        <a:off x="675809" y="0"/>
        <a:ext cx="2514467" cy="3424237"/>
      </dsp:txXfrm>
    </dsp:sp>
    <dsp:sp modelId="{B6537E7A-A30B-41E6-A60E-7CF93B022B7B}">
      <dsp:nvSpPr>
        <dsp:cNvPr id="0" name=""/>
        <dsp:cNvSpPr/>
      </dsp:nvSpPr>
      <dsp:spPr>
        <a:xfrm>
          <a:off x="3494037" y="0"/>
          <a:ext cx="3375124" cy="3424237"/>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40589" rIns="182245" bIns="0" numCol="1" spcCol="1270" anchor="t" anchorCtr="0">
          <a:noAutofit/>
        </a:bodyPr>
        <a:lstStyle/>
        <a:p>
          <a:pPr marL="0" lvl="0" indent="0" algn="r" defTabSz="1822450">
            <a:lnSpc>
              <a:spcPct val="90000"/>
            </a:lnSpc>
            <a:spcBef>
              <a:spcPct val="0"/>
            </a:spcBef>
            <a:spcAft>
              <a:spcPct val="35000"/>
            </a:spcAft>
            <a:buNone/>
          </a:pPr>
          <a:endParaRPr lang="en-US" sz="4100" kern="1200" dirty="0"/>
        </a:p>
      </dsp:txBody>
      <dsp:txXfrm rot="16200000">
        <a:off x="2427613" y="1066424"/>
        <a:ext cx="2807874" cy="675024"/>
      </dsp:txXfrm>
    </dsp:sp>
    <dsp:sp modelId="{F261F574-D969-424C-8FBC-6391947F2C03}">
      <dsp:nvSpPr>
        <dsp:cNvPr id="0" name=""/>
        <dsp:cNvSpPr/>
      </dsp:nvSpPr>
      <dsp:spPr>
        <a:xfrm rot="5400000">
          <a:off x="3259297" y="2682388"/>
          <a:ext cx="503232" cy="506268"/>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DF0C11-FF08-4282-A51D-57EFFD93B68F}">
      <dsp:nvSpPr>
        <dsp:cNvPr id="0" name=""/>
        <dsp:cNvSpPr/>
      </dsp:nvSpPr>
      <dsp:spPr>
        <a:xfrm>
          <a:off x="4169062" y="0"/>
          <a:ext cx="2514467" cy="3424237"/>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dirty="0"/>
            <a:t>Traditional diagnosis procedures for the disease Malaria are tedious, time consuming and require experienced professionals.</a:t>
          </a:r>
        </a:p>
        <a:p>
          <a:pPr marL="0" lvl="0" indent="0" algn="l" defTabSz="1022350">
            <a:lnSpc>
              <a:spcPct val="90000"/>
            </a:lnSpc>
            <a:spcBef>
              <a:spcPct val="0"/>
            </a:spcBef>
            <a:spcAft>
              <a:spcPct val="35000"/>
            </a:spcAft>
            <a:buNone/>
          </a:pPr>
          <a:r>
            <a:rPr lang="en-US" sz="2300" kern="1200" dirty="0"/>
            <a:t>Human error adversely impacts diagnosis and leads to fatalities.</a:t>
          </a:r>
        </a:p>
      </dsp:txBody>
      <dsp:txXfrm>
        <a:off x="4169062" y="0"/>
        <a:ext cx="2514467" cy="3424237"/>
      </dsp:txXfrm>
    </dsp:sp>
    <dsp:sp modelId="{16190390-6408-4643-A86C-AA33284618BA}">
      <dsp:nvSpPr>
        <dsp:cNvPr id="0" name=""/>
        <dsp:cNvSpPr/>
      </dsp:nvSpPr>
      <dsp:spPr>
        <a:xfrm>
          <a:off x="6988075" y="0"/>
          <a:ext cx="3375124" cy="3424237"/>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40589" rIns="182245" bIns="0" numCol="1" spcCol="1270" anchor="t" anchorCtr="0">
          <a:noAutofit/>
        </a:bodyPr>
        <a:lstStyle/>
        <a:p>
          <a:pPr marL="0" lvl="0" indent="0" algn="r" defTabSz="1822450">
            <a:lnSpc>
              <a:spcPct val="90000"/>
            </a:lnSpc>
            <a:spcBef>
              <a:spcPct val="0"/>
            </a:spcBef>
            <a:spcAft>
              <a:spcPct val="35000"/>
            </a:spcAft>
            <a:buNone/>
          </a:pPr>
          <a:endParaRPr lang="en-US" sz="4100" kern="1200" dirty="0"/>
        </a:p>
      </dsp:txBody>
      <dsp:txXfrm rot="16200000">
        <a:off x="5921651" y="1066424"/>
        <a:ext cx="2807874" cy="675024"/>
      </dsp:txXfrm>
    </dsp:sp>
    <dsp:sp modelId="{19F71559-C138-4472-A0AC-E83F414596DC}">
      <dsp:nvSpPr>
        <dsp:cNvPr id="0" name=""/>
        <dsp:cNvSpPr/>
      </dsp:nvSpPr>
      <dsp:spPr>
        <a:xfrm rot="5400000">
          <a:off x="6752550" y="2682388"/>
          <a:ext cx="503232" cy="506268"/>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98EAE2-4669-4D6C-8857-11C274CDC0BD}">
      <dsp:nvSpPr>
        <dsp:cNvPr id="0" name=""/>
        <dsp:cNvSpPr/>
      </dsp:nvSpPr>
      <dsp:spPr>
        <a:xfrm>
          <a:off x="7663100" y="0"/>
          <a:ext cx="2514467" cy="3424237"/>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6012" rIns="0" bIns="0" numCol="1" spcCol="1270" anchor="t" anchorCtr="0">
          <a:noAutofit/>
        </a:bodyPr>
        <a:lstStyle/>
        <a:p>
          <a:pPr marL="0" lvl="0" indent="0" algn="l" defTabSz="1244600">
            <a:lnSpc>
              <a:spcPct val="90000"/>
            </a:lnSpc>
            <a:spcBef>
              <a:spcPct val="0"/>
            </a:spcBef>
            <a:spcAft>
              <a:spcPct val="35000"/>
            </a:spcAft>
            <a:buNone/>
          </a:pPr>
          <a:r>
            <a:rPr lang="en-US" sz="2800" kern="1200" dirty="0"/>
            <a:t>An automated system to help with early and accurate detection of malaria can save more lives with better accuracy than manual diagnosis. </a:t>
          </a:r>
        </a:p>
      </dsp:txBody>
      <dsp:txXfrm>
        <a:off x="7663100" y="0"/>
        <a:ext cx="2514467" cy="34242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098E44-CFB6-48F7-AD70-0B9F08AD73C8}">
      <dsp:nvSpPr>
        <dsp:cNvPr id="0" name=""/>
        <dsp:cNvSpPr/>
      </dsp:nvSpPr>
      <dsp:spPr>
        <a:xfrm>
          <a:off x="971550" y="1785"/>
          <a:ext cx="2631281" cy="157876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Basic Convolutional Neural Network (CNN) with convolution layers, max pooling layers, </a:t>
          </a:r>
          <a:r>
            <a:rPr lang="en-US" sz="1900" kern="1200" dirty="0" err="1"/>
            <a:t>ReLU</a:t>
          </a:r>
          <a:r>
            <a:rPr lang="en-US" sz="1900" kern="1200" dirty="0"/>
            <a:t> activation functions</a:t>
          </a:r>
        </a:p>
      </dsp:txBody>
      <dsp:txXfrm>
        <a:off x="971550" y="1785"/>
        <a:ext cx="2631281" cy="1578768"/>
      </dsp:txXfrm>
    </dsp:sp>
    <dsp:sp modelId="{DE8DA0DD-AE32-4886-8EF7-E4F4229F594C}">
      <dsp:nvSpPr>
        <dsp:cNvPr id="0" name=""/>
        <dsp:cNvSpPr/>
      </dsp:nvSpPr>
      <dsp:spPr>
        <a:xfrm>
          <a:off x="3865959" y="1785"/>
          <a:ext cx="2631281" cy="157876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Basic CNN with extra layers</a:t>
          </a:r>
        </a:p>
      </dsp:txBody>
      <dsp:txXfrm>
        <a:off x="3865959" y="1785"/>
        <a:ext cx="2631281" cy="1578768"/>
      </dsp:txXfrm>
    </dsp:sp>
    <dsp:sp modelId="{D9296FCE-2327-4C67-A03F-A832851EC0F9}">
      <dsp:nvSpPr>
        <dsp:cNvPr id="0" name=""/>
        <dsp:cNvSpPr/>
      </dsp:nvSpPr>
      <dsp:spPr>
        <a:xfrm>
          <a:off x="6760368" y="1785"/>
          <a:ext cx="2631281" cy="157876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CNN with </a:t>
          </a:r>
          <a:r>
            <a:rPr lang="en-US" sz="1900" kern="1200" dirty="0" err="1"/>
            <a:t>LeakyReLU</a:t>
          </a:r>
          <a:r>
            <a:rPr lang="en-US" sz="1900" kern="1200" dirty="0"/>
            <a:t> and Batch Normalization</a:t>
          </a:r>
        </a:p>
      </dsp:txBody>
      <dsp:txXfrm>
        <a:off x="6760368" y="1785"/>
        <a:ext cx="2631281" cy="1578768"/>
      </dsp:txXfrm>
    </dsp:sp>
    <dsp:sp modelId="{1B1C80B7-248C-4848-8869-82A7A151DDF4}">
      <dsp:nvSpPr>
        <dsp:cNvPr id="0" name=""/>
        <dsp:cNvSpPr/>
      </dsp:nvSpPr>
      <dsp:spPr>
        <a:xfrm>
          <a:off x="2418754" y="1843682"/>
          <a:ext cx="2631281" cy="157876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CNN with Data Augmentation </a:t>
          </a:r>
        </a:p>
      </dsp:txBody>
      <dsp:txXfrm>
        <a:off x="2418754" y="1843682"/>
        <a:ext cx="2631281" cy="1578768"/>
      </dsp:txXfrm>
    </dsp:sp>
    <dsp:sp modelId="{D0B94FC6-47EB-4024-9A19-ADFE43A02272}">
      <dsp:nvSpPr>
        <dsp:cNvPr id="0" name=""/>
        <dsp:cNvSpPr/>
      </dsp:nvSpPr>
      <dsp:spPr>
        <a:xfrm>
          <a:off x="5313164" y="1843682"/>
          <a:ext cx="2631281" cy="157876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Pre-trained model: VGG16</a:t>
          </a:r>
        </a:p>
      </dsp:txBody>
      <dsp:txXfrm>
        <a:off x="5313164" y="1843682"/>
        <a:ext cx="2631281" cy="157876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1E92D-3166-4115-AA69-DD3167E68071}" type="datetimeFigureOut">
              <a:rPr lang="en-US" smtClean="0"/>
              <a:t>6/8/2022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0976E3-620F-4B18-BA2E-220308FA269A}" type="slidenum">
              <a:rPr lang="en-US" smtClean="0"/>
              <a:t>‹#›</a:t>
            </a:fld>
            <a:endParaRPr lang="en-US"/>
          </a:p>
        </p:txBody>
      </p:sp>
    </p:spTree>
    <p:extLst>
      <p:ext uri="{BB962C8B-B14F-4D97-AF65-F5344CB8AC3E}">
        <p14:creationId xmlns:p14="http://schemas.microsoft.com/office/powerpoint/2010/main" val="2639108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0976E3-620F-4B18-BA2E-220308FA269A}" type="slidenum">
              <a:rPr lang="en-US" smtClean="0"/>
              <a:t>5</a:t>
            </a:fld>
            <a:endParaRPr lang="en-US"/>
          </a:p>
        </p:txBody>
      </p:sp>
    </p:spTree>
    <p:extLst>
      <p:ext uri="{BB962C8B-B14F-4D97-AF65-F5344CB8AC3E}">
        <p14:creationId xmlns:p14="http://schemas.microsoft.com/office/powerpoint/2010/main" val="3115013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RGB is affected by lighting, so converting to HSV (Hue, Saturation, Value). </a:t>
            </a:r>
          </a:p>
          <a:p>
            <a:endParaRPr lang="en-US" dirty="0"/>
          </a:p>
          <a:p>
            <a:r>
              <a:rPr lang="en-US" dirty="0" err="1"/>
              <a:t>Gaussiun</a:t>
            </a:r>
            <a:r>
              <a:rPr lang="en-US" dirty="0"/>
              <a:t> blurring is used to reduce the size of the image and reduce image noise.</a:t>
            </a:r>
          </a:p>
        </p:txBody>
      </p:sp>
      <p:sp>
        <p:nvSpPr>
          <p:cNvPr id="4" name="Slide Number Placeholder 3"/>
          <p:cNvSpPr>
            <a:spLocks noGrp="1"/>
          </p:cNvSpPr>
          <p:nvPr>
            <p:ph type="sldNum" sz="quarter" idx="5"/>
          </p:nvPr>
        </p:nvSpPr>
        <p:spPr/>
        <p:txBody>
          <a:bodyPr/>
          <a:lstStyle/>
          <a:p>
            <a:fld id="{E00976E3-620F-4B18-BA2E-220308FA269A}" type="slidenum">
              <a:rPr lang="en-US" smtClean="0"/>
              <a:t>6</a:t>
            </a:fld>
            <a:endParaRPr lang="en-US"/>
          </a:p>
        </p:txBody>
      </p:sp>
    </p:spTree>
    <p:extLst>
      <p:ext uri="{BB962C8B-B14F-4D97-AF65-F5344CB8AC3E}">
        <p14:creationId xmlns:p14="http://schemas.microsoft.com/office/powerpoint/2010/main" val="3406481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82829"/>
                </a:solidFill>
                <a:effectLst/>
                <a:latin typeface="-apple-system"/>
              </a:rPr>
              <a:t>Adding more layers will help you to extract more features.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82829"/>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82829"/>
              </a:solidFill>
              <a:effectLst/>
              <a:latin typeface="-apple-system"/>
            </a:endParaRPr>
          </a:p>
          <a:p>
            <a:pPr algn="l" rtl="0">
              <a:buFont typeface="Arial" panose="020B0604020202020204" pitchFamily="34" charset="0"/>
              <a:buChar char="•"/>
            </a:pPr>
            <a:r>
              <a:rPr lang="en-US" b="0" i="0" dirty="0" err="1">
                <a:solidFill>
                  <a:srgbClr val="282829"/>
                </a:solidFill>
                <a:effectLst/>
                <a:latin typeface="-apple-system"/>
              </a:rPr>
              <a:t>ReLU</a:t>
            </a:r>
            <a:r>
              <a:rPr lang="en-US" b="0" i="0" dirty="0">
                <a:solidFill>
                  <a:srgbClr val="282829"/>
                </a:solidFill>
                <a:effectLst/>
                <a:latin typeface="-apple-system"/>
              </a:rPr>
              <a:t>: The derivative of the </a:t>
            </a:r>
            <a:r>
              <a:rPr lang="en-US" b="0" i="0" dirty="0" err="1">
                <a:solidFill>
                  <a:srgbClr val="282829"/>
                </a:solidFill>
                <a:effectLst/>
                <a:latin typeface="-apple-system"/>
              </a:rPr>
              <a:t>ReLU</a:t>
            </a:r>
            <a:r>
              <a:rPr lang="en-US" b="0" i="0" dirty="0">
                <a:solidFill>
                  <a:srgbClr val="282829"/>
                </a:solidFill>
                <a:effectLst/>
                <a:latin typeface="-apple-system"/>
              </a:rPr>
              <a:t> is 1 in the positive part, and 0 in the negative part.</a:t>
            </a:r>
          </a:p>
          <a:p>
            <a:pPr algn="l" rtl="0">
              <a:buFont typeface="Arial" panose="020B0604020202020204" pitchFamily="34" charset="0"/>
              <a:buChar char="•"/>
            </a:pPr>
            <a:r>
              <a:rPr lang="en-US" b="0" i="0" dirty="0" err="1">
                <a:solidFill>
                  <a:srgbClr val="282829"/>
                </a:solidFill>
                <a:effectLst/>
                <a:latin typeface="-apple-system"/>
              </a:rPr>
              <a:t>LReLU</a:t>
            </a:r>
            <a:r>
              <a:rPr lang="en-US" b="0" i="0" dirty="0">
                <a:solidFill>
                  <a:srgbClr val="282829"/>
                </a:solidFill>
                <a:effectLst/>
                <a:latin typeface="-apple-system"/>
              </a:rPr>
              <a:t>: The derivative of the </a:t>
            </a:r>
            <a:r>
              <a:rPr lang="en-US" b="0" i="0" dirty="0" err="1">
                <a:solidFill>
                  <a:srgbClr val="282829"/>
                </a:solidFill>
                <a:effectLst/>
                <a:latin typeface="-apple-system"/>
              </a:rPr>
              <a:t>LReLU</a:t>
            </a:r>
            <a:r>
              <a:rPr lang="en-US" b="0" i="0" dirty="0">
                <a:solidFill>
                  <a:srgbClr val="282829"/>
                </a:solidFill>
                <a:effectLst/>
                <a:latin typeface="-apple-system"/>
              </a:rPr>
              <a:t> is 1 in the positive part, and is a small fraction in the negative part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82829"/>
              </a:solidFill>
              <a:effectLst/>
              <a:latin typeface="-apple-system"/>
            </a:endParaRPr>
          </a:p>
          <a:p>
            <a:pPr algn="l" rtl="0"/>
            <a:r>
              <a:rPr lang="en-US" b="0" i="0" dirty="0">
                <a:solidFill>
                  <a:srgbClr val="282829"/>
                </a:solidFill>
                <a:effectLst/>
                <a:latin typeface="-apple-system"/>
              </a:rPr>
              <a:t>Dropout is mostly a technique for regularization. It introduces noise into a neural network to force the neural network to learn to generalize well enough to deal with noise. (This is a big oversimplification, and dropout is really about a lot more than just robustness to noise)</a:t>
            </a:r>
          </a:p>
          <a:p>
            <a:pPr algn="l" rtl="0"/>
            <a:r>
              <a:rPr lang="en-US" b="0" i="0" dirty="0">
                <a:solidFill>
                  <a:srgbClr val="282829"/>
                </a:solidFill>
                <a:effectLst/>
                <a:latin typeface="-apple-system"/>
              </a:rPr>
              <a:t>Batch normalization is mostly a technique for improving optimization.</a:t>
            </a:r>
          </a:p>
          <a:p>
            <a:pPr algn="l" rtl="0"/>
            <a:r>
              <a:rPr lang="en-US" b="0" i="0" dirty="0">
                <a:solidFill>
                  <a:srgbClr val="282829"/>
                </a:solidFill>
                <a:effectLst/>
                <a:latin typeface="-apple-system"/>
              </a:rPr>
              <a:t>As a side effect, batch normalization happens to introduce some noise into the network, so it can regularize the model a little bit.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82829"/>
              </a:solidFill>
              <a:effectLst/>
              <a:latin typeface="-apple-system"/>
            </a:endParaRPr>
          </a:p>
        </p:txBody>
      </p:sp>
      <p:sp>
        <p:nvSpPr>
          <p:cNvPr id="4" name="Slide Number Placeholder 3"/>
          <p:cNvSpPr>
            <a:spLocks noGrp="1"/>
          </p:cNvSpPr>
          <p:nvPr>
            <p:ph type="sldNum" sz="quarter" idx="5"/>
          </p:nvPr>
        </p:nvSpPr>
        <p:spPr/>
        <p:txBody>
          <a:bodyPr/>
          <a:lstStyle/>
          <a:p>
            <a:fld id="{E00976E3-620F-4B18-BA2E-220308FA269A}" type="slidenum">
              <a:rPr lang="en-US" smtClean="0"/>
              <a:t>7</a:t>
            </a:fld>
            <a:endParaRPr lang="en-US"/>
          </a:p>
        </p:txBody>
      </p:sp>
    </p:spTree>
    <p:extLst>
      <p:ext uri="{BB962C8B-B14F-4D97-AF65-F5344CB8AC3E}">
        <p14:creationId xmlns:p14="http://schemas.microsoft.com/office/powerpoint/2010/main" val="1594171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0976E3-620F-4B18-BA2E-220308FA269A}" type="slidenum">
              <a:rPr lang="en-US" smtClean="0"/>
              <a:t>9</a:t>
            </a:fld>
            <a:endParaRPr lang="en-US"/>
          </a:p>
        </p:txBody>
      </p:sp>
    </p:spTree>
    <p:extLst>
      <p:ext uri="{BB962C8B-B14F-4D97-AF65-F5344CB8AC3E}">
        <p14:creationId xmlns:p14="http://schemas.microsoft.com/office/powerpoint/2010/main" val="1654496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data to train results in better generalizations in evaluations of the NN. Need to be careful since too much data can result in overfitting. </a:t>
            </a:r>
          </a:p>
          <a:p>
            <a:r>
              <a:rPr lang="en-US" dirty="0"/>
              <a:t>This is bad as we don’t want noise of the training data to be learned as important features of the model.</a:t>
            </a:r>
          </a:p>
        </p:txBody>
      </p:sp>
      <p:sp>
        <p:nvSpPr>
          <p:cNvPr id="4" name="Slide Number Placeholder 3"/>
          <p:cNvSpPr>
            <a:spLocks noGrp="1"/>
          </p:cNvSpPr>
          <p:nvPr>
            <p:ph type="sldNum" sz="quarter" idx="5"/>
          </p:nvPr>
        </p:nvSpPr>
        <p:spPr/>
        <p:txBody>
          <a:bodyPr/>
          <a:lstStyle/>
          <a:p>
            <a:fld id="{E00976E3-620F-4B18-BA2E-220308FA269A}" type="slidenum">
              <a:rPr lang="en-US" smtClean="0"/>
              <a:t>11</a:t>
            </a:fld>
            <a:endParaRPr lang="en-US"/>
          </a:p>
        </p:txBody>
      </p:sp>
    </p:spTree>
    <p:extLst>
      <p:ext uri="{BB962C8B-B14F-4D97-AF65-F5344CB8AC3E}">
        <p14:creationId xmlns:p14="http://schemas.microsoft.com/office/powerpoint/2010/main" val="1644491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a long time – 1944, however limitations in computational power and lack of large data sets prevented </a:t>
            </a:r>
            <a:r>
              <a:rPr lang="en-US"/>
              <a:t>the implementation</a:t>
            </a:r>
          </a:p>
        </p:txBody>
      </p:sp>
      <p:sp>
        <p:nvSpPr>
          <p:cNvPr id="4" name="Slide Number Placeholder 3"/>
          <p:cNvSpPr>
            <a:spLocks noGrp="1"/>
          </p:cNvSpPr>
          <p:nvPr>
            <p:ph type="sldNum" sz="quarter" idx="5"/>
          </p:nvPr>
        </p:nvSpPr>
        <p:spPr/>
        <p:txBody>
          <a:bodyPr/>
          <a:lstStyle/>
          <a:p>
            <a:fld id="{E00976E3-620F-4B18-BA2E-220308FA269A}" type="slidenum">
              <a:rPr lang="en-US" smtClean="0"/>
              <a:t>14</a:t>
            </a:fld>
            <a:endParaRPr lang="en-US"/>
          </a:p>
        </p:txBody>
      </p:sp>
    </p:spTree>
    <p:extLst>
      <p:ext uri="{BB962C8B-B14F-4D97-AF65-F5344CB8AC3E}">
        <p14:creationId xmlns:p14="http://schemas.microsoft.com/office/powerpoint/2010/main" val="2664979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0976E3-620F-4B18-BA2E-220308FA269A}" type="slidenum">
              <a:rPr lang="en-US" smtClean="0"/>
              <a:t>17</a:t>
            </a:fld>
            <a:endParaRPr lang="en-US"/>
          </a:p>
        </p:txBody>
      </p:sp>
    </p:spTree>
    <p:extLst>
      <p:ext uri="{BB962C8B-B14F-4D97-AF65-F5344CB8AC3E}">
        <p14:creationId xmlns:p14="http://schemas.microsoft.com/office/powerpoint/2010/main" val="13619802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55AC823-62AD-46A5-9FFA-3B0C5D5A5C4B}" type="datetimeFigureOut">
              <a:rPr lang="en-US" smtClean="0"/>
              <a:t>6/8/2022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01E586C-3ADE-40B9-AA49-423D04F7B23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8133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5AC823-62AD-46A5-9FFA-3B0C5D5A5C4B}"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1E586C-3ADE-40B9-AA49-423D04F7B237}" type="slidenum">
              <a:rPr lang="en-US" smtClean="0"/>
              <a:t>‹#›</a:t>
            </a:fld>
            <a:endParaRPr lang="en-US"/>
          </a:p>
        </p:txBody>
      </p:sp>
    </p:spTree>
    <p:extLst>
      <p:ext uri="{BB962C8B-B14F-4D97-AF65-F5344CB8AC3E}">
        <p14:creationId xmlns:p14="http://schemas.microsoft.com/office/powerpoint/2010/main" val="2043603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5AC823-62AD-46A5-9FFA-3B0C5D5A5C4B}"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E586C-3ADE-40B9-AA49-423D04F7B23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5255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5AC823-62AD-46A5-9FFA-3B0C5D5A5C4B}"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E586C-3ADE-40B9-AA49-423D04F7B23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5574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5AC823-62AD-46A5-9FFA-3B0C5D5A5C4B}"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E586C-3ADE-40B9-AA49-423D04F7B237}" type="slidenum">
              <a:rPr lang="en-US" smtClean="0"/>
              <a:t>‹#›</a:t>
            </a:fld>
            <a:endParaRPr lang="en-US"/>
          </a:p>
        </p:txBody>
      </p:sp>
    </p:spTree>
    <p:extLst>
      <p:ext uri="{BB962C8B-B14F-4D97-AF65-F5344CB8AC3E}">
        <p14:creationId xmlns:p14="http://schemas.microsoft.com/office/powerpoint/2010/main" val="3496020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5AC823-62AD-46A5-9FFA-3B0C5D5A5C4B}"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E586C-3ADE-40B9-AA49-423D04F7B23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1438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5AC823-62AD-46A5-9FFA-3B0C5D5A5C4B}"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E586C-3ADE-40B9-AA49-423D04F7B23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4695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5AC823-62AD-46A5-9FFA-3B0C5D5A5C4B}"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E586C-3ADE-40B9-AA49-423D04F7B23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0494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5AC823-62AD-46A5-9FFA-3B0C5D5A5C4B}"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E586C-3ADE-40B9-AA49-423D04F7B23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6141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5AC823-62AD-46A5-9FFA-3B0C5D5A5C4B}"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E586C-3ADE-40B9-AA49-423D04F7B237}" type="slidenum">
              <a:rPr lang="en-US" smtClean="0"/>
              <a:t>‹#›</a:t>
            </a:fld>
            <a:endParaRPr lang="en-US"/>
          </a:p>
        </p:txBody>
      </p:sp>
    </p:spTree>
    <p:extLst>
      <p:ext uri="{BB962C8B-B14F-4D97-AF65-F5344CB8AC3E}">
        <p14:creationId xmlns:p14="http://schemas.microsoft.com/office/powerpoint/2010/main" val="4133319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5AC823-62AD-46A5-9FFA-3B0C5D5A5C4B}"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E586C-3ADE-40B9-AA49-423D04F7B237}" type="slidenum">
              <a:rPr lang="en-US" smtClean="0"/>
              <a:t>‹#›</a:t>
            </a:fld>
            <a:endParaRPr lang="en-US"/>
          </a:p>
        </p:txBody>
      </p:sp>
    </p:spTree>
    <p:extLst>
      <p:ext uri="{BB962C8B-B14F-4D97-AF65-F5344CB8AC3E}">
        <p14:creationId xmlns:p14="http://schemas.microsoft.com/office/powerpoint/2010/main" val="78117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5AC823-62AD-46A5-9FFA-3B0C5D5A5C4B}"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E586C-3ADE-40B9-AA49-423D04F7B23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8350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5AC823-62AD-46A5-9FFA-3B0C5D5A5C4B}"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1E586C-3ADE-40B9-AA49-423D04F7B237}" type="slidenum">
              <a:rPr lang="en-US" smtClean="0"/>
              <a:t>‹#›</a:t>
            </a:fld>
            <a:endParaRPr lang="en-US"/>
          </a:p>
        </p:txBody>
      </p:sp>
    </p:spTree>
    <p:extLst>
      <p:ext uri="{BB962C8B-B14F-4D97-AF65-F5344CB8AC3E}">
        <p14:creationId xmlns:p14="http://schemas.microsoft.com/office/powerpoint/2010/main" val="1546232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5AC823-62AD-46A5-9FFA-3B0C5D5A5C4B}" type="datetimeFigureOut">
              <a:rPr lang="en-US" smtClean="0"/>
              <a:t>6/8/2022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1E586C-3ADE-40B9-AA49-423D04F7B23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5649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5AC823-62AD-46A5-9FFA-3B0C5D5A5C4B}" type="datetimeFigureOut">
              <a:rPr lang="en-US" smtClean="0"/>
              <a:t>6/8/2022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1E586C-3ADE-40B9-AA49-423D04F7B23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417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5AC823-62AD-46A5-9FFA-3B0C5D5A5C4B}" type="datetimeFigureOut">
              <a:rPr lang="en-US" smtClean="0"/>
              <a:t>6/8/2022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1E586C-3ADE-40B9-AA49-423D04F7B237}" type="slidenum">
              <a:rPr lang="en-US" smtClean="0"/>
              <a:t>‹#›</a:t>
            </a:fld>
            <a:endParaRPr lang="en-US"/>
          </a:p>
        </p:txBody>
      </p:sp>
    </p:spTree>
    <p:extLst>
      <p:ext uri="{BB962C8B-B14F-4D97-AF65-F5344CB8AC3E}">
        <p14:creationId xmlns:p14="http://schemas.microsoft.com/office/powerpoint/2010/main" val="691863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5AC823-62AD-46A5-9FFA-3B0C5D5A5C4B}"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1E586C-3ADE-40B9-AA49-423D04F7B23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4040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5AC823-62AD-46A5-9FFA-3B0C5D5A5C4B}"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1E586C-3ADE-40B9-AA49-423D04F7B237}" type="slidenum">
              <a:rPr lang="en-US" smtClean="0"/>
              <a:t>‹#›</a:t>
            </a:fld>
            <a:endParaRPr lang="en-US"/>
          </a:p>
        </p:txBody>
      </p:sp>
    </p:spTree>
    <p:extLst>
      <p:ext uri="{BB962C8B-B14F-4D97-AF65-F5344CB8AC3E}">
        <p14:creationId xmlns:p14="http://schemas.microsoft.com/office/powerpoint/2010/main" val="1586406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5AC823-62AD-46A5-9FFA-3B0C5D5A5C4B}" type="datetimeFigureOut">
              <a:rPr lang="en-US" smtClean="0"/>
              <a:t>6/8/2022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1E586C-3ADE-40B9-AA49-423D04F7B237}" type="slidenum">
              <a:rPr lang="en-US" smtClean="0"/>
              <a:t>‹#›</a:t>
            </a:fld>
            <a:endParaRPr lang="en-US"/>
          </a:p>
        </p:txBody>
      </p:sp>
    </p:spTree>
    <p:extLst>
      <p:ext uri="{BB962C8B-B14F-4D97-AF65-F5344CB8AC3E}">
        <p14:creationId xmlns:p14="http://schemas.microsoft.com/office/powerpoint/2010/main" val="965782762"/>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builtin.com/data-science/disadvantages-neural-networks"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9678-96CF-489F-A6BA-92ED93AED556}"/>
              </a:ext>
            </a:extLst>
          </p:cNvPr>
          <p:cNvSpPr>
            <a:spLocks noGrp="1"/>
          </p:cNvSpPr>
          <p:nvPr>
            <p:ph type="ctrTitle"/>
          </p:nvPr>
        </p:nvSpPr>
        <p:spPr/>
        <p:txBody>
          <a:bodyPr/>
          <a:lstStyle/>
          <a:p>
            <a:r>
              <a:rPr lang="en-US" dirty="0"/>
              <a:t>Malaria Detection</a:t>
            </a:r>
          </a:p>
        </p:txBody>
      </p:sp>
      <p:sp>
        <p:nvSpPr>
          <p:cNvPr id="3" name="Subtitle 2">
            <a:extLst>
              <a:ext uri="{FF2B5EF4-FFF2-40B4-BE49-F238E27FC236}">
                <a16:creationId xmlns:a16="http://schemas.microsoft.com/office/drawing/2014/main" id="{3C7456F5-5D15-B609-0DD9-5ED3629C450D}"/>
              </a:ext>
            </a:extLst>
          </p:cNvPr>
          <p:cNvSpPr>
            <a:spLocks noGrp="1"/>
          </p:cNvSpPr>
          <p:nvPr>
            <p:ph type="subTitle" idx="1"/>
          </p:nvPr>
        </p:nvSpPr>
        <p:spPr/>
        <p:txBody>
          <a:bodyPr/>
          <a:lstStyle/>
          <a:p>
            <a:r>
              <a:rPr lang="en-US" dirty="0"/>
              <a:t>Srikant Kumar Kalaputapu</a:t>
            </a:r>
          </a:p>
        </p:txBody>
      </p:sp>
    </p:spTree>
    <p:extLst>
      <p:ext uri="{BB962C8B-B14F-4D97-AF65-F5344CB8AC3E}">
        <p14:creationId xmlns:p14="http://schemas.microsoft.com/office/powerpoint/2010/main" val="3515688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376F-8AA5-AFC4-22FB-B3D07C4D9E3C}"/>
              </a:ext>
            </a:extLst>
          </p:cNvPr>
          <p:cNvSpPr>
            <a:spLocks noGrp="1"/>
          </p:cNvSpPr>
          <p:nvPr>
            <p:ph type="title"/>
          </p:nvPr>
        </p:nvSpPr>
        <p:spPr/>
        <p:txBody>
          <a:bodyPr/>
          <a:lstStyle/>
          <a:p>
            <a:r>
              <a:rPr lang="en-US" dirty="0"/>
              <a:t>Final Model Solution</a:t>
            </a:r>
          </a:p>
        </p:txBody>
      </p:sp>
      <p:sp>
        <p:nvSpPr>
          <p:cNvPr id="3" name="Content Placeholder 2">
            <a:extLst>
              <a:ext uri="{FF2B5EF4-FFF2-40B4-BE49-F238E27FC236}">
                <a16:creationId xmlns:a16="http://schemas.microsoft.com/office/drawing/2014/main" id="{85475C3B-8B0B-4D4D-3B51-9AF876125DD8}"/>
              </a:ext>
            </a:extLst>
          </p:cNvPr>
          <p:cNvSpPr>
            <a:spLocks noGrp="1"/>
          </p:cNvSpPr>
          <p:nvPr>
            <p:ph sz="quarter" idx="13"/>
          </p:nvPr>
        </p:nvSpPr>
        <p:spPr>
          <a:xfrm>
            <a:off x="913774" y="2367092"/>
            <a:ext cx="4941742" cy="3424107"/>
          </a:xfrm>
        </p:spPr>
        <p:txBody>
          <a:bodyPr>
            <a:normAutofit fontScale="92500"/>
          </a:bodyPr>
          <a:lstStyle/>
          <a:p>
            <a:r>
              <a:rPr lang="en-US" dirty="0"/>
              <a:t>The basic CNN with extra layers had the best performance out of all the models tested</a:t>
            </a:r>
          </a:p>
          <a:p>
            <a:r>
              <a:rPr lang="en-US" dirty="0"/>
              <a:t>This model had the least number of False Negatives (high recall) </a:t>
            </a:r>
          </a:p>
          <a:p>
            <a:r>
              <a:rPr lang="en-US" dirty="0"/>
              <a:t>High accuracy, F1 score and precision.</a:t>
            </a:r>
          </a:p>
          <a:p>
            <a:r>
              <a:rPr lang="en-US" dirty="0"/>
              <a:t>Training and Validation accuracy follow similar trends</a:t>
            </a:r>
          </a:p>
          <a:p>
            <a:endParaRPr lang="en-US" dirty="0"/>
          </a:p>
        </p:txBody>
      </p:sp>
      <p:sp>
        <p:nvSpPr>
          <p:cNvPr id="4" name="TextBox 3">
            <a:extLst>
              <a:ext uri="{FF2B5EF4-FFF2-40B4-BE49-F238E27FC236}">
                <a16:creationId xmlns:a16="http://schemas.microsoft.com/office/drawing/2014/main" id="{AE20CA9E-C2A9-B538-B852-A8621554C0F4}"/>
              </a:ext>
            </a:extLst>
          </p:cNvPr>
          <p:cNvSpPr txBox="1"/>
          <p:nvPr/>
        </p:nvSpPr>
        <p:spPr>
          <a:xfrm>
            <a:off x="6096000" y="2073478"/>
            <a:ext cx="4941742" cy="1569660"/>
          </a:xfrm>
          <a:prstGeom prst="rect">
            <a:avLst/>
          </a:prstGeom>
          <a:noFill/>
        </p:spPr>
        <p:txBody>
          <a:bodyPr wrap="square" rtlCol="0">
            <a:spAutoFit/>
          </a:bodyPr>
          <a:lstStyle/>
          <a:p>
            <a:r>
              <a:rPr lang="en-US" sz="1200" dirty="0">
                <a:effectLst/>
                <a:latin typeface="Calibri" panose="020F0502020204030204" pitchFamily="34" charset="0"/>
                <a:ea typeface="Calibri" panose="020F0502020204030204" pitchFamily="34" charset="0"/>
                <a:cs typeface="Times New Roman" panose="02020603050405020304" pitchFamily="18" charset="0"/>
              </a:rPr>
              <a:t>                        precision   recall  f1-score   support</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0       0.99      0.97       0.98       1300</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1       0.97      0.99       0.98       1300</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accuracy                             	      0.98       2600</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macro avg            0.98      0.98       0.98       2600</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weighted avg       0.98      0.98       0.98       2600</a:t>
            </a:r>
            <a:endParaRPr lang="en-US" sz="1200" dirty="0"/>
          </a:p>
        </p:txBody>
      </p:sp>
      <p:sp>
        <p:nvSpPr>
          <p:cNvPr id="7" name="Rectangle 3">
            <a:extLst>
              <a:ext uri="{FF2B5EF4-FFF2-40B4-BE49-F238E27FC236}">
                <a16:creationId xmlns:a16="http://schemas.microsoft.com/office/drawing/2014/main" id="{50524404-154E-4119-18C9-B7A912D74B30}"/>
              </a:ext>
            </a:extLst>
          </p:cNvPr>
          <p:cNvSpPr>
            <a:spLocks noChangeArrowheads="1"/>
          </p:cNvSpPr>
          <p:nvPr/>
        </p:nvSpPr>
        <p:spPr bwMode="auto">
          <a:xfrm>
            <a:off x="0" y="0"/>
            <a:ext cx="12192000" cy="457200"/>
          </a:xfrm>
          <a:prstGeom prst="rect">
            <a:avLst/>
          </a:prstGeom>
          <a:solidFill>
            <a:srgbClr val="2828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precision recall f1-score support 0 0.99 0.97 0.98 1300 1 0.97 0.99 0.98 1300 accuracy 0.98 2600 macro avg 0.98 0.98 0.98 2600 weighted avg 0.98 0.98 0.98 2600</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173" name="Picture 5">
            <a:extLst>
              <a:ext uri="{FF2B5EF4-FFF2-40B4-BE49-F238E27FC236}">
                <a16:creationId xmlns:a16="http://schemas.microsoft.com/office/drawing/2014/main" id="{CD2D7AD2-B5B3-8C7F-80E1-C5EF5F0292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643138"/>
            <a:ext cx="3503936" cy="2363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112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8A1A7-EB34-9B71-B463-CF454BC46E49}"/>
              </a:ext>
            </a:extLst>
          </p:cNvPr>
          <p:cNvSpPr>
            <a:spLocks noGrp="1"/>
          </p:cNvSpPr>
          <p:nvPr>
            <p:ph type="title"/>
          </p:nvPr>
        </p:nvSpPr>
        <p:spPr/>
        <p:txBody>
          <a:bodyPr/>
          <a:lstStyle/>
          <a:p>
            <a:r>
              <a:rPr lang="en-US" dirty="0"/>
              <a:t>Proposed Business Solution</a:t>
            </a:r>
          </a:p>
        </p:txBody>
      </p:sp>
      <p:sp>
        <p:nvSpPr>
          <p:cNvPr id="4" name="TextBox 3">
            <a:extLst>
              <a:ext uri="{FF2B5EF4-FFF2-40B4-BE49-F238E27FC236}">
                <a16:creationId xmlns:a16="http://schemas.microsoft.com/office/drawing/2014/main" id="{BD75DDD1-BD11-039D-4C42-0CDB9463D901}"/>
              </a:ext>
            </a:extLst>
          </p:cNvPr>
          <p:cNvSpPr txBox="1"/>
          <p:nvPr/>
        </p:nvSpPr>
        <p:spPr>
          <a:xfrm>
            <a:off x="1187669" y="2049517"/>
            <a:ext cx="9953297" cy="4708981"/>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CNN with extra layers model should be trained with a higher number of cell images of better quality.</a:t>
            </a:r>
          </a:p>
          <a:p>
            <a:pPr marL="285750" indent="-285750">
              <a:buFont typeface="Arial" panose="020B0604020202020204" pitchFamily="34" charset="0"/>
              <a:buChar char="•"/>
            </a:pPr>
            <a:r>
              <a:rPr lang="en-US" sz="2800" dirty="0"/>
              <a:t>The CNN should be made accessible for physicians and lab technicians who collect the Red Blood Cell images so they can diagnosis patients quickly</a:t>
            </a:r>
          </a:p>
          <a:p>
            <a:pPr marL="742950" lvl="1" indent="-285750">
              <a:buFont typeface="Arial" panose="020B0604020202020204" pitchFamily="34" charset="0"/>
              <a:buChar char="•"/>
            </a:pPr>
            <a:r>
              <a:rPr lang="en-US" sz="2800" dirty="0"/>
              <a:t>Promote the use of cloud computing for ease of access to and performance of neural networks</a:t>
            </a:r>
          </a:p>
          <a:p>
            <a:pPr marL="285750" indent="-285750">
              <a:buFont typeface="Arial" panose="020B0604020202020204" pitchFamily="34" charset="0"/>
              <a:buChar char="•"/>
            </a:pPr>
            <a:r>
              <a:rPr lang="en-US" sz="2800" dirty="0"/>
              <a:t>Need to educate technicians and physicians on how to interact / use the CNN</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794324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15C34-2BCF-1FE6-B1A2-FF2D07FEB9A9}"/>
              </a:ext>
            </a:extLst>
          </p:cNvPr>
          <p:cNvSpPr>
            <a:spLocks noGrp="1"/>
          </p:cNvSpPr>
          <p:nvPr>
            <p:ph type="title"/>
          </p:nvPr>
        </p:nvSpPr>
        <p:spPr/>
        <p:txBody>
          <a:bodyPr/>
          <a:lstStyle/>
          <a:p>
            <a:r>
              <a:rPr lang="en-US" dirty="0"/>
              <a:t>Executing Business Solution</a:t>
            </a:r>
          </a:p>
        </p:txBody>
      </p:sp>
      <p:sp>
        <p:nvSpPr>
          <p:cNvPr id="3" name="Content Placeholder 2">
            <a:extLst>
              <a:ext uri="{FF2B5EF4-FFF2-40B4-BE49-F238E27FC236}">
                <a16:creationId xmlns:a16="http://schemas.microsoft.com/office/drawing/2014/main" id="{E55651BC-48C4-1983-F6C2-CD77DEB1CF85}"/>
              </a:ext>
            </a:extLst>
          </p:cNvPr>
          <p:cNvSpPr>
            <a:spLocks noGrp="1"/>
          </p:cNvSpPr>
          <p:nvPr>
            <p:ph sz="quarter" idx="13"/>
          </p:nvPr>
        </p:nvSpPr>
        <p:spPr/>
        <p:txBody>
          <a:bodyPr>
            <a:normAutofit/>
          </a:bodyPr>
          <a:lstStyle/>
          <a:p>
            <a:r>
              <a:rPr lang="en-US" dirty="0"/>
              <a:t>The trained model should be easily available via cloud solutions (Google </a:t>
            </a:r>
            <a:r>
              <a:rPr lang="en-US" dirty="0" err="1"/>
              <a:t>Colab</a:t>
            </a:r>
            <a:r>
              <a:rPr lang="en-US" dirty="0"/>
              <a:t>, AWS etc.) so that physicians/lab techs can evaluate red blood cell images on the fly</a:t>
            </a:r>
          </a:p>
          <a:p>
            <a:r>
              <a:rPr lang="en-US" dirty="0"/>
              <a:t>Create a user-friendly application to interact with the CNN to reduce the need to train technicians and physicians</a:t>
            </a:r>
          </a:p>
          <a:p>
            <a:r>
              <a:rPr lang="en-US" dirty="0"/>
              <a:t>Educate physicians and technicians on the benefits of said model and to get feedback to create better CNNs in the future</a:t>
            </a:r>
          </a:p>
          <a:p>
            <a:endParaRPr lang="en-US" dirty="0"/>
          </a:p>
          <a:p>
            <a:endParaRPr lang="en-US" dirty="0"/>
          </a:p>
        </p:txBody>
      </p:sp>
    </p:spTree>
    <p:extLst>
      <p:ext uri="{BB962C8B-B14F-4D97-AF65-F5344CB8AC3E}">
        <p14:creationId xmlns:p14="http://schemas.microsoft.com/office/powerpoint/2010/main" val="2785443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BDDE0-7CE2-CEDB-8A39-24E67520E598}"/>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3FC4A345-B801-5B74-0FD3-F2150187925F}"/>
              </a:ext>
            </a:extLst>
          </p:cNvPr>
          <p:cNvSpPr>
            <a:spLocks noGrp="1"/>
          </p:cNvSpPr>
          <p:nvPr>
            <p:ph sz="quarter" idx="13"/>
          </p:nvPr>
        </p:nvSpPr>
        <p:spPr/>
        <p:txBody>
          <a:bodyPr>
            <a:normAutofit fontScale="85000" lnSpcReduction="10000"/>
          </a:bodyPr>
          <a:lstStyle/>
          <a:p>
            <a:r>
              <a:rPr lang="en-US" dirty="0"/>
              <a:t>The CNN model can evaluate if a red blood cell image contains the Malaria Parasite plasmodium.</a:t>
            </a:r>
          </a:p>
          <a:p>
            <a:r>
              <a:rPr lang="en-US" dirty="0"/>
              <a:t>This model is an automated process with high degree of accuracy</a:t>
            </a:r>
          </a:p>
          <a:p>
            <a:pPr lvl="0"/>
            <a:r>
              <a:rPr lang="en-US" dirty="0"/>
              <a:t>Traditional diagnosis procedures for the disease Malaria are tedious, time consuming and require experienced professionals.</a:t>
            </a:r>
          </a:p>
          <a:p>
            <a:pPr lvl="1"/>
            <a:r>
              <a:rPr lang="en-US" dirty="0"/>
              <a:t>Human error adversely impacts diagnosis and leads to fatalities.</a:t>
            </a:r>
          </a:p>
          <a:p>
            <a:r>
              <a:rPr lang="en-US" dirty="0"/>
              <a:t>The CNN model is an automated model than can detect the presence of Malaria with high accuracy and reduced number of false negatives</a:t>
            </a:r>
          </a:p>
          <a:p>
            <a:r>
              <a:rPr lang="en-US" dirty="0"/>
              <a:t>Having the model be accessible to technicians and physicians will allow for faster, more accurate diagnosis resulting in more people getting treatment faster – an increased survival chance</a:t>
            </a:r>
          </a:p>
        </p:txBody>
      </p:sp>
    </p:spTree>
    <p:extLst>
      <p:ext uri="{BB962C8B-B14F-4D97-AF65-F5344CB8AC3E}">
        <p14:creationId xmlns:p14="http://schemas.microsoft.com/office/powerpoint/2010/main" val="29822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3345-8658-D6F1-605C-1C2832AE6E1E}"/>
              </a:ext>
            </a:extLst>
          </p:cNvPr>
          <p:cNvSpPr>
            <a:spLocks noGrp="1"/>
          </p:cNvSpPr>
          <p:nvPr>
            <p:ph type="title"/>
          </p:nvPr>
        </p:nvSpPr>
        <p:spPr/>
        <p:txBody>
          <a:bodyPr/>
          <a:lstStyle/>
          <a:p>
            <a:r>
              <a:rPr lang="en-US" dirty="0"/>
              <a:t>Risks and Challenges</a:t>
            </a:r>
          </a:p>
        </p:txBody>
      </p:sp>
      <p:sp>
        <p:nvSpPr>
          <p:cNvPr id="3" name="Content Placeholder 2">
            <a:extLst>
              <a:ext uri="{FF2B5EF4-FFF2-40B4-BE49-F238E27FC236}">
                <a16:creationId xmlns:a16="http://schemas.microsoft.com/office/drawing/2014/main" id="{311F1B51-0233-A2E4-407E-FE8B90923FA6}"/>
              </a:ext>
            </a:extLst>
          </p:cNvPr>
          <p:cNvSpPr>
            <a:spLocks noGrp="1"/>
          </p:cNvSpPr>
          <p:nvPr>
            <p:ph sz="quarter" idx="13"/>
          </p:nvPr>
        </p:nvSpPr>
        <p:spPr/>
        <p:txBody>
          <a:bodyPr>
            <a:normAutofit lnSpcReduction="10000"/>
          </a:bodyPr>
          <a:lstStyle/>
          <a:p>
            <a:r>
              <a:rPr lang="en-US" dirty="0"/>
              <a:t>Massive amounts of high quality data are required to train neural networks</a:t>
            </a:r>
          </a:p>
          <a:p>
            <a:r>
              <a:rPr lang="en-US" dirty="0"/>
              <a:t>Neural Networks take a great deal of computational power to train - power required grows exponentially - this effects ease of access</a:t>
            </a:r>
          </a:p>
          <a:p>
            <a:r>
              <a:rPr lang="en-US" dirty="0"/>
              <a:t>Neural Networks have been around for decades however media coverage and awareness is sporadic</a:t>
            </a:r>
          </a:p>
          <a:p>
            <a:r>
              <a:rPr lang="en-US" dirty="0"/>
              <a:t>Neural Networks have a “black box” nature – we don’t know how or why the NN came out with certain decisions. </a:t>
            </a:r>
            <a:r>
              <a:rPr lang="en-US" b="1" dirty="0"/>
              <a:t>Context is missing for the decision making and that can lead to lack of trust of the networks.</a:t>
            </a:r>
          </a:p>
          <a:p>
            <a:pPr lvl="1"/>
            <a:endParaRPr lang="en-US" dirty="0"/>
          </a:p>
        </p:txBody>
      </p:sp>
    </p:spTree>
    <p:extLst>
      <p:ext uri="{BB962C8B-B14F-4D97-AF65-F5344CB8AC3E}">
        <p14:creationId xmlns:p14="http://schemas.microsoft.com/office/powerpoint/2010/main" val="1181843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3345-8658-D6F1-605C-1C2832AE6E1E}"/>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434453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3C6E0-5BAD-DC4F-6FCF-C213EC0DDB07}"/>
              </a:ext>
            </a:extLst>
          </p:cNvPr>
          <p:cNvSpPr>
            <a:spLocks noGrp="1"/>
          </p:cNvSpPr>
          <p:nvPr>
            <p:ph type="title"/>
          </p:nvPr>
        </p:nvSpPr>
        <p:spPr/>
        <p:txBody>
          <a:bodyPr/>
          <a:lstStyle/>
          <a:p>
            <a:r>
              <a:rPr lang="en-US" dirty="0"/>
              <a:t>Appendix</a:t>
            </a:r>
          </a:p>
        </p:txBody>
      </p:sp>
      <p:sp>
        <p:nvSpPr>
          <p:cNvPr id="3" name="TextBox 2">
            <a:extLst>
              <a:ext uri="{FF2B5EF4-FFF2-40B4-BE49-F238E27FC236}">
                <a16:creationId xmlns:a16="http://schemas.microsoft.com/office/drawing/2014/main" id="{87E9F4C8-6D1B-71DA-5740-52B1696AD8EF}"/>
              </a:ext>
            </a:extLst>
          </p:cNvPr>
          <p:cNvSpPr txBox="1"/>
          <p:nvPr/>
        </p:nvSpPr>
        <p:spPr>
          <a:xfrm>
            <a:off x="1545021" y="2774731"/>
            <a:ext cx="9501351" cy="369332"/>
          </a:xfrm>
          <a:prstGeom prst="rect">
            <a:avLst/>
          </a:prstGeom>
          <a:noFill/>
        </p:spPr>
        <p:txBody>
          <a:bodyPr wrap="square" rtlCol="0">
            <a:spAutoFit/>
          </a:bodyPr>
          <a:lstStyle/>
          <a:p>
            <a:pPr marL="285750" indent="-285750">
              <a:buFontTx/>
              <a:buChar char="-"/>
            </a:pPr>
            <a:r>
              <a:rPr lang="en-US" dirty="0">
                <a:hlinkClick r:id="rId2"/>
              </a:rPr>
              <a:t>https://builtin.com/data-science/disadvantages-neural-networks</a:t>
            </a:r>
            <a:endParaRPr lang="en-US" dirty="0"/>
          </a:p>
        </p:txBody>
      </p:sp>
    </p:spTree>
    <p:extLst>
      <p:ext uri="{BB962C8B-B14F-4D97-AF65-F5344CB8AC3E}">
        <p14:creationId xmlns:p14="http://schemas.microsoft.com/office/powerpoint/2010/main" val="4277340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359BEC-86D9-6E5F-4A80-AA4A45695902}"/>
              </a:ext>
            </a:extLst>
          </p:cNvPr>
          <p:cNvSpPr>
            <a:spLocks noGrp="1"/>
          </p:cNvSpPr>
          <p:nvPr>
            <p:ph type="title"/>
          </p:nvPr>
        </p:nvSpPr>
        <p:spPr/>
        <p:txBody>
          <a:bodyPr/>
          <a:lstStyle/>
          <a:p>
            <a:r>
              <a:rPr lang="en-US" dirty="0"/>
              <a:t>Model comparison</a:t>
            </a:r>
          </a:p>
        </p:txBody>
      </p:sp>
      <p:graphicFrame>
        <p:nvGraphicFramePr>
          <p:cNvPr id="2" name="Table 4">
            <a:extLst>
              <a:ext uri="{FF2B5EF4-FFF2-40B4-BE49-F238E27FC236}">
                <a16:creationId xmlns:a16="http://schemas.microsoft.com/office/drawing/2014/main" id="{A573A15B-B4A3-40FA-6B02-1CFDFFB2CE31}"/>
              </a:ext>
            </a:extLst>
          </p:cNvPr>
          <p:cNvGraphicFramePr>
            <a:graphicFrameLocks noGrp="1"/>
          </p:cNvGraphicFramePr>
          <p:nvPr>
            <p:ph idx="1"/>
            <p:extLst>
              <p:ext uri="{D42A27DB-BD31-4B8C-83A1-F6EECF244321}">
                <p14:modId xmlns:p14="http://schemas.microsoft.com/office/powerpoint/2010/main" val="7459727"/>
              </p:ext>
            </p:extLst>
          </p:nvPr>
        </p:nvGraphicFramePr>
        <p:xfrm>
          <a:off x="1030014" y="2557463"/>
          <a:ext cx="10247585" cy="3576320"/>
        </p:xfrm>
        <a:graphic>
          <a:graphicData uri="http://schemas.openxmlformats.org/drawingml/2006/table">
            <a:tbl>
              <a:tblPr firstRow="1" bandRow="1">
                <a:tableStyleId>{5C22544A-7EE6-4342-B048-85BDC9FD1C3A}</a:tableStyleId>
              </a:tblPr>
              <a:tblGrid>
                <a:gridCol w="2049517">
                  <a:extLst>
                    <a:ext uri="{9D8B030D-6E8A-4147-A177-3AD203B41FA5}">
                      <a16:colId xmlns:a16="http://schemas.microsoft.com/office/drawing/2014/main" val="4250528554"/>
                    </a:ext>
                  </a:extLst>
                </a:gridCol>
                <a:gridCol w="2049517">
                  <a:extLst>
                    <a:ext uri="{9D8B030D-6E8A-4147-A177-3AD203B41FA5}">
                      <a16:colId xmlns:a16="http://schemas.microsoft.com/office/drawing/2014/main" val="851014599"/>
                    </a:ext>
                  </a:extLst>
                </a:gridCol>
                <a:gridCol w="2049517">
                  <a:extLst>
                    <a:ext uri="{9D8B030D-6E8A-4147-A177-3AD203B41FA5}">
                      <a16:colId xmlns:a16="http://schemas.microsoft.com/office/drawing/2014/main" val="1672347560"/>
                    </a:ext>
                  </a:extLst>
                </a:gridCol>
                <a:gridCol w="2049517">
                  <a:extLst>
                    <a:ext uri="{9D8B030D-6E8A-4147-A177-3AD203B41FA5}">
                      <a16:colId xmlns:a16="http://schemas.microsoft.com/office/drawing/2014/main" val="1873576917"/>
                    </a:ext>
                  </a:extLst>
                </a:gridCol>
                <a:gridCol w="2049517">
                  <a:extLst>
                    <a:ext uri="{9D8B030D-6E8A-4147-A177-3AD203B41FA5}">
                      <a16:colId xmlns:a16="http://schemas.microsoft.com/office/drawing/2014/main" val="2297875207"/>
                    </a:ext>
                  </a:extLst>
                </a:gridCol>
              </a:tblGrid>
              <a:tr h="370840">
                <a:tc>
                  <a:txBody>
                    <a:bodyPr/>
                    <a:lstStyle/>
                    <a:p>
                      <a:r>
                        <a:rPr lang="en-US" dirty="0"/>
                        <a:t>Model</a:t>
                      </a:r>
                    </a:p>
                  </a:txBody>
                  <a:tcPr/>
                </a:tc>
                <a:tc>
                  <a:txBody>
                    <a:bodyPr/>
                    <a:lstStyle/>
                    <a:p>
                      <a:r>
                        <a:rPr lang="en-US" dirty="0"/>
                        <a:t>Accuracy</a:t>
                      </a:r>
                    </a:p>
                  </a:txBody>
                  <a:tcPr/>
                </a:tc>
                <a:tc>
                  <a:txBody>
                    <a:bodyPr/>
                    <a:lstStyle/>
                    <a:p>
                      <a:r>
                        <a:rPr lang="en-US" dirty="0"/>
                        <a:t>F1 Score</a:t>
                      </a:r>
                    </a:p>
                  </a:txBody>
                  <a:tcPr/>
                </a:tc>
                <a:tc>
                  <a:txBody>
                    <a:bodyPr/>
                    <a:lstStyle/>
                    <a:p>
                      <a:r>
                        <a:rPr lang="en-US" dirty="0"/>
                        <a:t>Recall (FN)</a:t>
                      </a:r>
                    </a:p>
                  </a:txBody>
                  <a:tcPr/>
                </a:tc>
                <a:tc>
                  <a:txBody>
                    <a:bodyPr/>
                    <a:lstStyle/>
                    <a:p>
                      <a:r>
                        <a:rPr lang="en-US" dirty="0"/>
                        <a:t>Precision (FP)</a:t>
                      </a:r>
                    </a:p>
                  </a:txBody>
                  <a:tcPr/>
                </a:tc>
                <a:extLst>
                  <a:ext uri="{0D108BD9-81ED-4DB2-BD59-A6C34878D82A}">
                    <a16:rowId xmlns:a16="http://schemas.microsoft.com/office/drawing/2014/main" val="2405874816"/>
                  </a:ext>
                </a:extLst>
              </a:tr>
              <a:tr h="370840">
                <a:tc>
                  <a:txBody>
                    <a:bodyPr/>
                    <a:lstStyle/>
                    <a:p>
                      <a:r>
                        <a:rPr lang="en-US" dirty="0"/>
                        <a:t>Basic CNN</a:t>
                      </a:r>
                    </a:p>
                  </a:txBody>
                  <a:tcPr/>
                </a:tc>
                <a:tc>
                  <a:txBody>
                    <a:bodyPr/>
                    <a:lstStyle/>
                    <a:p>
                      <a:r>
                        <a:rPr lang="en-US" sz="1800" kern="1200" dirty="0">
                          <a:solidFill>
                            <a:schemeClr val="dk1"/>
                          </a:solidFill>
                          <a:effectLst/>
                          <a:latin typeface="+mn-lt"/>
                          <a:ea typeface="+mn-ea"/>
                          <a:cs typeface="+mn-cs"/>
                        </a:rPr>
                        <a:t>.984</a:t>
                      </a:r>
                      <a:endParaRPr lang="en-US" dirty="0"/>
                    </a:p>
                  </a:txBody>
                  <a:tcPr/>
                </a:tc>
                <a:tc>
                  <a:txBody>
                    <a:bodyPr/>
                    <a:lstStyle/>
                    <a:p>
                      <a:r>
                        <a:rPr lang="en-US" dirty="0"/>
                        <a:t>.98</a:t>
                      </a:r>
                    </a:p>
                  </a:txBody>
                  <a:tcPr/>
                </a:tc>
                <a:tc>
                  <a:txBody>
                    <a:bodyPr/>
                    <a:lstStyle/>
                    <a:p>
                      <a:r>
                        <a:rPr lang="en-US" dirty="0"/>
                        <a:t>16</a:t>
                      </a:r>
                    </a:p>
                  </a:txBody>
                  <a:tcPr/>
                </a:tc>
                <a:tc>
                  <a:txBody>
                    <a:bodyPr/>
                    <a:lstStyle/>
                    <a:p>
                      <a:r>
                        <a:rPr lang="en-US" dirty="0"/>
                        <a:t>25</a:t>
                      </a:r>
                    </a:p>
                  </a:txBody>
                  <a:tcPr/>
                </a:tc>
                <a:extLst>
                  <a:ext uri="{0D108BD9-81ED-4DB2-BD59-A6C34878D82A}">
                    <a16:rowId xmlns:a16="http://schemas.microsoft.com/office/drawing/2014/main" val="4082491709"/>
                  </a:ext>
                </a:extLst>
              </a:tr>
              <a:tr h="370840">
                <a:tc>
                  <a:txBody>
                    <a:bodyPr/>
                    <a:lstStyle/>
                    <a:p>
                      <a:r>
                        <a:rPr lang="en-US" dirty="0"/>
                        <a:t>CNN with extra layers</a:t>
                      </a:r>
                    </a:p>
                  </a:txBody>
                  <a:tcPr/>
                </a:tc>
                <a:tc>
                  <a:txBody>
                    <a:bodyPr/>
                    <a:lstStyle/>
                    <a:p>
                      <a:r>
                        <a:rPr lang="en-US" dirty="0"/>
                        <a:t>.981</a:t>
                      </a:r>
                    </a:p>
                  </a:txBody>
                  <a:tcPr/>
                </a:tc>
                <a:tc>
                  <a:txBody>
                    <a:bodyPr/>
                    <a:lstStyle/>
                    <a:p>
                      <a:r>
                        <a:rPr lang="en-US" dirty="0"/>
                        <a:t>.98</a:t>
                      </a:r>
                    </a:p>
                  </a:txBody>
                  <a:tcPr/>
                </a:tc>
                <a:tc>
                  <a:txBody>
                    <a:bodyPr/>
                    <a:lstStyle/>
                    <a:p>
                      <a:r>
                        <a:rPr lang="en-US" dirty="0"/>
                        <a:t>14</a:t>
                      </a:r>
                    </a:p>
                  </a:txBody>
                  <a:tcPr/>
                </a:tc>
                <a:tc>
                  <a:txBody>
                    <a:bodyPr/>
                    <a:lstStyle/>
                    <a:p>
                      <a:r>
                        <a:rPr lang="en-US" dirty="0"/>
                        <a:t>33</a:t>
                      </a:r>
                    </a:p>
                  </a:txBody>
                  <a:tcPr/>
                </a:tc>
                <a:extLst>
                  <a:ext uri="{0D108BD9-81ED-4DB2-BD59-A6C34878D82A}">
                    <a16:rowId xmlns:a16="http://schemas.microsoft.com/office/drawing/2014/main" val="2748958061"/>
                  </a:ext>
                </a:extLst>
              </a:tr>
              <a:tr h="370840">
                <a:tc>
                  <a:txBody>
                    <a:bodyPr/>
                    <a:lstStyle/>
                    <a:p>
                      <a:r>
                        <a:rPr lang="en-US" dirty="0"/>
                        <a:t>CNN with </a:t>
                      </a:r>
                      <a:r>
                        <a:rPr lang="en-US" dirty="0" err="1"/>
                        <a:t>LeakyReLU</a:t>
                      </a:r>
                      <a:r>
                        <a:rPr lang="en-US" dirty="0"/>
                        <a:t> and </a:t>
                      </a:r>
                      <a:r>
                        <a:rPr lang="en-US" dirty="0" err="1"/>
                        <a:t>BatchNormalization</a:t>
                      </a:r>
                      <a:endParaRPr lang="en-US" dirty="0"/>
                    </a:p>
                  </a:txBody>
                  <a:tcPr/>
                </a:tc>
                <a:tc>
                  <a:txBody>
                    <a:bodyPr/>
                    <a:lstStyle/>
                    <a:p>
                      <a:r>
                        <a:rPr lang="en-US" dirty="0"/>
                        <a:t>.979</a:t>
                      </a:r>
                    </a:p>
                  </a:txBody>
                  <a:tcPr/>
                </a:tc>
                <a:tc>
                  <a:txBody>
                    <a:bodyPr/>
                    <a:lstStyle/>
                    <a:p>
                      <a:r>
                        <a:rPr lang="en-US" dirty="0"/>
                        <a:t>.98</a:t>
                      </a:r>
                    </a:p>
                  </a:txBody>
                  <a:tcPr/>
                </a:tc>
                <a:tc>
                  <a:txBody>
                    <a:bodyPr/>
                    <a:lstStyle/>
                    <a:p>
                      <a:r>
                        <a:rPr lang="en-US" dirty="0"/>
                        <a:t>33</a:t>
                      </a:r>
                    </a:p>
                  </a:txBody>
                  <a:tcPr/>
                </a:tc>
                <a:tc>
                  <a:txBody>
                    <a:bodyPr/>
                    <a:lstStyle/>
                    <a:p>
                      <a:r>
                        <a:rPr lang="en-US" dirty="0"/>
                        <a:t>21</a:t>
                      </a:r>
                    </a:p>
                  </a:txBody>
                  <a:tcPr/>
                </a:tc>
                <a:extLst>
                  <a:ext uri="{0D108BD9-81ED-4DB2-BD59-A6C34878D82A}">
                    <a16:rowId xmlns:a16="http://schemas.microsoft.com/office/drawing/2014/main" val="4183942597"/>
                  </a:ext>
                </a:extLst>
              </a:tr>
              <a:tr h="370840">
                <a:tc>
                  <a:txBody>
                    <a:bodyPr/>
                    <a:lstStyle/>
                    <a:p>
                      <a:r>
                        <a:rPr lang="en-US" dirty="0"/>
                        <a:t>CNN with Data Augmentation</a:t>
                      </a:r>
                    </a:p>
                  </a:txBody>
                  <a:tcPr/>
                </a:tc>
                <a:tc>
                  <a:txBody>
                    <a:bodyPr/>
                    <a:lstStyle/>
                    <a:p>
                      <a:r>
                        <a:rPr lang="en-US" dirty="0"/>
                        <a:t>.956</a:t>
                      </a:r>
                    </a:p>
                  </a:txBody>
                  <a:tcPr/>
                </a:tc>
                <a:tc>
                  <a:txBody>
                    <a:bodyPr/>
                    <a:lstStyle/>
                    <a:p>
                      <a:r>
                        <a:rPr lang="en-US" dirty="0"/>
                        <a:t>.95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9</a:t>
                      </a:r>
                    </a:p>
                  </a:txBody>
                  <a:tcPr/>
                </a:tc>
                <a:extLst>
                  <a:ext uri="{0D108BD9-81ED-4DB2-BD59-A6C34878D82A}">
                    <a16:rowId xmlns:a16="http://schemas.microsoft.com/office/drawing/2014/main" val="3273031586"/>
                  </a:ext>
                </a:extLst>
              </a:tr>
              <a:tr h="370840">
                <a:tc>
                  <a:txBody>
                    <a:bodyPr/>
                    <a:lstStyle/>
                    <a:p>
                      <a:r>
                        <a:rPr lang="en-US" dirty="0"/>
                        <a:t>Pretrained VGG16 model</a:t>
                      </a:r>
                    </a:p>
                  </a:txBody>
                  <a:tcPr/>
                </a:tc>
                <a:tc>
                  <a:txBody>
                    <a:bodyPr/>
                    <a:lstStyle/>
                    <a:p>
                      <a:r>
                        <a:rPr lang="en-US" dirty="0"/>
                        <a:t>.941</a:t>
                      </a:r>
                    </a:p>
                  </a:txBody>
                  <a:tcPr/>
                </a:tc>
                <a:tc>
                  <a:txBody>
                    <a:bodyPr/>
                    <a:lstStyle/>
                    <a:p>
                      <a:r>
                        <a:rPr lang="en-US" dirty="0"/>
                        <a:t>.94</a:t>
                      </a:r>
                    </a:p>
                  </a:txBody>
                  <a:tcPr/>
                </a:tc>
                <a:tc>
                  <a:txBody>
                    <a:bodyPr/>
                    <a:lstStyle/>
                    <a:p>
                      <a:r>
                        <a:rPr lang="en-US" dirty="0"/>
                        <a:t>58</a:t>
                      </a:r>
                    </a:p>
                  </a:txBody>
                  <a:tcPr/>
                </a:tc>
                <a:tc>
                  <a:txBody>
                    <a:bodyPr/>
                    <a:lstStyle/>
                    <a:p>
                      <a:r>
                        <a:rPr lang="en-US" dirty="0"/>
                        <a:t>94</a:t>
                      </a:r>
                    </a:p>
                  </a:txBody>
                  <a:tcPr/>
                </a:tc>
                <a:extLst>
                  <a:ext uri="{0D108BD9-81ED-4DB2-BD59-A6C34878D82A}">
                    <a16:rowId xmlns:a16="http://schemas.microsoft.com/office/drawing/2014/main" val="1982204902"/>
                  </a:ext>
                </a:extLst>
              </a:tr>
            </a:tbl>
          </a:graphicData>
        </a:graphic>
      </p:graphicFrame>
    </p:spTree>
    <p:extLst>
      <p:ext uri="{BB962C8B-B14F-4D97-AF65-F5344CB8AC3E}">
        <p14:creationId xmlns:p14="http://schemas.microsoft.com/office/powerpoint/2010/main" val="3281680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D31F5-51F1-891A-2898-7C42A67D8568}"/>
              </a:ext>
            </a:extLst>
          </p:cNvPr>
          <p:cNvSpPr>
            <a:spLocks noGrp="1"/>
          </p:cNvSpPr>
          <p:nvPr>
            <p:ph type="title"/>
          </p:nvPr>
        </p:nvSpPr>
        <p:spPr>
          <a:xfrm>
            <a:off x="1295402" y="1076725"/>
            <a:ext cx="9601196" cy="1303867"/>
          </a:xfrm>
        </p:spPr>
        <p:txBody>
          <a:bodyPr/>
          <a:lstStyle/>
          <a:p>
            <a:r>
              <a:rPr lang="en-US" dirty="0"/>
              <a:t>Validation vs Training accuracy</a:t>
            </a:r>
          </a:p>
        </p:txBody>
      </p:sp>
      <p:pic>
        <p:nvPicPr>
          <p:cNvPr id="1026" name="Picture 2">
            <a:extLst>
              <a:ext uri="{FF2B5EF4-FFF2-40B4-BE49-F238E27FC236}">
                <a16:creationId xmlns:a16="http://schemas.microsoft.com/office/drawing/2014/main" id="{7318DB2D-5565-C10A-2DBF-08344614A7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347" y="2422635"/>
            <a:ext cx="4264245" cy="3815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059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E399-E03C-C2FF-4CF3-761D55C156D6}"/>
              </a:ext>
            </a:extLst>
          </p:cNvPr>
          <p:cNvSpPr>
            <a:spLocks noGrp="1"/>
          </p:cNvSpPr>
          <p:nvPr>
            <p:ph type="title"/>
          </p:nvPr>
        </p:nvSpPr>
        <p:spPr/>
        <p:txBody>
          <a:bodyPr/>
          <a:lstStyle/>
          <a:p>
            <a:r>
              <a:rPr lang="en-US" dirty="0"/>
              <a:t>Problem Definition</a:t>
            </a:r>
          </a:p>
        </p:txBody>
      </p:sp>
      <p:graphicFrame>
        <p:nvGraphicFramePr>
          <p:cNvPr id="5" name="Content Placeholder 4">
            <a:extLst>
              <a:ext uri="{FF2B5EF4-FFF2-40B4-BE49-F238E27FC236}">
                <a16:creationId xmlns:a16="http://schemas.microsoft.com/office/drawing/2014/main" id="{00639379-9321-837E-8B08-5200CCE3B876}"/>
              </a:ext>
            </a:extLst>
          </p:cNvPr>
          <p:cNvGraphicFramePr>
            <a:graphicFrameLocks noGrp="1"/>
          </p:cNvGraphicFramePr>
          <p:nvPr>
            <p:ph sz="quarter" idx="13"/>
            <p:extLst>
              <p:ext uri="{D42A27DB-BD31-4B8C-83A1-F6EECF244321}">
                <p14:modId xmlns:p14="http://schemas.microsoft.com/office/powerpoint/2010/main" val="2970543696"/>
              </p:ext>
            </p:extLst>
          </p:nvPr>
        </p:nvGraphicFramePr>
        <p:xfrm>
          <a:off x="914400" y="2366963"/>
          <a:ext cx="10363200" cy="3424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1902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56D39-3511-2FA2-5A44-F5377BE988D6}"/>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53A82386-D21F-5816-2EBD-3E161C0F632C}"/>
              </a:ext>
            </a:extLst>
          </p:cNvPr>
          <p:cNvSpPr>
            <a:spLocks noGrp="1"/>
          </p:cNvSpPr>
          <p:nvPr>
            <p:ph sz="quarter" idx="13"/>
          </p:nvPr>
        </p:nvSpPr>
        <p:spPr/>
        <p:txBody>
          <a:bodyPr/>
          <a:lstStyle/>
          <a:p>
            <a:r>
              <a:rPr lang="en-US" dirty="0"/>
              <a:t>We need to create an efficient computer vision model to detect malaria</a:t>
            </a:r>
          </a:p>
          <a:p>
            <a:r>
              <a:rPr lang="en-US" dirty="0"/>
              <a:t>The model should take in an image of a red blood cell and determine if it's infected with the malaria parasite (plasmodium)</a:t>
            </a:r>
          </a:p>
          <a:p>
            <a:pPr lvl="1"/>
            <a:r>
              <a:rPr lang="en-US" dirty="0"/>
              <a:t>These cells will be classified as parasitized or uninfected</a:t>
            </a:r>
          </a:p>
          <a:p>
            <a:pPr lvl="2"/>
            <a:r>
              <a:rPr lang="en-US" dirty="0"/>
              <a:t>Parasitized cells </a:t>
            </a:r>
            <a:r>
              <a:rPr lang="en-US" b="1" dirty="0"/>
              <a:t>contain</a:t>
            </a:r>
            <a:r>
              <a:rPr lang="en-US" dirty="0"/>
              <a:t> the Plasmodium parasite (have Malaria)</a:t>
            </a:r>
          </a:p>
          <a:p>
            <a:pPr lvl="2"/>
            <a:r>
              <a:rPr lang="en-US" dirty="0"/>
              <a:t>Uninfected cells </a:t>
            </a:r>
            <a:r>
              <a:rPr lang="en-US" b="1" dirty="0"/>
              <a:t>do not contain </a:t>
            </a:r>
            <a:r>
              <a:rPr lang="en-US" dirty="0"/>
              <a:t>the parasite (no Malaria)</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60674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BC846-1A10-6A77-6C9D-B959B3EE1C5B}"/>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BC06D447-BC0A-6031-DDDA-A1CA3042B584}"/>
              </a:ext>
            </a:extLst>
          </p:cNvPr>
          <p:cNvSpPr>
            <a:spLocks noGrp="1"/>
          </p:cNvSpPr>
          <p:nvPr>
            <p:ph sz="quarter" idx="13"/>
          </p:nvPr>
        </p:nvSpPr>
        <p:spPr/>
        <p:txBody>
          <a:bodyPr>
            <a:normAutofit/>
          </a:bodyPr>
          <a:lstStyle/>
          <a:p>
            <a:r>
              <a:rPr lang="en-US" dirty="0"/>
              <a:t>There are a total of 24,958 train and 2,600 test images (colored) that we have taken from microscopic images of red blood cells. These images are labeled as Parasitized (value of 1) or Uninfected (value of 0) as described previously</a:t>
            </a:r>
          </a:p>
          <a:p>
            <a:pPr lvl="1"/>
            <a:r>
              <a:rPr lang="en-US" dirty="0"/>
              <a:t>Images are resized to 64 x 64 pixels</a:t>
            </a:r>
          </a:p>
          <a:p>
            <a:pPr lvl="1"/>
            <a:r>
              <a:rPr lang="en-US" dirty="0"/>
              <a:t>Each pixel has 3 values for RGB, with values from 0 to 255 normalized to a float32 number between 0 and 1</a:t>
            </a:r>
          </a:p>
          <a:p>
            <a:pPr lvl="1"/>
            <a:r>
              <a:rPr lang="en-US" dirty="0"/>
              <a:t>Approximately half of the train images and test images are labeled as parasitized </a:t>
            </a:r>
          </a:p>
        </p:txBody>
      </p:sp>
    </p:spTree>
    <p:extLst>
      <p:ext uri="{BB962C8B-B14F-4D97-AF65-F5344CB8AC3E}">
        <p14:creationId xmlns:p14="http://schemas.microsoft.com/office/powerpoint/2010/main" val="3973055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50394-2402-3E05-3DBC-EF7FCEC41E3C}"/>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141D9683-5306-AFF4-1C06-3AFB06B86340}"/>
              </a:ext>
            </a:extLst>
          </p:cNvPr>
          <p:cNvSpPr>
            <a:spLocks noGrp="1"/>
          </p:cNvSpPr>
          <p:nvPr>
            <p:ph sz="quarter" idx="13"/>
          </p:nvPr>
        </p:nvSpPr>
        <p:spPr>
          <a:xfrm>
            <a:off x="864567" y="1992199"/>
            <a:ext cx="4782351" cy="3424107"/>
          </a:xfrm>
        </p:spPr>
        <p:txBody>
          <a:bodyPr/>
          <a:lstStyle/>
          <a:p>
            <a:r>
              <a:rPr lang="en-US" sz="2800" dirty="0">
                <a:solidFill>
                  <a:srgbClr val="262626"/>
                </a:solidFill>
              </a:rPr>
              <a:t>Parasitized cells contain dark purple/red splotches</a:t>
            </a:r>
          </a:p>
          <a:p>
            <a:r>
              <a:rPr lang="en-US" sz="2800" dirty="0">
                <a:solidFill>
                  <a:srgbClr val="262626"/>
                </a:solidFill>
              </a:rPr>
              <a:t>The ‘average’ images indicate higher values for Green and Blue (darker pink) in parasitized cell images</a:t>
            </a:r>
          </a:p>
          <a:p>
            <a:endParaRPr lang="en-US" dirty="0"/>
          </a:p>
        </p:txBody>
      </p:sp>
      <p:pic>
        <p:nvPicPr>
          <p:cNvPr id="5" name="Picture 4">
            <a:extLst>
              <a:ext uri="{FF2B5EF4-FFF2-40B4-BE49-F238E27FC236}">
                <a16:creationId xmlns:a16="http://schemas.microsoft.com/office/drawing/2014/main" id="{CF58CBAF-ADBE-DDA0-F682-101323782751}"/>
              </a:ext>
            </a:extLst>
          </p:cNvPr>
          <p:cNvPicPr>
            <a:picLocks noChangeAspect="1"/>
          </p:cNvPicPr>
          <p:nvPr/>
        </p:nvPicPr>
        <p:blipFill rotWithShape="1">
          <a:blip r:embed="rId3">
            <a:extLst>
              <a:ext uri="{28A0092B-C50C-407E-A947-70E740481C1C}">
                <a14:useLocalDpi xmlns:a14="http://schemas.microsoft.com/office/drawing/2010/main" val="0"/>
              </a:ext>
            </a:extLst>
          </a:blip>
          <a:srcRect t="25146" r="176" b="24035"/>
          <a:stretch/>
        </p:blipFill>
        <p:spPr bwMode="auto">
          <a:xfrm>
            <a:off x="5794963" y="1992199"/>
            <a:ext cx="5419725" cy="2752725"/>
          </a:xfrm>
          <a:prstGeom prst="rect">
            <a:avLst/>
          </a:prstGeom>
          <a:noFill/>
          <a:ln>
            <a:noFill/>
          </a:ln>
          <a:extLst>
            <a:ext uri="{53640926-AAD7-44D8-BBD7-CCE9431645EC}">
              <a14:shadowObscured xmlns:a14="http://schemas.microsoft.com/office/drawing/2010/main"/>
            </a:ext>
          </a:extLst>
        </p:spPr>
      </p:pic>
      <p:pic>
        <p:nvPicPr>
          <p:cNvPr id="3076" name="Picture 4">
            <a:extLst>
              <a:ext uri="{FF2B5EF4-FFF2-40B4-BE49-F238E27FC236}">
                <a16:creationId xmlns:a16="http://schemas.microsoft.com/office/drawing/2014/main" id="{812940C8-B824-FEB4-7B31-13BB7735FA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4534" y="4898371"/>
            <a:ext cx="1178048" cy="125964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918097B4-B029-8B8E-B221-FD889EF855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8632" y="4898371"/>
            <a:ext cx="1219407" cy="1303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749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F9BDB-0716-9569-DCB1-BACE01F67DB5}"/>
              </a:ext>
            </a:extLst>
          </p:cNvPr>
          <p:cNvSpPr>
            <a:spLocks noGrp="1"/>
          </p:cNvSpPr>
          <p:nvPr>
            <p:ph type="title"/>
          </p:nvPr>
        </p:nvSpPr>
        <p:spPr/>
        <p:txBody>
          <a:bodyPr>
            <a:normAutofit/>
          </a:bodyPr>
          <a:lstStyle/>
          <a:p>
            <a:r>
              <a:rPr lang="en-US" dirty="0"/>
              <a:t>Data Exploration (cont.)</a:t>
            </a:r>
          </a:p>
        </p:txBody>
      </p:sp>
      <p:sp>
        <p:nvSpPr>
          <p:cNvPr id="3" name="Content Placeholder 2">
            <a:extLst>
              <a:ext uri="{FF2B5EF4-FFF2-40B4-BE49-F238E27FC236}">
                <a16:creationId xmlns:a16="http://schemas.microsoft.com/office/drawing/2014/main" id="{451FF515-0901-0CED-1070-44FF722ECC0C}"/>
              </a:ext>
            </a:extLst>
          </p:cNvPr>
          <p:cNvSpPr>
            <a:spLocks noGrp="1"/>
          </p:cNvSpPr>
          <p:nvPr>
            <p:ph sz="quarter" idx="13"/>
          </p:nvPr>
        </p:nvSpPr>
        <p:spPr>
          <a:xfrm>
            <a:off x="960427" y="1937883"/>
            <a:ext cx="10363826" cy="3424107"/>
          </a:xfrm>
        </p:spPr>
        <p:txBody>
          <a:bodyPr/>
          <a:lstStyle/>
          <a:p>
            <a:r>
              <a:rPr lang="en-US" dirty="0"/>
              <a:t>RGB to HSV Conversion to reduce the effect of light</a:t>
            </a:r>
          </a:p>
          <a:p>
            <a:endParaRPr lang="en-US" dirty="0"/>
          </a:p>
          <a:p>
            <a:endParaRPr lang="en-US" dirty="0"/>
          </a:p>
          <a:p>
            <a:endParaRPr lang="en-US" dirty="0"/>
          </a:p>
          <a:p>
            <a:r>
              <a:rPr lang="en-US" dirty="0"/>
              <a:t>Gaussian Blurring to reduce image noise</a:t>
            </a:r>
          </a:p>
        </p:txBody>
      </p:sp>
      <p:pic>
        <p:nvPicPr>
          <p:cNvPr id="4098" name="Picture 2">
            <a:extLst>
              <a:ext uri="{FF2B5EF4-FFF2-40B4-BE49-F238E27FC236}">
                <a16:creationId xmlns:a16="http://schemas.microsoft.com/office/drawing/2014/main" id="{4CC1FC0B-3758-905C-1BCD-6674A6A638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2405298"/>
            <a:ext cx="6127102" cy="131317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0E7B922-0DAB-DDA6-A2FC-779C5C2E3F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2308" y="4371753"/>
            <a:ext cx="6200196" cy="1328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01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E500-F93C-4AE7-D694-5CC7B23C3251}"/>
              </a:ext>
            </a:extLst>
          </p:cNvPr>
          <p:cNvSpPr>
            <a:spLocks noGrp="1"/>
          </p:cNvSpPr>
          <p:nvPr>
            <p:ph type="title"/>
          </p:nvPr>
        </p:nvSpPr>
        <p:spPr/>
        <p:txBody>
          <a:bodyPr/>
          <a:lstStyle/>
          <a:p>
            <a:r>
              <a:rPr lang="en-US" dirty="0"/>
              <a:t>Proposed Model Solution</a:t>
            </a:r>
          </a:p>
        </p:txBody>
      </p:sp>
      <p:graphicFrame>
        <p:nvGraphicFramePr>
          <p:cNvPr id="7" name="Content Placeholder 6">
            <a:extLst>
              <a:ext uri="{FF2B5EF4-FFF2-40B4-BE49-F238E27FC236}">
                <a16:creationId xmlns:a16="http://schemas.microsoft.com/office/drawing/2014/main" id="{47D5E35E-B23B-7EC9-3394-B81A36AC60EE}"/>
              </a:ext>
            </a:extLst>
          </p:cNvPr>
          <p:cNvGraphicFramePr>
            <a:graphicFrameLocks noGrp="1"/>
          </p:cNvGraphicFramePr>
          <p:nvPr>
            <p:ph sz="quarter" idx="13"/>
            <p:extLst>
              <p:ext uri="{D42A27DB-BD31-4B8C-83A1-F6EECF244321}">
                <p14:modId xmlns:p14="http://schemas.microsoft.com/office/powerpoint/2010/main" val="821232947"/>
              </p:ext>
            </p:extLst>
          </p:nvPr>
        </p:nvGraphicFramePr>
        <p:xfrm>
          <a:off x="914400" y="2366963"/>
          <a:ext cx="10363200" cy="3424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4906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8F02-70ED-B1C1-8D30-875ED3E33133}"/>
              </a:ext>
            </a:extLst>
          </p:cNvPr>
          <p:cNvSpPr>
            <a:spLocks noGrp="1"/>
          </p:cNvSpPr>
          <p:nvPr>
            <p:ph type="title"/>
          </p:nvPr>
        </p:nvSpPr>
        <p:spPr/>
        <p:txBody>
          <a:bodyPr/>
          <a:lstStyle/>
          <a:p>
            <a:r>
              <a:rPr lang="en-US" dirty="0"/>
              <a:t>Measures of Success</a:t>
            </a:r>
          </a:p>
        </p:txBody>
      </p:sp>
      <p:sp>
        <p:nvSpPr>
          <p:cNvPr id="3" name="Content Placeholder 2">
            <a:extLst>
              <a:ext uri="{FF2B5EF4-FFF2-40B4-BE49-F238E27FC236}">
                <a16:creationId xmlns:a16="http://schemas.microsoft.com/office/drawing/2014/main" id="{398C21B0-4C64-4EC0-D3C8-1C288A02F9B8}"/>
              </a:ext>
            </a:extLst>
          </p:cNvPr>
          <p:cNvSpPr>
            <a:spLocks noGrp="1"/>
          </p:cNvSpPr>
          <p:nvPr>
            <p:ph sz="quarter" idx="13"/>
          </p:nvPr>
        </p:nvSpPr>
        <p:spPr>
          <a:xfrm>
            <a:off x="913774" y="2367092"/>
            <a:ext cx="10478476" cy="3424107"/>
          </a:xfrm>
        </p:spPr>
        <p:txBody>
          <a:bodyPr>
            <a:normAutofit/>
          </a:bodyPr>
          <a:lstStyle/>
          <a:p>
            <a:r>
              <a:rPr lang="en-US" dirty="0"/>
              <a:t>Confusion Matrix, Classification Report, F1 Score, Recall, Precision and Accuracy</a:t>
            </a:r>
          </a:p>
          <a:p>
            <a:r>
              <a:rPr lang="en-US" dirty="0"/>
              <a:t>We want a model with:</a:t>
            </a:r>
          </a:p>
          <a:p>
            <a:pPr lvl="1"/>
            <a:r>
              <a:rPr lang="en-US" dirty="0"/>
              <a:t>High Accuracy (efficient model)</a:t>
            </a:r>
          </a:p>
          <a:p>
            <a:pPr lvl="1"/>
            <a:r>
              <a:rPr lang="en-US" dirty="0"/>
              <a:t>High Recall (less False Negatives)</a:t>
            </a:r>
          </a:p>
          <a:p>
            <a:pPr lvl="1"/>
            <a:r>
              <a:rPr lang="en-US" dirty="0"/>
              <a:t>High Precision (less False Positives)</a:t>
            </a:r>
          </a:p>
          <a:p>
            <a:pPr lvl="1"/>
            <a:r>
              <a:rPr lang="en-US" dirty="0"/>
              <a:t>High F1 score (combination of Recall and Precision)</a:t>
            </a:r>
          </a:p>
          <a:p>
            <a:endParaRPr lang="en-US" dirty="0"/>
          </a:p>
          <a:p>
            <a:pPr marL="457200" lvl="1" indent="0">
              <a:buNone/>
            </a:pPr>
            <a:endParaRPr lang="en-US" dirty="0"/>
          </a:p>
        </p:txBody>
      </p:sp>
    </p:spTree>
    <p:extLst>
      <p:ext uri="{BB962C8B-B14F-4D97-AF65-F5344CB8AC3E}">
        <p14:creationId xmlns:p14="http://schemas.microsoft.com/office/powerpoint/2010/main" val="3326628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BD66-4D0F-F48D-42F0-24C292386016}"/>
              </a:ext>
            </a:extLst>
          </p:cNvPr>
          <p:cNvSpPr>
            <a:spLocks noGrp="1"/>
          </p:cNvSpPr>
          <p:nvPr>
            <p:ph type="title"/>
          </p:nvPr>
        </p:nvSpPr>
        <p:spPr/>
        <p:txBody>
          <a:bodyPr/>
          <a:lstStyle/>
          <a:p>
            <a:r>
              <a:rPr lang="en-US" dirty="0"/>
              <a:t>Measures of Success (2)</a:t>
            </a:r>
          </a:p>
        </p:txBody>
      </p:sp>
      <p:sp>
        <p:nvSpPr>
          <p:cNvPr id="3" name="Content Placeholder 2">
            <a:extLst>
              <a:ext uri="{FF2B5EF4-FFF2-40B4-BE49-F238E27FC236}">
                <a16:creationId xmlns:a16="http://schemas.microsoft.com/office/drawing/2014/main" id="{85B09875-65B3-BC6D-5871-A1EC08D1E1A6}"/>
              </a:ext>
            </a:extLst>
          </p:cNvPr>
          <p:cNvSpPr>
            <a:spLocks noGrp="1"/>
          </p:cNvSpPr>
          <p:nvPr>
            <p:ph sz="quarter" idx="13"/>
          </p:nvPr>
        </p:nvSpPr>
        <p:spPr/>
        <p:txBody>
          <a:bodyPr>
            <a:normAutofit/>
          </a:bodyPr>
          <a:lstStyle/>
          <a:p>
            <a:r>
              <a:rPr lang="en-US" dirty="0"/>
              <a:t>False Positive: model evaluates a cell image to be parasitized when it is uninfected</a:t>
            </a:r>
          </a:p>
          <a:p>
            <a:pPr lvl="1"/>
            <a:r>
              <a:rPr lang="en-US" dirty="0"/>
              <a:t>Patients will </a:t>
            </a:r>
            <a:r>
              <a:rPr lang="en-US" b="1" dirty="0"/>
              <a:t>undergo treatment even though they don’t have Malaria</a:t>
            </a:r>
            <a:r>
              <a:rPr lang="en-US" dirty="0"/>
              <a:t> – wasting time and effort that could be used to save people who actually have Malaria</a:t>
            </a:r>
          </a:p>
          <a:p>
            <a:r>
              <a:rPr lang="en-US" dirty="0"/>
              <a:t>False Negative: model evaluates a cell image to be uninfected when it really is parasitized</a:t>
            </a:r>
          </a:p>
          <a:p>
            <a:pPr lvl="1"/>
            <a:r>
              <a:rPr lang="en-US" dirty="0"/>
              <a:t>Patients will </a:t>
            </a:r>
            <a:r>
              <a:rPr lang="en-US" b="1" dirty="0"/>
              <a:t>not receive treatment with a negative diagnosis even though they have Malaria</a:t>
            </a:r>
            <a:r>
              <a:rPr lang="en-US" dirty="0"/>
              <a:t>, resulting in possible death</a:t>
            </a:r>
          </a:p>
          <a:p>
            <a:pPr lvl="1"/>
            <a:r>
              <a:rPr lang="en-US" b="1" u="sng" dirty="0"/>
              <a:t>We want this to be as low as possible to save lives</a:t>
            </a:r>
          </a:p>
          <a:p>
            <a:endParaRPr lang="en-US" dirty="0"/>
          </a:p>
        </p:txBody>
      </p:sp>
    </p:spTree>
    <p:extLst>
      <p:ext uri="{BB962C8B-B14F-4D97-AF65-F5344CB8AC3E}">
        <p14:creationId xmlns:p14="http://schemas.microsoft.com/office/powerpoint/2010/main" val="354312664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2692</TotalTime>
  <Words>1275</Words>
  <Application>Microsoft Office PowerPoint</Application>
  <PresentationFormat>Widescreen</PresentationFormat>
  <Paragraphs>140</Paragraphs>
  <Slides>18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Arial Unicode MS</vt:lpstr>
      <vt:lpstr>Calibri</vt:lpstr>
      <vt:lpstr>Garamond</vt:lpstr>
      <vt:lpstr>Organic</vt:lpstr>
      <vt:lpstr>Malaria Detection</vt:lpstr>
      <vt:lpstr>Problem Definition</vt:lpstr>
      <vt:lpstr>Objectives</vt:lpstr>
      <vt:lpstr>Data Description</vt:lpstr>
      <vt:lpstr>Data Exploration</vt:lpstr>
      <vt:lpstr>Data Exploration (cont.)</vt:lpstr>
      <vt:lpstr>Proposed Model Solution</vt:lpstr>
      <vt:lpstr>Measures of Success</vt:lpstr>
      <vt:lpstr>Measures of Success (2)</vt:lpstr>
      <vt:lpstr>Final Model Solution</vt:lpstr>
      <vt:lpstr>Proposed Business Solution</vt:lpstr>
      <vt:lpstr>Executing Business Solution</vt:lpstr>
      <vt:lpstr>Executive Summary</vt:lpstr>
      <vt:lpstr>Risks and Challenges</vt:lpstr>
      <vt:lpstr>Thank you</vt:lpstr>
      <vt:lpstr>Appendix</vt:lpstr>
      <vt:lpstr>Model comparison</vt:lpstr>
      <vt:lpstr>Validation vs Training accuracy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Malaria Detection</dc:title>
  <dc:creator>Srikant</dc:creator>
  <cp:lastModifiedBy>Srikant</cp:lastModifiedBy>
  <cp:revision>164</cp:revision>
  <dcterms:created xsi:type="dcterms:W3CDTF">2022-06-07T23:34:57Z</dcterms:created>
  <dcterms:modified xsi:type="dcterms:W3CDTF">2022-06-10T00:53:41Z</dcterms:modified>
</cp:coreProperties>
</file>