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6858000" cy="12192000"/>
  <p:embeddedFontLst>
    <p:embeddedFont>
      <p:font typeface="MiSans" pitchFamily="34" charset="0"/>
      <p:regular r:id="rId27"/>
    </p:embeddedFont>
    <p:embeddedFont>
      <p:font typeface="MiSans" pitchFamily="34" charset="-122"/>
      <p:regular r:id="rId28"/>
    </p:embeddedFont>
    <p:embeddedFont>
      <p:font typeface="MiSans" pitchFamily="34" charset="-120"/>
      <p:regular r:id="rId29"/>
    </p:embeddedFont>
    <p:embeddedFont>
      <p:font typeface="Calibri" panose="020F0502020204030204" charset="0"/>
      <p:regular r:id="rId30"/>
      <p:bold r:id="rId31"/>
      <p:italic r:id="rId32"/>
      <p:boldItalic r:id="rId33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2" Type="http://schemas.openxmlformats.org/officeDocument/2006/relationships/font" Target="fonts/font6.fntdata"/><Relationship Id="rId31" Type="http://schemas.openxmlformats.org/officeDocument/2006/relationships/font" Target="fonts/font5.fntdata"/><Relationship Id="rId30" Type="http://schemas.openxmlformats.org/officeDocument/2006/relationships/font" Target="fonts/font4.fntdata"/><Relationship Id="rId3" Type="http://schemas.openxmlformats.org/officeDocument/2006/relationships/slide" Target="slides/slide1.xml"/><Relationship Id="rId29" Type="http://schemas.openxmlformats.org/officeDocument/2006/relationships/font" Target="fonts/font3.fntdata"/><Relationship Id="rId28" Type="http://schemas.openxmlformats.org/officeDocument/2006/relationships/font" Target="fonts/font2.fntdata"/><Relationship Id="rId27" Type="http://schemas.openxmlformats.org/officeDocument/2006/relationships/font" Target="fonts/font1.fntdata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PTIST_MAST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4.png"/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7.png"/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6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jpeg"/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6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jpeg"/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5-17:30:43-d2targtnfo2stf9djjr0.jpg"/>
          <p:cNvPicPr>
            <a:picLocks noChangeAspect="1"/>
          </p:cNvPicPr>
          <p:nvPr/>
        </p:nvPicPr>
        <p:blipFill>
          <a:blip r:embed="rId2"/>
          <a:srcRect t="83" b="8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 1" descr="https://kimi-img.moonshot.cn/pub/slides/slides_tmpl/image/25-09-05-17:30:41-d2targdnfo2stf9djjk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20" y="1707515"/>
            <a:ext cx="4963160" cy="332740"/>
          </a:xfrm>
          <a:prstGeom prst="rect">
            <a:avLst/>
          </a:prstGeom>
        </p:spPr>
      </p:pic>
      <p:sp>
        <p:nvSpPr>
          <p:cNvPr id="4" name="Shape 0"/>
          <p:cNvSpPr/>
          <p:nvPr/>
        </p:nvSpPr>
        <p:spPr>
          <a:xfrm>
            <a:off x="626745" y="6134418"/>
            <a:ext cx="4345305" cy="22098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id="5" name="Text 1"/>
          <p:cNvSpPr/>
          <p:nvPr/>
        </p:nvSpPr>
        <p:spPr>
          <a:xfrm>
            <a:off x="626745" y="6134418"/>
            <a:ext cx="4345305" cy="2209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ct val="9000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汇报人：</a:t>
            </a:r>
            <a:r>
              <a:rPr lang="zh-CN" altLang="en-US" sz="1600" dirty="0">
                <a:solidFill>
                  <a:srgbClr val="000000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蔡万鹏</a:t>
            </a:r>
            <a:endParaRPr lang="zh-CN" altLang="en-US" sz="1600" dirty="0">
              <a:solidFill>
                <a:srgbClr val="000000"/>
              </a:solidFill>
              <a:latin typeface="MiSans" pitchFamily="34" charset="0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6" name="Text 2"/>
          <p:cNvSpPr/>
          <p:nvPr/>
        </p:nvSpPr>
        <p:spPr>
          <a:xfrm>
            <a:off x="7240270" y="6099810"/>
            <a:ext cx="3091815" cy="220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r">
              <a:lnSpc>
                <a:spcPct val="9000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汇报日期：2025/09/11</a:t>
            </a:r>
            <a:endParaRPr lang="en-US" sz="1600" dirty="0"/>
          </a:p>
        </p:txBody>
      </p:sp>
      <p:sp>
        <p:nvSpPr>
          <p:cNvPr id="7" name="Shape 3"/>
          <p:cNvSpPr/>
          <p:nvPr/>
        </p:nvSpPr>
        <p:spPr>
          <a:xfrm>
            <a:off x="11381644" y="559691"/>
            <a:ext cx="209306" cy="4223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11381644" y="559691"/>
            <a:ext cx="209306" cy="42231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9" name="Shape 5"/>
          <p:cNvSpPr/>
          <p:nvPr/>
        </p:nvSpPr>
        <p:spPr>
          <a:xfrm>
            <a:off x="11381644" y="656665"/>
            <a:ext cx="209306" cy="4223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11381644" y="656665"/>
            <a:ext cx="209306" cy="42231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1" name="Shape 7"/>
          <p:cNvSpPr/>
          <p:nvPr/>
        </p:nvSpPr>
        <p:spPr>
          <a:xfrm>
            <a:off x="11381644" y="753639"/>
            <a:ext cx="209306" cy="4223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11381644" y="753639"/>
            <a:ext cx="209306" cy="42231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3" name="Shape 9"/>
          <p:cNvSpPr/>
          <p:nvPr/>
        </p:nvSpPr>
        <p:spPr>
          <a:xfrm flipV="1">
            <a:off x="2304972" y="6281738"/>
            <a:ext cx="5746750" cy="19050"/>
          </a:xfrm>
          <a:prstGeom prst="straightConnector1">
            <a:avLst/>
          </a:prstGeom>
          <a:noFill/>
          <a:ln w="9525">
            <a:solidFill>
              <a:srgbClr val="000000">
                <a:alpha val="21961"/>
              </a:srgbClr>
            </a:solidFill>
            <a:prstDash val="solid"/>
            <a:headEnd type="none"/>
            <a:tailEnd type="none"/>
          </a:ln>
        </p:spPr>
      </p:sp>
      <p:sp>
        <p:nvSpPr>
          <p:cNvPr id="14" name="Text 10"/>
          <p:cNvSpPr/>
          <p:nvPr/>
        </p:nvSpPr>
        <p:spPr>
          <a:xfrm>
            <a:off x="617220" y="2134235"/>
            <a:ext cx="7715885" cy="15278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6000" b="1" dirty="0">
                <a:solidFill>
                  <a:srgbClr val="000000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零食商城全栈电商项目答辩</a:t>
            </a:r>
            <a:endParaRPr lang="en-US" sz="6000" dirty="0"/>
          </a:p>
        </p:txBody>
      </p:sp>
      <p:pic>
        <p:nvPicPr>
          <p:cNvPr id="15" name="Image 2" descr="https://kimi-img.moonshot.cn/pub/slides/slides_tmpl/image/25-09-05-17:30:41-d2targdnfo2stf9djjk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0291445" y="5408930"/>
            <a:ext cx="2170430" cy="728980"/>
          </a:xfrm>
          <a:prstGeom prst="rect">
            <a:avLst/>
          </a:prstGeom>
        </p:spPr>
      </p:pic>
      <p:pic>
        <p:nvPicPr>
          <p:cNvPr id="16" name="Image 3" descr="https://kimi-img.moonshot.cn/pub/slides/slides_tmpl/image/25-09-05-17:30:41-d2targdnfo2stf9djjj0.png"/>
          <p:cNvPicPr>
            <a:picLocks noChangeAspect="1"/>
          </p:cNvPicPr>
          <p:nvPr/>
        </p:nvPicPr>
        <p:blipFill>
          <a:blip r:embed="rId4">
            <a:alphaModFix amt="40000"/>
          </a:blip>
          <a:stretch>
            <a:fillRect/>
          </a:stretch>
        </p:blipFill>
        <p:spPr>
          <a:xfrm flipV="1">
            <a:off x="772795" y="534035"/>
            <a:ext cx="762000" cy="76200"/>
          </a:xfrm>
          <a:prstGeom prst="rect">
            <a:avLst/>
          </a:prstGeom>
        </p:spPr>
      </p:pic>
      <p:pic>
        <p:nvPicPr>
          <p:cNvPr id="17" name="Image 4" descr="https://kimi-img.moonshot.cn/pub/slides/slides_tmpl/image/25-09-05-17:30:41-d2targdnfo2stf9djjj0.png"/>
          <p:cNvPicPr>
            <a:picLocks noChangeAspect="1"/>
          </p:cNvPicPr>
          <p:nvPr/>
        </p:nvPicPr>
        <p:blipFill>
          <a:blip r:embed="rId4">
            <a:alphaModFix amt="40000"/>
          </a:blip>
          <a:stretch>
            <a:fillRect/>
          </a:stretch>
        </p:blipFill>
        <p:spPr>
          <a:xfrm flipV="1">
            <a:off x="772795" y="664845"/>
            <a:ext cx="762000" cy="76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5-17:30:43-d2targtnfo2stf9djjp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920" y="1608455"/>
            <a:ext cx="4345940" cy="548640"/>
          </a:xfrm>
          <a:prstGeom prst="rect">
            <a:avLst/>
          </a:prstGeom>
        </p:spPr>
      </p:pic>
      <p:pic>
        <p:nvPicPr>
          <p:cNvPr id="3" name="Image 1" descr="https://kimi-img.moonshot.cn/pub/slides/slides_tmpl/image/25-09-05-17:30:43-d2targtnfo2stf9djjp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52170" y="1616710"/>
            <a:ext cx="4345940" cy="54864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1252855" y="1716405"/>
            <a:ext cx="3642995" cy="34925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dirty="0">
                <a:solidFill>
                  <a:srgbClr val="0439E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后端技术亮点</a:t>
            </a:r>
            <a:endParaRPr lang="en-US" sz="1600" dirty="0"/>
          </a:p>
        </p:txBody>
      </p:sp>
      <p:sp>
        <p:nvSpPr>
          <p:cNvPr id="5" name="Text 1"/>
          <p:cNvSpPr/>
          <p:nvPr/>
        </p:nvSpPr>
        <p:spPr>
          <a:xfrm>
            <a:off x="890270" y="2234565"/>
            <a:ext cx="4496435" cy="170942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262626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后端采用Spring Boot框架，JPA实体建模、@Transactional保障原子性、DTO装配、分页统一封装，提升开发效率和数据安全性。</a:t>
            </a:r>
            <a:endParaRPr lang="en-US" sz="1600" dirty="0"/>
          </a:p>
        </p:txBody>
      </p:sp>
      <p:sp>
        <p:nvSpPr>
          <p:cNvPr id="6" name="Text 2"/>
          <p:cNvSpPr/>
          <p:nvPr/>
        </p:nvSpPr>
        <p:spPr>
          <a:xfrm>
            <a:off x="890270" y="4641850"/>
            <a:ext cx="4496435" cy="18053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262626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前端使用Vue3框架，Vite构建、组件化视图、组合式API、Pinia状态管理、跨窗postMessage，优化用户体验。</a:t>
            </a:r>
            <a:endParaRPr lang="en-US" sz="1600" dirty="0"/>
          </a:p>
        </p:txBody>
      </p:sp>
      <p:sp>
        <p:nvSpPr>
          <p:cNvPr id="7" name="Text 3"/>
          <p:cNvSpPr/>
          <p:nvPr/>
        </p:nvSpPr>
        <p:spPr>
          <a:xfrm>
            <a:off x="7312025" y="1736090"/>
            <a:ext cx="3771900" cy="34925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dirty="0">
                <a:solidFill>
                  <a:srgbClr val="0439E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技术对比</a:t>
            </a:r>
            <a:endParaRPr lang="en-US" sz="1600" dirty="0"/>
          </a:p>
        </p:txBody>
      </p:sp>
      <p:sp>
        <p:nvSpPr>
          <p:cNvPr id="8" name="Text 4"/>
          <p:cNvSpPr/>
          <p:nvPr/>
        </p:nvSpPr>
        <p:spPr>
          <a:xfrm>
            <a:off x="6835775" y="2232025"/>
            <a:ext cx="4496435" cy="170942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262626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与传统SSM+jQuery方案相比，本项目技术栈在开发效率、代码可维护性、性能优化等方面具有显著优势。</a:t>
            </a:r>
            <a:endParaRPr lang="en-US" sz="1600" dirty="0"/>
          </a:p>
        </p:txBody>
      </p:sp>
      <p:sp>
        <p:nvSpPr>
          <p:cNvPr id="9" name="Text 5"/>
          <p:cNvSpPr/>
          <p:nvPr/>
        </p:nvSpPr>
        <p:spPr>
          <a:xfrm>
            <a:off x="6835775" y="4639310"/>
            <a:ext cx="4496435" cy="18053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262626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选择SpringBoot与Vue3技术栈，旨在构建高效、稳定、可扩展的全栈电商系统，满足项目需求。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581660" y="532130"/>
            <a:ext cx="10966450" cy="8229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3600" dirty="0">
                <a:solidFill>
                  <a:srgbClr val="0D0D0D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SpringBoot与Vue3技术亮点</a:t>
            </a:r>
            <a:endParaRPr lang="en-US" sz="1600" dirty="0"/>
          </a:p>
        </p:txBody>
      </p:sp>
      <p:pic>
        <p:nvPicPr>
          <p:cNvPr id="11" name="Image 2" descr="https://kimi-img.moonshot.cn/pub/slides/slides_tmpl/image/25-09-05-17:30:43-d2targtnfo2stf9djjp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075" y="4005580"/>
            <a:ext cx="4345940" cy="548640"/>
          </a:xfrm>
          <a:prstGeom prst="rect">
            <a:avLst/>
          </a:prstGeom>
        </p:spPr>
      </p:pic>
      <p:pic>
        <p:nvPicPr>
          <p:cNvPr id="12" name="Image 3" descr="https://kimi-img.moonshot.cn/pub/slides/slides_tmpl/image/25-09-05-17:30:43-d2targtnfo2stf9djjp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49325" y="4013835"/>
            <a:ext cx="4345940" cy="54864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350010" y="4113530"/>
            <a:ext cx="3642995" cy="34925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dirty="0">
                <a:solidFill>
                  <a:srgbClr val="0439E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前端技术亮点</a:t>
            </a:r>
            <a:endParaRPr lang="en-US" sz="1600" dirty="0"/>
          </a:p>
        </p:txBody>
      </p:sp>
      <p:sp>
        <p:nvSpPr>
          <p:cNvPr id="14" name="Text 8"/>
          <p:cNvSpPr/>
          <p:nvPr/>
        </p:nvSpPr>
        <p:spPr>
          <a:xfrm>
            <a:off x="7409180" y="4133215"/>
            <a:ext cx="3771900" cy="34925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dirty="0">
                <a:solidFill>
                  <a:srgbClr val="0439E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技术选型理由</a:t>
            </a:r>
            <a:endParaRPr lang="en-US" sz="1600" dirty="0"/>
          </a:p>
        </p:txBody>
      </p:sp>
      <p:sp>
        <p:nvSpPr>
          <p:cNvPr id="15" name="Shape 9"/>
          <p:cNvSpPr/>
          <p:nvPr/>
        </p:nvSpPr>
        <p:spPr>
          <a:xfrm>
            <a:off x="9349740" y="6371590"/>
            <a:ext cx="2063750" cy="0"/>
          </a:xfrm>
          <a:prstGeom prst="straightConnector1">
            <a:avLst/>
          </a:prstGeom>
          <a:noFill/>
          <a:ln w="9525">
            <a:solidFill>
              <a:srgbClr val="000000">
                <a:alpha val="21961"/>
              </a:srgbClr>
            </a:solidFill>
            <a:prstDash val="solid"/>
            <a:headEnd type="none"/>
            <a:tailEnd type="none"/>
          </a:ln>
        </p:spPr>
      </p:sp>
      <p:sp>
        <p:nvSpPr>
          <p:cNvPr id="16" name="Shape 10"/>
          <p:cNvSpPr/>
          <p:nvPr/>
        </p:nvSpPr>
        <p:spPr>
          <a:xfrm>
            <a:off x="11490960" y="6078220"/>
            <a:ext cx="209550" cy="42238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prstDash val="solid"/>
          </a:ln>
        </p:spPr>
      </p:sp>
      <p:sp>
        <p:nvSpPr>
          <p:cNvPr id="17" name="Text 11"/>
          <p:cNvSpPr/>
          <p:nvPr/>
        </p:nvSpPr>
        <p:spPr>
          <a:xfrm>
            <a:off x="11490960" y="6078220"/>
            <a:ext cx="209550" cy="42238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8" name="Shape 12"/>
          <p:cNvSpPr/>
          <p:nvPr/>
        </p:nvSpPr>
        <p:spPr>
          <a:xfrm>
            <a:off x="11490960" y="6175211"/>
            <a:ext cx="209550" cy="42238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prstDash val="solid"/>
          </a:ln>
        </p:spPr>
      </p:sp>
      <p:sp>
        <p:nvSpPr>
          <p:cNvPr id="19" name="Text 13"/>
          <p:cNvSpPr/>
          <p:nvPr/>
        </p:nvSpPr>
        <p:spPr>
          <a:xfrm>
            <a:off x="11490960" y="6175211"/>
            <a:ext cx="209550" cy="42238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20" name="Shape 14"/>
          <p:cNvSpPr/>
          <p:nvPr/>
        </p:nvSpPr>
        <p:spPr>
          <a:xfrm>
            <a:off x="11490960" y="6272202"/>
            <a:ext cx="209550" cy="42238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prstDash val="solid"/>
          </a:ln>
        </p:spPr>
      </p:sp>
      <p:sp>
        <p:nvSpPr>
          <p:cNvPr id="21" name="Text 15"/>
          <p:cNvSpPr/>
          <p:nvPr/>
        </p:nvSpPr>
        <p:spPr>
          <a:xfrm>
            <a:off x="11490960" y="6272202"/>
            <a:ext cx="209550" cy="42238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pic>
        <p:nvPicPr>
          <p:cNvPr id="22" name="Image 4" descr="https://kimi-img.moonshot.cn/pub/slides/slides_tmpl/image/25-09-05-17:30:41-d2targdnfo2stf9djjj0.png"/>
          <p:cNvPicPr>
            <a:picLocks noChangeAspect="1"/>
          </p:cNvPicPr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 flipV="1">
            <a:off x="10534015" y="876300"/>
            <a:ext cx="762000" cy="76200"/>
          </a:xfrm>
          <a:prstGeom prst="rect">
            <a:avLst/>
          </a:prstGeom>
        </p:spPr>
      </p:pic>
      <p:pic>
        <p:nvPicPr>
          <p:cNvPr id="23" name="Image 5" descr="https://kimi-img.moonshot.cn/pub/slides/slides_tmpl/image/25-09-05-17:30:41-d2targdnfo2stf9djjj0.png"/>
          <p:cNvPicPr>
            <a:picLocks noChangeAspect="1"/>
          </p:cNvPicPr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 flipV="1">
            <a:off x="10534015" y="1007110"/>
            <a:ext cx="762000" cy="76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5-17:30:42-d2targlnfo2stf9djjo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9865" y="2195830"/>
            <a:ext cx="3395345" cy="3742690"/>
          </a:xfrm>
          <a:prstGeom prst="rect">
            <a:avLst/>
          </a:prstGeom>
        </p:spPr>
      </p:pic>
      <p:pic>
        <p:nvPicPr>
          <p:cNvPr id="3" name="Image 1" descr="https://kimi-img.moonshot.cn/pub/slides/slides_tmpl/image/25-09-05-17:30:42-d2targlnfo2stf9djjo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665" y="2009775"/>
            <a:ext cx="3395345" cy="3742690"/>
          </a:xfrm>
          <a:prstGeom prst="rect">
            <a:avLst/>
          </a:prstGeom>
        </p:spPr>
      </p:pic>
      <p:pic>
        <p:nvPicPr>
          <p:cNvPr id="4" name="Image 2" descr="https://kimi-img.moonshot.cn/pub/slides/slides_tmpl/image/25-09-05-17:30:42-d2targlnfo2stf9djjo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65" y="1695450"/>
            <a:ext cx="3395345" cy="3742690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541020" y="532130"/>
            <a:ext cx="10479405" cy="8229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3600" dirty="0">
                <a:solidFill>
                  <a:srgbClr val="0D0D0D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支付宝沙箱支付链路拆解</a:t>
            </a:r>
            <a:endParaRPr lang="en-US" sz="1600" dirty="0"/>
          </a:p>
        </p:txBody>
      </p:sp>
      <p:sp>
        <p:nvSpPr>
          <p:cNvPr id="6" name="Text 1"/>
          <p:cNvSpPr/>
          <p:nvPr/>
        </p:nvSpPr>
        <p:spPr>
          <a:xfrm>
            <a:off x="4587240" y="2909570"/>
            <a:ext cx="2853055" cy="251587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262626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针对沙箱与正式环境的差异，通过ngrok穿透、缓存头设置、轮询兜底等技术手段，解决支付过程中的兼容性问题。</a:t>
            </a:r>
            <a:endParaRPr lang="en-US" sz="1600" dirty="0"/>
          </a:p>
        </p:txBody>
      </p:sp>
      <p:sp>
        <p:nvSpPr>
          <p:cNvPr id="7" name="Text 2"/>
          <p:cNvSpPr/>
          <p:nvPr/>
        </p:nvSpPr>
        <p:spPr>
          <a:xfrm>
            <a:off x="4587240" y="2195830"/>
            <a:ext cx="2853690" cy="83121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dirty="0">
                <a:solidFill>
                  <a:srgbClr val="0439E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环境差异处理</a:t>
            </a:r>
            <a:endParaRPr lang="en-US" sz="1600" dirty="0"/>
          </a:p>
        </p:txBody>
      </p:sp>
      <p:sp>
        <p:nvSpPr>
          <p:cNvPr id="8" name="Text 3"/>
          <p:cNvSpPr/>
          <p:nvPr/>
        </p:nvSpPr>
        <p:spPr>
          <a:xfrm>
            <a:off x="8042910" y="3185795"/>
            <a:ext cx="2853055" cy="251587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262626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通过多种技术手段保障支付链路的稳定性，提升用户体验，确保支付流程顺畅无阻。</a:t>
            </a:r>
            <a:endParaRPr lang="en-US" sz="1600" dirty="0"/>
          </a:p>
        </p:txBody>
      </p:sp>
      <p:sp>
        <p:nvSpPr>
          <p:cNvPr id="9" name="Text 4"/>
          <p:cNvSpPr/>
          <p:nvPr/>
        </p:nvSpPr>
        <p:spPr>
          <a:xfrm>
            <a:off x="8042910" y="2472055"/>
            <a:ext cx="2853690" cy="83121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dirty="0">
                <a:solidFill>
                  <a:srgbClr val="0439E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支付稳定性设计</a:t>
            </a:r>
            <a:endParaRPr lang="en-US" sz="1600" dirty="0"/>
          </a:p>
        </p:txBody>
      </p:sp>
      <p:sp>
        <p:nvSpPr>
          <p:cNvPr id="10" name="Text 5"/>
          <p:cNvSpPr/>
          <p:nvPr/>
        </p:nvSpPr>
        <p:spPr>
          <a:xfrm>
            <a:off x="1082675" y="2572385"/>
            <a:ext cx="2853055" cy="251587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262626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支付链路包括新窗唤起、同步return、异步notify、双验签、金额幂等、防重复回调等关键环节，确保支付安全稳定。</a:t>
            </a:r>
            <a:endParaRPr lang="en-US" sz="1600" dirty="0"/>
          </a:p>
        </p:txBody>
      </p:sp>
      <p:sp>
        <p:nvSpPr>
          <p:cNvPr id="11" name="Text 6"/>
          <p:cNvSpPr/>
          <p:nvPr/>
        </p:nvSpPr>
        <p:spPr>
          <a:xfrm>
            <a:off x="1082675" y="1858645"/>
            <a:ext cx="2853690" cy="83121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dirty="0">
                <a:solidFill>
                  <a:srgbClr val="0439E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支付链路环节</a:t>
            </a:r>
            <a:endParaRPr lang="en-US" sz="1600" dirty="0"/>
          </a:p>
        </p:txBody>
      </p:sp>
      <p:sp>
        <p:nvSpPr>
          <p:cNvPr id="12" name="Shape 7"/>
          <p:cNvSpPr/>
          <p:nvPr/>
        </p:nvSpPr>
        <p:spPr>
          <a:xfrm>
            <a:off x="9349740" y="6371590"/>
            <a:ext cx="2063750" cy="0"/>
          </a:xfrm>
          <a:prstGeom prst="straightConnector1">
            <a:avLst/>
          </a:prstGeom>
          <a:noFill/>
          <a:ln w="9525">
            <a:solidFill>
              <a:srgbClr val="000000">
                <a:alpha val="21961"/>
              </a:srgbClr>
            </a:solidFill>
            <a:prstDash val="solid"/>
            <a:headEnd type="none"/>
            <a:tailEnd type="none"/>
          </a:ln>
        </p:spPr>
      </p:sp>
      <p:sp>
        <p:nvSpPr>
          <p:cNvPr id="13" name="Shape 8"/>
          <p:cNvSpPr/>
          <p:nvPr/>
        </p:nvSpPr>
        <p:spPr>
          <a:xfrm>
            <a:off x="615315" y="6078220"/>
            <a:ext cx="209550" cy="42238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prstDash val="solid"/>
          </a:ln>
        </p:spPr>
      </p:sp>
      <p:sp>
        <p:nvSpPr>
          <p:cNvPr id="14" name="Text 9"/>
          <p:cNvSpPr/>
          <p:nvPr/>
        </p:nvSpPr>
        <p:spPr>
          <a:xfrm>
            <a:off x="615315" y="6078220"/>
            <a:ext cx="209550" cy="42238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5" name="Shape 10"/>
          <p:cNvSpPr/>
          <p:nvPr/>
        </p:nvSpPr>
        <p:spPr>
          <a:xfrm>
            <a:off x="615315" y="6175211"/>
            <a:ext cx="209550" cy="42238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prstDash val="solid"/>
          </a:ln>
        </p:spPr>
      </p:sp>
      <p:sp>
        <p:nvSpPr>
          <p:cNvPr id="16" name="Text 11"/>
          <p:cNvSpPr/>
          <p:nvPr/>
        </p:nvSpPr>
        <p:spPr>
          <a:xfrm>
            <a:off x="615315" y="6175211"/>
            <a:ext cx="209550" cy="42238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7" name="Shape 12"/>
          <p:cNvSpPr/>
          <p:nvPr/>
        </p:nvSpPr>
        <p:spPr>
          <a:xfrm>
            <a:off x="615315" y="6272202"/>
            <a:ext cx="209550" cy="42238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prstDash val="solid"/>
          </a:ln>
        </p:spPr>
      </p:sp>
      <p:sp>
        <p:nvSpPr>
          <p:cNvPr id="18" name="Text 13"/>
          <p:cNvSpPr/>
          <p:nvPr/>
        </p:nvSpPr>
        <p:spPr>
          <a:xfrm>
            <a:off x="615315" y="6272202"/>
            <a:ext cx="209550" cy="42238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pic>
        <p:nvPicPr>
          <p:cNvPr id="19" name="Image 3" descr="https://kimi-img.moonshot.cn/pub/slides/slides_tmpl/image/25-09-05-17:30:41-d2targdnfo2stf9djjj0.png"/>
          <p:cNvPicPr>
            <a:picLocks noChangeAspect="1"/>
          </p:cNvPicPr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 flipV="1">
            <a:off x="10443210" y="462280"/>
            <a:ext cx="762000" cy="76200"/>
          </a:xfrm>
          <a:prstGeom prst="rect">
            <a:avLst/>
          </a:prstGeom>
        </p:spPr>
      </p:pic>
      <p:pic>
        <p:nvPicPr>
          <p:cNvPr id="20" name="Image 4" descr="https://kimi-img.moonshot.cn/pub/slides/slides_tmpl/image/25-09-05-17:30:41-d2targdnfo2stf9djjj0.png"/>
          <p:cNvPicPr>
            <a:picLocks noChangeAspect="1"/>
          </p:cNvPicPr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 flipV="1">
            <a:off x="10443210" y="593090"/>
            <a:ext cx="762000" cy="76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5-17:30:43-d2targtnfo2stf9djjrg.jpg"/>
          <p:cNvPicPr>
            <a:picLocks noChangeAspect="1"/>
          </p:cNvPicPr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  <p:pic>
        <p:nvPicPr>
          <p:cNvPr id="3" name="Image 1" descr="https://kimi-img.moonshot.cn/pub/slides/slides_tmpl/image/25-09-05-17:30:41-d2targdnfo2stf9djjj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505" y="3536315"/>
            <a:ext cx="6823710" cy="736600"/>
          </a:xfrm>
          <a:prstGeom prst="rect">
            <a:avLst/>
          </a:prstGeom>
        </p:spPr>
      </p:pic>
      <p:pic>
        <p:nvPicPr>
          <p:cNvPr id="4" name="Image 2" descr="https://kimi-img.moonshot.cn/pub/slides/slides_tmpl/image/25-09-05-17:30:41-d2targdnfo2stf9djjk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537845" y="5898515"/>
            <a:ext cx="1703705" cy="377190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5499889" y="2317433"/>
            <a:ext cx="1618942" cy="130770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8500" dirty="0">
                <a:solidFill>
                  <a:srgbClr val="0439E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04</a:t>
            </a:r>
            <a:endParaRPr lang="en-US" sz="1600" dirty="0"/>
          </a:p>
        </p:txBody>
      </p:sp>
      <p:sp>
        <p:nvSpPr>
          <p:cNvPr id="6" name="Text 1"/>
          <p:cNvSpPr/>
          <p:nvPr/>
        </p:nvSpPr>
        <p:spPr>
          <a:xfrm>
            <a:off x="3005773" y="3643630"/>
            <a:ext cx="6607175" cy="52197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400" dirty="0">
                <a:solidFill>
                  <a:srgbClr val="0D0D0D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核心功能实现亮点</a:t>
            </a:r>
            <a:endParaRPr lang="en-US" sz="1600" dirty="0"/>
          </a:p>
        </p:txBody>
      </p:sp>
      <p:sp>
        <p:nvSpPr>
          <p:cNvPr id="7" name="Shape 2"/>
          <p:cNvSpPr/>
          <p:nvPr/>
        </p:nvSpPr>
        <p:spPr>
          <a:xfrm>
            <a:off x="9318547" y="6332566"/>
            <a:ext cx="2063750" cy="0"/>
          </a:xfrm>
          <a:prstGeom prst="straightConnector1">
            <a:avLst/>
          </a:prstGeom>
          <a:noFill/>
          <a:ln w="9525">
            <a:solidFill>
              <a:srgbClr val="000000">
                <a:alpha val="21961"/>
              </a:srgbClr>
            </a:solidFill>
            <a:prstDash val="solid"/>
            <a:headEnd type="none"/>
            <a:tailEnd type="none"/>
          </a:ln>
        </p:spPr>
      </p:sp>
      <p:sp>
        <p:nvSpPr>
          <p:cNvPr id="8" name="Shape 3"/>
          <p:cNvSpPr/>
          <p:nvPr/>
        </p:nvSpPr>
        <p:spPr>
          <a:xfrm>
            <a:off x="11459749" y="6039741"/>
            <a:ext cx="209306" cy="4223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prstDash val="solid"/>
          </a:ln>
        </p:spPr>
      </p:sp>
      <p:sp>
        <p:nvSpPr>
          <p:cNvPr id="9" name="Text 4"/>
          <p:cNvSpPr/>
          <p:nvPr/>
        </p:nvSpPr>
        <p:spPr>
          <a:xfrm>
            <a:off x="11459749" y="6039741"/>
            <a:ext cx="209306" cy="42231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0" name="Shape 5"/>
          <p:cNvSpPr/>
          <p:nvPr/>
        </p:nvSpPr>
        <p:spPr>
          <a:xfrm>
            <a:off x="11459749" y="6136715"/>
            <a:ext cx="209306" cy="4223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prstDash val="solid"/>
          </a:ln>
        </p:spPr>
      </p:sp>
      <p:sp>
        <p:nvSpPr>
          <p:cNvPr id="11" name="Text 6"/>
          <p:cNvSpPr/>
          <p:nvPr/>
        </p:nvSpPr>
        <p:spPr>
          <a:xfrm>
            <a:off x="11459749" y="6136715"/>
            <a:ext cx="209306" cy="42231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2" name="Shape 7"/>
          <p:cNvSpPr/>
          <p:nvPr/>
        </p:nvSpPr>
        <p:spPr>
          <a:xfrm>
            <a:off x="11459749" y="6233689"/>
            <a:ext cx="209306" cy="4223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prstDash val="solid"/>
          </a:ln>
        </p:spPr>
      </p:sp>
      <p:sp>
        <p:nvSpPr>
          <p:cNvPr id="13" name="Text 8"/>
          <p:cNvSpPr/>
          <p:nvPr/>
        </p:nvSpPr>
        <p:spPr>
          <a:xfrm>
            <a:off x="11459749" y="6233689"/>
            <a:ext cx="209306" cy="42231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pic>
        <p:nvPicPr>
          <p:cNvPr id="14" name="Image 3" descr="https://kimi-img.moonshot.cn/pub/slides/slides_tmpl/image/25-09-05-17:30:41-d2targdnfo2stf9djjj0.png"/>
          <p:cNvPicPr>
            <a:picLocks noChangeAspect="1"/>
          </p:cNvPicPr>
          <p:nvPr/>
        </p:nvPicPr>
        <p:blipFill>
          <a:blip r:embed="rId5">
            <a:alphaModFix amt="40000"/>
          </a:blip>
          <a:stretch>
            <a:fillRect/>
          </a:stretch>
        </p:blipFill>
        <p:spPr>
          <a:xfrm flipV="1">
            <a:off x="851535" y="630555"/>
            <a:ext cx="762000" cy="76200"/>
          </a:xfrm>
          <a:prstGeom prst="rect">
            <a:avLst/>
          </a:prstGeom>
        </p:spPr>
      </p:pic>
      <p:pic>
        <p:nvPicPr>
          <p:cNvPr id="15" name="Image 4" descr="https://kimi-img.moonshot.cn/pub/slides/slides_tmpl/image/25-09-05-17:30:41-d2targdnfo2stf9djjj0.png"/>
          <p:cNvPicPr>
            <a:picLocks noChangeAspect="1"/>
          </p:cNvPicPr>
          <p:nvPr/>
        </p:nvPicPr>
        <p:blipFill>
          <a:blip r:embed="rId5">
            <a:alphaModFix amt="40000"/>
          </a:blip>
          <a:stretch>
            <a:fillRect/>
          </a:stretch>
        </p:blipFill>
        <p:spPr>
          <a:xfrm flipV="1">
            <a:off x="851535" y="761365"/>
            <a:ext cx="762000" cy="76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880110" y="1675765"/>
            <a:ext cx="4953000" cy="4413250"/>
          </a:xfrm>
          <a:prstGeom prst="roundRect">
            <a:avLst>
              <a:gd name="adj" fmla="val 7194"/>
            </a:avLst>
          </a:prstGeom>
          <a:gradFill flip="none" rotWithShape="1">
            <a:gsLst>
              <a:gs pos="0">
                <a:srgbClr val="FFFFFF">
                  <a:alpha val="86000"/>
                </a:srgbClr>
              </a:gs>
              <a:gs pos="56000">
                <a:srgbClr val="EAEEF4">
                  <a:alpha val="0"/>
                </a:srgbClr>
              </a:gs>
              <a:gs pos="100000">
                <a:srgbClr val="EAEEF4">
                  <a:alpha val="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</p:sp>
      <p:sp>
        <p:nvSpPr>
          <p:cNvPr id="3" name="Text 1"/>
          <p:cNvSpPr/>
          <p:nvPr/>
        </p:nvSpPr>
        <p:spPr>
          <a:xfrm>
            <a:off x="880110" y="1675765"/>
            <a:ext cx="4953000" cy="441325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" name="Shape 2"/>
          <p:cNvSpPr/>
          <p:nvPr/>
        </p:nvSpPr>
        <p:spPr>
          <a:xfrm>
            <a:off x="6357620" y="1675765"/>
            <a:ext cx="4953000" cy="4413250"/>
          </a:xfrm>
          <a:prstGeom prst="roundRect">
            <a:avLst>
              <a:gd name="adj" fmla="val 7194"/>
            </a:avLst>
          </a:prstGeom>
          <a:gradFill flip="none" rotWithShape="1">
            <a:gsLst>
              <a:gs pos="0">
                <a:srgbClr val="FFFFFF">
                  <a:alpha val="86000"/>
                </a:srgbClr>
              </a:gs>
              <a:gs pos="46000">
                <a:srgbClr val="EAEEF4">
                  <a:alpha val="0"/>
                </a:srgbClr>
              </a:gs>
              <a:gs pos="100000">
                <a:srgbClr val="EAEEF4">
                  <a:alpha val="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</p:sp>
      <p:sp>
        <p:nvSpPr>
          <p:cNvPr id="5" name="Text 3"/>
          <p:cNvSpPr/>
          <p:nvPr/>
        </p:nvSpPr>
        <p:spPr>
          <a:xfrm>
            <a:off x="6357620" y="1675765"/>
            <a:ext cx="4953000" cy="441325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732155" y="753110"/>
            <a:ext cx="10649585" cy="8229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3600" dirty="0">
                <a:solidFill>
                  <a:srgbClr val="0D0D0D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商品检索与购物车一致性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905510" y="3272155"/>
            <a:ext cx="4998085" cy="38544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dirty="0">
                <a:solidFill>
                  <a:srgbClr val="0439E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商品检索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1363345" y="3694430"/>
            <a:ext cx="4083050" cy="21209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262626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商品列表支持多维度筛选、排序、分页，后端统一封装PageResult，实现高效商品检索，提升购物体验。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6353810" y="3272155"/>
            <a:ext cx="4998085" cy="38544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dirty="0">
                <a:solidFill>
                  <a:srgbClr val="0439E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购物车一致性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6811645" y="3694430"/>
            <a:ext cx="4083050" cy="21209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262626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购物车采用服务端选中权威模型，多端登录状态实时同步，解决本地勾选丢失问题，确保购物车状态一致性。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2882265" y="2368550"/>
            <a:ext cx="878205" cy="69215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000" dirty="0">
                <a:solidFill>
                  <a:srgbClr val="0439E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01</a:t>
            </a:r>
            <a:endParaRPr lang="en-US" sz="1600" dirty="0"/>
          </a:p>
        </p:txBody>
      </p:sp>
      <p:sp>
        <p:nvSpPr>
          <p:cNvPr id="12" name="Text 10"/>
          <p:cNvSpPr/>
          <p:nvPr/>
        </p:nvSpPr>
        <p:spPr>
          <a:xfrm>
            <a:off x="8416925" y="2368550"/>
            <a:ext cx="878205" cy="69215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000" dirty="0">
                <a:solidFill>
                  <a:srgbClr val="0439E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02</a:t>
            </a:r>
            <a:endParaRPr lang="en-US" sz="1600" dirty="0"/>
          </a:p>
        </p:txBody>
      </p:sp>
      <p:sp>
        <p:nvSpPr>
          <p:cNvPr id="13" name="Shape 11"/>
          <p:cNvSpPr/>
          <p:nvPr/>
        </p:nvSpPr>
        <p:spPr>
          <a:xfrm>
            <a:off x="9318625" y="6332855"/>
            <a:ext cx="2063750" cy="0"/>
          </a:xfrm>
          <a:prstGeom prst="straightConnector1">
            <a:avLst/>
          </a:prstGeom>
          <a:noFill/>
          <a:ln w="9525">
            <a:solidFill>
              <a:srgbClr val="000000">
                <a:alpha val="21961"/>
              </a:srgbClr>
            </a:solidFill>
            <a:prstDash val="solid"/>
            <a:headEnd type="none"/>
            <a:tailEnd type="none"/>
          </a:ln>
        </p:spPr>
      </p:sp>
      <p:sp>
        <p:nvSpPr>
          <p:cNvPr id="14" name="Shape 12"/>
          <p:cNvSpPr/>
          <p:nvPr/>
        </p:nvSpPr>
        <p:spPr>
          <a:xfrm>
            <a:off x="11459845" y="6039485"/>
            <a:ext cx="209550" cy="42238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11459845" y="6039485"/>
            <a:ext cx="209550" cy="42238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6" name="Shape 14"/>
          <p:cNvSpPr/>
          <p:nvPr/>
        </p:nvSpPr>
        <p:spPr>
          <a:xfrm>
            <a:off x="11459845" y="6136476"/>
            <a:ext cx="209550" cy="42238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prstDash val="solid"/>
          </a:ln>
        </p:spPr>
      </p:sp>
      <p:sp>
        <p:nvSpPr>
          <p:cNvPr id="17" name="Text 15"/>
          <p:cNvSpPr/>
          <p:nvPr/>
        </p:nvSpPr>
        <p:spPr>
          <a:xfrm>
            <a:off x="11459845" y="6136476"/>
            <a:ext cx="209550" cy="42238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8" name="Shape 16"/>
          <p:cNvSpPr/>
          <p:nvPr/>
        </p:nvSpPr>
        <p:spPr>
          <a:xfrm>
            <a:off x="11459845" y="6233467"/>
            <a:ext cx="209550" cy="42238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prstDash val="solid"/>
          </a:ln>
        </p:spPr>
      </p:sp>
      <p:sp>
        <p:nvSpPr>
          <p:cNvPr id="19" name="Text 17"/>
          <p:cNvSpPr/>
          <p:nvPr/>
        </p:nvSpPr>
        <p:spPr>
          <a:xfrm>
            <a:off x="11459845" y="6233467"/>
            <a:ext cx="209550" cy="42238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pic>
        <p:nvPicPr>
          <p:cNvPr id="20" name="Image 0" descr="https://kimi-img.moonshot.cn/pub/slides/slides_tmpl/image/25-09-05-17:30:41-d2targdnfo2stf9djjj0.png"/>
          <p:cNvPicPr>
            <a:picLocks noChangeAspect="1"/>
          </p:cNvPicPr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 flipV="1">
            <a:off x="851535" y="630555"/>
            <a:ext cx="762000" cy="76200"/>
          </a:xfrm>
          <a:prstGeom prst="rect">
            <a:avLst/>
          </a:prstGeom>
        </p:spPr>
      </p:pic>
      <p:pic>
        <p:nvPicPr>
          <p:cNvPr id="21" name="Image 1" descr="https://kimi-img.moonshot.cn/pub/slides/slides_tmpl/image/25-09-05-17:30:41-d2targdnfo2stf9djjj0.png"/>
          <p:cNvPicPr>
            <a:picLocks noChangeAspect="1"/>
          </p:cNvPicPr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 flipV="1">
            <a:off x="851535" y="761365"/>
            <a:ext cx="762000" cy="76200"/>
          </a:xfrm>
          <a:prstGeom prst="rect">
            <a:avLst/>
          </a:prstGeom>
        </p:spPr>
      </p:pic>
      <p:pic>
        <p:nvPicPr>
          <p:cNvPr id="22" name="Image 2" descr="https://kimi-img.moonshot.cn/pub/slides/25-09-09-18:30:36-d3003j2mvdm9arp5cr9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593" y="4754880"/>
            <a:ext cx="4859517" cy="2063839"/>
          </a:xfrm>
          <a:prstGeom prst="rect">
            <a:avLst/>
          </a:prstGeom>
        </p:spPr>
      </p:pic>
      <p:pic>
        <p:nvPicPr>
          <p:cNvPr id="23" name="Image 3" descr="https://kimi-img.moonshot.cn/pub/slides/25-09-09-18:31:39-d30042u0ftligle1ant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8414" y="4657765"/>
            <a:ext cx="4211412" cy="200752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5-17:30:43-d2targtnfo2stf9djjrg.jpg"/>
          <p:cNvPicPr>
            <a:picLocks noChangeAspect="1"/>
          </p:cNvPicPr>
          <p:nvPr/>
        </p:nvPicPr>
        <p:blipFill>
          <a:blip r:embed="rId2">
            <a:alphaModFix amt="17000"/>
          </a:blip>
          <a:srcRect l="4" t="11111" r="18329"/>
          <a:stretch>
            <a:fillRect/>
          </a:stretch>
        </p:blipFill>
        <p:spPr>
          <a:xfrm flipH="1" flipV="1">
            <a:off x="0" y="0"/>
            <a:ext cx="12191365" cy="6858000"/>
          </a:xfrm>
          <a:prstGeom prst="rect">
            <a:avLst/>
          </a:prstGeom>
        </p:spPr>
      </p:pic>
      <p:pic>
        <p:nvPicPr>
          <p:cNvPr id="3" name="Image 1" descr="https://kimi-img.moonshot.cn/pub/slides/slides_tmpl/image/25-09-05-17:30:41-d2targdnfo2stf9djjj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360" y="4895850"/>
            <a:ext cx="8691880" cy="1588135"/>
          </a:xfrm>
          <a:prstGeom prst="rect">
            <a:avLst/>
          </a:prstGeom>
        </p:spPr>
      </p:pic>
      <p:pic>
        <p:nvPicPr>
          <p:cNvPr id="4" name="Image 2" descr="https://kimi-img.moonshot.cn/pub/slides/slides_tmpl/image/25-09-05-17:30:41-d2targdnfo2stf9djjj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62990" y="3084195"/>
            <a:ext cx="8926830" cy="1663700"/>
          </a:xfrm>
          <a:prstGeom prst="rect">
            <a:avLst/>
          </a:prstGeom>
        </p:spPr>
      </p:pic>
      <p:pic>
        <p:nvPicPr>
          <p:cNvPr id="5" name="Image 3" descr="https://kimi-img.moonshot.cn/pub/slides/slides_tmpl/image/25-09-05-17:30:41-d2targdnfo2stf9djjj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955" y="1395095"/>
            <a:ext cx="8691880" cy="1588135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541020" y="440055"/>
            <a:ext cx="10479405" cy="8229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3600" dirty="0">
                <a:solidFill>
                  <a:srgbClr val="0D0D0D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订单流转与发货轨迹</a:t>
            </a:r>
            <a:endParaRPr lang="en-US" sz="1600" dirty="0"/>
          </a:p>
        </p:txBody>
      </p:sp>
      <p:pic>
        <p:nvPicPr>
          <p:cNvPr id="7" name="Image 4" descr="https://kimi-img.moonshot.cn/pub/slides/slides_tmpl/image/25-09-05-17:30:41-d2targdnfo2stf9djjj0.png"/>
          <p:cNvPicPr>
            <a:picLocks noChangeAspect="1"/>
          </p:cNvPicPr>
          <p:nvPr/>
        </p:nvPicPr>
        <p:blipFill>
          <a:blip r:embed="rId4">
            <a:alphaModFix amt="40000"/>
          </a:blip>
          <a:stretch>
            <a:fillRect/>
          </a:stretch>
        </p:blipFill>
        <p:spPr>
          <a:xfrm flipV="1">
            <a:off x="10751820" y="612140"/>
            <a:ext cx="762000" cy="76200"/>
          </a:xfrm>
          <a:prstGeom prst="rect">
            <a:avLst/>
          </a:prstGeom>
        </p:spPr>
      </p:pic>
      <p:pic>
        <p:nvPicPr>
          <p:cNvPr id="8" name="Image 5" descr="https://kimi-img.moonshot.cn/pub/slides/slides_tmpl/image/25-09-05-17:30:41-d2targdnfo2stf9djjj0.png"/>
          <p:cNvPicPr>
            <a:picLocks noChangeAspect="1"/>
          </p:cNvPicPr>
          <p:nvPr/>
        </p:nvPicPr>
        <p:blipFill>
          <a:blip r:embed="rId4">
            <a:alphaModFix amt="40000"/>
          </a:blip>
          <a:stretch>
            <a:fillRect/>
          </a:stretch>
        </p:blipFill>
        <p:spPr>
          <a:xfrm flipV="1">
            <a:off x="10751820" y="742950"/>
            <a:ext cx="762000" cy="76200"/>
          </a:xfrm>
          <a:prstGeom prst="rect">
            <a:avLst/>
          </a:prstGeom>
        </p:spPr>
      </p:pic>
      <p:sp>
        <p:nvSpPr>
          <p:cNvPr id="9" name="Text 1"/>
          <p:cNvSpPr/>
          <p:nvPr/>
        </p:nvSpPr>
        <p:spPr>
          <a:xfrm>
            <a:off x="3457575" y="1903095"/>
            <a:ext cx="7795260" cy="112014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262626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订单状态机采用UNPAID→PAID→SHIPPED→FINISHED四阶模型，取消分支独立，清晰展示订单流转过程。</a:t>
            </a:r>
            <a:endParaRPr lang="en-US" sz="1600" dirty="0"/>
          </a:p>
        </p:txBody>
      </p:sp>
      <p:sp>
        <p:nvSpPr>
          <p:cNvPr id="10" name="Text 2"/>
          <p:cNvSpPr/>
          <p:nvPr/>
        </p:nvSpPr>
        <p:spPr>
          <a:xfrm>
            <a:off x="3457575" y="1551305"/>
            <a:ext cx="7733665" cy="44005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dirty="0">
                <a:solidFill>
                  <a:srgbClr val="0439E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订单状态机</a:t>
            </a:r>
            <a:endParaRPr lang="en-US" sz="1600" dirty="0"/>
          </a:p>
        </p:txBody>
      </p:sp>
      <p:sp>
        <p:nvSpPr>
          <p:cNvPr id="11" name="Text 3"/>
          <p:cNvSpPr/>
          <p:nvPr/>
        </p:nvSpPr>
        <p:spPr>
          <a:xfrm>
            <a:off x="1395095" y="3651885"/>
            <a:ext cx="7795260" cy="10795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262626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商家后台一键填写快递公司与单号，系统自动拉取物流轨迹回写，简化商家发货流程。</a:t>
            </a:r>
            <a:endParaRPr lang="en-US" sz="1600" dirty="0"/>
          </a:p>
        </p:txBody>
      </p:sp>
      <p:sp>
        <p:nvSpPr>
          <p:cNvPr id="12" name="Text 4"/>
          <p:cNvSpPr/>
          <p:nvPr/>
        </p:nvSpPr>
        <p:spPr>
          <a:xfrm>
            <a:off x="1395095" y="3300095"/>
            <a:ext cx="7795260" cy="36322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r">
              <a:lnSpc>
                <a:spcPct val="100000"/>
              </a:lnSpc>
              <a:buNone/>
            </a:pPr>
            <a:r>
              <a:rPr lang="en-US" sz="2000" dirty="0">
                <a:solidFill>
                  <a:srgbClr val="0439E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商家发货操作</a:t>
            </a:r>
            <a:endParaRPr lang="en-US" sz="1600" dirty="0"/>
          </a:p>
        </p:txBody>
      </p:sp>
      <p:sp>
        <p:nvSpPr>
          <p:cNvPr id="13" name="Text 5"/>
          <p:cNvSpPr/>
          <p:nvPr/>
        </p:nvSpPr>
        <p:spPr>
          <a:xfrm>
            <a:off x="3161665" y="5382260"/>
            <a:ext cx="7795260" cy="106489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262626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用户端可实时查看物流节点，物流信息透明化，提升用户对购物过程的掌控感。</a:t>
            </a:r>
            <a:endParaRPr lang="en-US" sz="1600" dirty="0"/>
          </a:p>
        </p:txBody>
      </p:sp>
      <p:sp>
        <p:nvSpPr>
          <p:cNvPr id="14" name="Text 6"/>
          <p:cNvSpPr/>
          <p:nvPr/>
        </p:nvSpPr>
        <p:spPr>
          <a:xfrm>
            <a:off x="3161665" y="5030470"/>
            <a:ext cx="7794625" cy="36639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dirty="0">
                <a:solidFill>
                  <a:srgbClr val="0439E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用户物流查看</a:t>
            </a:r>
            <a:endParaRPr lang="en-US" sz="1600" dirty="0"/>
          </a:p>
        </p:txBody>
      </p:sp>
      <p:pic>
        <p:nvPicPr>
          <p:cNvPr id="15" name="Image 6" descr="https://kimi-img.moonshot.cn/pub/slides/slides_tmpl/image/25-09-05-17:30:42-d2targlnfo2stf9djjmg.png"/>
          <p:cNvPicPr>
            <a:picLocks noChangeAspect="1"/>
          </p:cNvPicPr>
          <p:nvPr/>
        </p:nvPicPr>
        <p:blipFill>
          <a:blip r:embed="rId5"/>
          <a:srcRect l="275" r="275"/>
          <a:stretch>
            <a:fillRect/>
          </a:stretch>
        </p:blipFill>
        <p:spPr>
          <a:xfrm>
            <a:off x="2296795" y="1903095"/>
            <a:ext cx="688340" cy="691515"/>
          </a:xfrm>
          <a:prstGeom prst="rect">
            <a:avLst/>
          </a:prstGeom>
        </p:spPr>
      </p:pic>
      <p:sp>
        <p:nvSpPr>
          <p:cNvPr id="16" name="Text 7"/>
          <p:cNvSpPr/>
          <p:nvPr/>
        </p:nvSpPr>
        <p:spPr>
          <a:xfrm>
            <a:off x="2301240" y="1993265"/>
            <a:ext cx="688975" cy="53657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200" dirty="0">
                <a:solidFill>
                  <a:srgbClr val="FFFFFF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1</a:t>
            </a:r>
            <a:endParaRPr lang="en-US" sz="1600" dirty="0"/>
          </a:p>
        </p:txBody>
      </p:sp>
      <p:pic>
        <p:nvPicPr>
          <p:cNvPr id="17" name="Image 7" descr="https://kimi-img.moonshot.cn/pub/slides/slides_tmpl/image/25-09-05-17:30:42-d2targlnfo2stf9djjmg.png"/>
          <p:cNvPicPr>
            <a:picLocks noChangeAspect="1"/>
          </p:cNvPicPr>
          <p:nvPr/>
        </p:nvPicPr>
        <p:blipFill>
          <a:blip r:embed="rId5"/>
          <a:srcRect l="275" r="275"/>
          <a:stretch>
            <a:fillRect/>
          </a:stretch>
        </p:blipFill>
        <p:spPr>
          <a:xfrm>
            <a:off x="9625330" y="3469005"/>
            <a:ext cx="688340" cy="691515"/>
          </a:xfrm>
          <a:prstGeom prst="rect">
            <a:avLst/>
          </a:prstGeom>
        </p:spPr>
      </p:pic>
      <p:sp>
        <p:nvSpPr>
          <p:cNvPr id="18" name="Text 8"/>
          <p:cNvSpPr/>
          <p:nvPr/>
        </p:nvSpPr>
        <p:spPr>
          <a:xfrm>
            <a:off x="9629775" y="3559175"/>
            <a:ext cx="688975" cy="53657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200" dirty="0">
                <a:solidFill>
                  <a:srgbClr val="FFFFFF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2</a:t>
            </a:r>
            <a:endParaRPr lang="en-US" sz="1600" dirty="0"/>
          </a:p>
        </p:txBody>
      </p:sp>
      <p:pic>
        <p:nvPicPr>
          <p:cNvPr id="19" name="Image 8" descr="https://kimi-img.moonshot.cn/pub/slides/slides_tmpl/image/25-09-05-17:30:42-d2targlnfo2stf9djjmg.png"/>
          <p:cNvPicPr>
            <a:picLocks noChangeAspect="1"/>
          </p:cNvPicPr>
          <p:nvPr/>
        </p:nvPicPr>
        <p:blipFill>
          <a:blip r:embed="rId5"/>
          <a:srcRect l="275" r="275"/>
          <a:stretch>
            <a:fillRect/>
          </a:stretch>
        </p:blipFill>
        <p:spPr>
          <a:xfrm>
            <a:off x="2210435" y="5386705"/>
            <a:ext cx="688340" cy="691515"/>
          </a:xfrm>
          <a:prstGeom prst="rect">
            <a:avLst/>
          </a:prstGeom>
        </p:spPr>
      </p:pic>
      <p:sp>
        <p:nvSpPr>
          <p:cNvPr id="20" name="Text 9"/>
          <p:cNvSpPr/>
          <p:nvPr/>
        </p:nvSpPr>
        <p:spPr>
          <a:xfrm>
            <a:off x="2214880" y="5476875"/>
            <a:ext cx="688975" cy="53657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200" dirty="0">
                <a:solidFill>
                  <a:srgbClr val="FFFFFF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3</a:t>
            </a:r>
            <a:endParaRPr lang="en-US" sz="1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13105" y="3025458"/>
            <a:ext cx="10669270" cy="101663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262626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下单后可评价，前端聚合评分与关键词，为商家提供真实反馈，助力商品优化。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713105" y="1594842"/>
            <a:ext cx="7793355" cy="8229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600" dirty="0">
                <a:solidFill>
                  <a:srgbClr val="0D0D0D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评价系统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713105" y="2417763"/>
            <a:ext cx="6583045" cy="45720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solidFill>
                  <a:srgbClr val="0439E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评价系统</a:t>
            </a:r>
            <a:endParaRPr lang="en-US" sz="1600" dirty="0"/>
          </a:p>
        </p:txBody>
      </p:sp>
      <p:sp>
        <p:nvSpPr>
          <p:cNvPr id="5" name="Shape 3"/>
          <p:cNvSpPr/>
          <p:nvPr/>
        </p:nvSpPr>
        <p:spPr>
          <a:xfrm>
            <a:off x="9318547" y="6332566"/>
            <a:ext cx="2063750" cy="0"/>
          </a:xfrm>
          <a:prstGeom prst="straightConnector1">
            <a:avLst/>
          </a:prstGeom>
          <a:noFill/>
          <a:ln w="9525">
            <a:solidFill>
              <a:srgbClr val="000000">
                <a:alpha val="21961"/>
              </a:srgbClr>
            </a:solidFill>
            <a:prstDash val="solid"/>
            <a:headEnd type="none"/>
            <a:tailEnd type="none"/>
          </a:ln>
        </p:spPr>
      </p:sp>
      <p:sp>
        <p:nvSpPr>
          <p:cNvPr id="6" name="Shape 4"/>
          <p:cNvSpPr/>
          <p:nvPr/>
        </p:nvSpPr>
        <p:spPr>
          <a:xfrm>
            <a:off x="11459749" y="6039741"/>
            <a:ext cx="209306" cy="4223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11459749" y="6039741"/>
            <a:ext cx="209306" cy="42231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8" name="Shape 6"/>
          <p:cNvSpPr/>
          <p:nvPr/>
        </p:nvSpPr>
        <p:spPr>
          <a:xfrm>
            <a:off x="11459749" y="6136715"/>
            <a:ext cx="209306" cy="4223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11459749" y="6136715"/>
            <a:ext cx="209306" cy="42231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0" name="Shape 8"/>
          <p:cNvSpPr/>
          <p:nvPr/>
        </p:nvSpPr>
        <p:spPr>
          <a:xfrm>
            <a:off x="11459749" y="6233689"/>
            <a:ext cx="209306" cy="4223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11459749" y="6233689"/>
            <a:ext cx="209306" cy="42231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pic>
        <p:nvPicPr>
          <p:cNvPr id="12" name="Image 0" descr="https://kimi-img.moonshot.cn/pub/slides/slides_tmpl/image/25-09-05-17:30:41-d2targdnfo2stf9djjj0.png"/>
          <p:cNvPicPr>
            <a:picLocks noChangeAspect="1"/>
          </p:cNvPicPr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 flipV="1">
            <a:off x="851535" y="630555"/>
            <a:ext cx="762000" cy="76200"/>
          </a:xfrm>
          <a:prstGeom prst="rect">
            <a:avLst/>
          </a:prstGeom>
        </p:spPr>
      </p:pic>
      <p:pic>
        <p:nvPicPr>
          <p:cNvPr id="13" name="Image 1" descr="https://kimi-img.moonshot.cn/pub/slides/slides_tmpl/image/25-09-05-17:30:41-d2targdnfo2stf9djjj0.png"/>
          <p:cNvPicPr>
            <a:picLocks noChangeAspect="1"/>
          </p:cNvPicPr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 flipV="1">
            <a:off x="851535" y="761365"/>
            <a:ext cx="762000" cy="76200"/>
          </a:xfrm>
          <a:prstGeom prst="rect">
            <a:avLst/>
          </a:prstGeom>
        </p:spPr>
      </p:pic>
      <p:pic>
        <p:nvPicPr>
          <p:cNvPr id="14" name="Image 2" descr="https://kimi-img.moonshot.cn/pub/slides/slides_tmpl/image/25-09-05-17:30:41-d2targdnfo2stf9djjk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803130" y="924560"/>
            <a:ext cx="2417445" cy="568960"/>
          </a:xfrm>
          <a:prstGeom prst="rect">
            <a:avLst/>
          </a:prstGeom>
        </p:spPr>
      </p:pic>
      <p:pic>
        <p:nvPicPr>
          <p:cNvPr id="15" name="Image 3" descr="https://kimi-img.moonshot.cn/pub/slides/slides_tmpl/image/25-09-05-17:30:42-d2targlnfo2stf9djjl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535" y="6014085"/>
            <a:ext cx="4919345" cy="219710"/>
          </a:xfrm>
          <a:prstGeom prst="rect">
            <a:avLst/>
          </a:prstGeom>
        </p:spPr>
      </p:pic>
      <p:pic>
        <p:nvPicPr>
          <p:cNvPr id="16" name="Image 4" descr="https://kimi-img.moonshot.cn/pub/slides/25-09-09-18:34:54-d3005ji5hvlqdiompbsg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105" y="3533775"/>
            <a:ext cx="10378719" cy="274214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5-17:30:43-d2targtnfo2stf9djjrg.jpg"/>
          <p:cNvPicPr>
            <a:picLocks noChangeAspect="1"/>
          </p:cNvPicPr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  <p:pic>
        <p:nvPicPr>
          <p:cNvPr id="3" name="Image 1" descr="https://kimi-img.moonshot.cn/pub/slides/slides_tmpl/image/25-09-05-17:30:41-d2targdnfo2stf9djjj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505" y="3536315"/>
            <a:ext cx="6823710" cy="736600"/>
          </a:xfrm>
          <a:prstGeom prst="rect">
            <a:avLst/>
          </a:prstGeom>
        </p:spPr>
      </p:pic>
      <p:pic>
        <p:nvPicPr>
          <p:cNvPr id="4" name="Image 2" descr="https://kimi-img.moonshot.cn/pub/slides/slides_tmpl/image/25-09-05-17:30:41-d2targdnfo2stf9djjk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537845" y="5898515"/>
            <a:ext cx="1703705" cy="377190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5499889" y="2317433"/>
            <a:ext cx="1618942" cy="130770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8500" dirty="0">
                <a:solidFill>
                  <a:srgbClr val="0439E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05</a:t>
            </a:r>
            <a:endParaRPr lang="en-US" sz="1600" dirty="0"/>
          </a:p>
        </p:txBody>
      </p:sp>
      <p:sp>
        <p:nvSpPr>
          <p:cNvPr id="6" name="Text 1"/>
          <p:cNvSpPr/>
          <p:nvPr/>
        </p:nvSpPr>
        <p:spPr>
          <a:xfrm>
            <a:off x="3005773" y="3643630"/>
            <a:ext cx="6607175" cy="52197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400" dirty="0">
                <a:solidFill>
                  <a:srgbClr val="0D0D0D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问题复盘与质量保障</a:t>
            </a:r>
            <a:endParaRPr lang="en-US" sz="1600" dirty="0"/>
          </a:p>
        </p:txBody>
      </p:sp>
      <p:sp>
        <p:nvSpPr>
          <p:cNvPr id="7" name="Shape 2"/>
          <p:cNvSpPr/>
          <p:nvPr/>
        </p:nvSpPr>
        <p:spPr>
          <a:xfrm>
            <a:off x="9318547" y="6332566"/>
            <a:ext cx="2063750" cy="0"/>
          </a:xfrm>
          <a:prstGeom prst="straightConnector1">
            <a:avLst/>
          </a:prstGeom>
          <a:noFill/>
          <a:ln w="9525">
            <a:solidFill>
              <a:srgbClr val="000000">
                <a:alpha val="21961"/>
              </a:srgbClr>
            </a:solidFill>
            <a:prstDash val="solid"/>
            <a:headEnd type="none"/>
            <a:tailEnd type="none"/>
          </a:ln>
        </p:spPr>
      </p:sp>
      <p:sp>
        <p:nvSpPr>
          <p:cNvPr id="8" name="Shape 3"/>
          <p:cNvSpPr/>
          <p:nvPr/>
        </p:nvSpPr>
        <p:spPr>
          <a:xfrm>
            <a:off x="11459749" y="6039741"/>
            <a:ext cx="209306" cy="4223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prstDash val="solid"/>
          </a:ln>
        </p:spPr>
      </p:sp>
      <p:sp>
        <p:nvSpPr>
          <p:cNvPr id="9" name="Text 4"/>
          <p:cNvSpPr/>
          <p:nvPr/>
        </p:nvSpPr>
        <p:spPr>
          <a:xfrm>
            <a:off x="11459749" y="6039741"/>
            <a:ext cx="209306" cy="42231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0" name="Shape 5"/>
          <p:cNvSpPr/>
          <p:nvPr/>
        </p:nvSpPr>
        <p:spPr>
          <a:xfrm>
            <a:off x="11459749" y="6136715"/>
            <a:ext cx="209306" cy="4223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prstDash val="solid"/>
          </a:ln>
        </p:spPr>
      </p:sp>
      <p:sp>
        <p:nvSpPr>
          <p:cNvPr id="11" name="Text 6"/>
          <p:cNvSpPr/>
          <p:nvPr/>
        </p:nvSpPr>
        <p:spPr>
          <a:xfrm>
            <a:off x="11459749" y="6136715"/>
            <a:ext cx="209306" cy="42231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2" name="Shape 7"/>
          <p:cNvSpPr/>
          <p:nvPr/>
        </p:nvSpPr>
        <p:spPr>
          <a:xfrm>
            <a:off x="11459749" y="6233689"/>
            <a:ext cx="209306" cy="4223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prstDash val="solid"/>
          </a:ln>
        </p:spPr>
      </p:sp>
      <p:sp>
        <p:nvSpPr>
          <p:cNvPr id="13" name="Text 8"/>
          <p:cNvSpPr/>
          <p:nvPr/>
        </p:nvSpPr>
        <p:spPr>
          <a:xfrm>
            <a:off x="11459749" y="6233689"/>
            <a:ext cx="209306" cy="42231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pic>
        <p:nvPicPr>
          <p:cNvPr id="14" name="Image 3" descr="https://kimi-img.moonshot.cn/pub/slides/slides_tmpl/image/25-09-05-17:30:41-d2targdnfo2stf9djjj0.png"/>
          <p:cNvPicPr>
            <a:picLocks noChangeAspect="1"/>
          </p:cNvPicPr>
          <p:nvPr/>
        </p:nvPicPr>
        <p:blipFill>
          <a:blip r:embed="rId5">
            <a:alphaModFix amt="40000"/>
          </a:blip>
          <a:stretch>
            <a:fillRect/>
          </a:stretch>
        </p:blipFill>
        <p:spPr>
          <a:xfrm flipV="1">
            <a:off x="851535" y="630555"/>
            <a:ext cx="762000" cy="76200"/>
          </a:xfrm>
          <a:prstGeom prst="rect">
            <a:avLst/>
          </a:prstGeom>
        </p:spPr>
      </p:pic>
      <p:pic>
        <p:nvPicPr>
          <p:cNvPr id="15" name="Image 4" descr="https://kimi-img.moonshot.cn/pub/slides/slides_tmpl/image/25-09-05-17:30:41-d2targdnfo2stf9djjj0.png"/>
          <p:cNvPicPr>
            <a:picLocks noChangeAspect="1"/>
          </p:cNvPicPr>
          <p:nvPr/>
        </p:nvPicPr>
        <p:blipFill>
          <a:blip r:embed="rId5">
            <a:alphaModFix amt="40000"/>
          </a:blip>
          <a:stretch>
            <a:fillRect/>
          </a:stretch>
        </p:blipFill>
        <p:spPr>
          <a:xfrm flipV="1">
            <a:off x="851535" y="761365"/>
            <a:ext cx="762000" cy="76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5-17:30:43-d2targtnfo2stf9djjq0.png"/>
          <p:cNvPicPr>
            <a:picLocks noChangeAspect="1"/>
          </p:cNvPicPr>
          <p:nvPr/>
        </p:nvPicPr>
        <p:blipFill>
          <a:blip r:embed="rId2">
            <a:alphaModFix amt="40000"/>
          </a:blip>
          <a:srcRect t="12164" b="6895"/>
          <a:stretch>
            <a:fillRect/>
          </a:stretch>
        </p:blipFill>
        <p:spPr>
          <a:xfrm>
            <a:off x="1151255" y="0"/>
            <a:ext cx="3615055" cy="68580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521075" y="2136140"/>
            <a:ext cx="7795260" cy="147637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262626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支付页出现空白，支付完成后未自动跳转，影响用户体验，需深入分析原因并解决。</a:t>
            </a:r>
            <a:endParaRPr lang="en-US" sz="1600" dirty="0"/>
          </a:p>
        </p:txBody>
      </p:sp>
      <p:sp>
        <p:nvSpPr>
          <p:cNvPr id="4" name="Text 1"/>
          <p:cNvSpPr/>
          <p:nvPr/>
        </p:nvSpPr>
        <p:spPr>
          <a:xfrm>
            <a:off x="3521075" y="1721485"/>
            <a:ext cx="6654165" cy="3721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dirty="0">
                <a:solidFill>
                  <a:srgbClr val="0439E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问题现象</a:t>
            </a:r>
            <a:endParaRPr lang="en-US" sz="1600" dirty="0"/>
          </a:p>
        </p:txBody>
      </p:sp>
      <p:sp>
        <p:nvSpPr>
          <p:cNvPr id="5" name="Text 2"/>
          <p:cNvSpPr/>
          <p:nvPr/>
        </p:nvSpPr>
        <p:spPr>
          <a:xfrm>
            <a:off x="2105025" y="3746500"/>
            <a:ext cx="7795260" cy="147637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262626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经排查，问题根源在于支付宝嵌入限制、浏览器跨窗拦截、ngrok警告页等因素，导致支付流程受阻。</a:t>
            </a:r>
            <a:endParaRPr lang="en-US" sz="1600" dirty="0"/>
          </a:p>
        </p:txBody>
      </p:sp>
      <p:sp>
        <p:nvSpPr>
          <p:cNvPr id="6" name="Text 3"/>
          <p:cNvSpPr/>
          <p:nvPr/>
        </p:nvSpPr>
        <p:spPr>
          <a:xfrm>
            <a:off x="2105025" y="3331845"/>
            <a:ext cx="7706360" cy="37655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dirty="0">
                <a:solidFill>
                  <a:srgbClr val="0439E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根因分析</a:t>
            </a: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3408045" y="5356860"/>
            <a:ext cx="7794625" cy="147637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262626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采用新窗唤起、postMessage、轮询兜底等技术手段，成功解决支付空白与跳转失败问题，提升支付成功率。</a:t>
            </a:r>
            <a:endParaRPr lang="en-US" sz="1600" dirty="0"/>
          </a:p>
        </p:txBody>
      </p:sp>
      <p:sp>
        <p:nvSpPr>
          <p:cNvPr id="8" name="Text 5"/>
          <p:cNvSpPr/>
          <p:nvPr/>
        </p:nvSpPr>
        <p:spPr>
          <a:xfrm>
            <a:off x="3408045" y="4942205"/>
            <a:ext cx="6570345" cy="3340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dirty="0">
                <a:solidFill>
                  <a:srgbClr val="0439E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解决方案</a:t>
            </a:r>
            <a:endParaRPr lang="en-US" sz="1600" dirty="0"/>
          </a:p>
        </p:txBody>
      </p:sp>
      <p:sp>
        <p:nvSpPr>
          <p:cNvPr id="9" name="Text 6"/>
          <p:cNvSpPr/>
          <p:nvPr/>
        </p:nvSpPr>
        <p:spPr>
          <a:xfrm>
            <a:off x="541020" y="532130"/>
            <a:ext cx="10479405" cy="8229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3600" dirty="0">
                <a:solidFill>
                  <a:srgbClr val="0D0D0D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支付空白与跳转失败根因</a:t>
            </a:r>
            <a:endParaRPr lang="en-US" sz="1600" dirty="0"/>
          </a:p>
        </p:txBody>
      </p:sp>
      <p:pic>
        <p:nvPicPr>
          <p:cNvPr id="10" name="Image 1" descr="https://kimi-img.moonshot.cn/pub/slides/slides_tmpl/image/25-09-05-17:30:42-d2targlnfo2stf9djjmg.png"/>
          <p:cNvPicPr>
            <a:picLocks noChangeAspect="1"/>
          </p:cNvPicPr>
          <p:nvPr/>
        </p:nvPicPr>
        <p:blipFill>
          <a:blip r:embed="rId3"/>
          <a:srcRect l="275" r="275"/>
          <a:stretch>
            <a:fillRect/>
          </a:stretch>
        </p:blipFill>
        <p:spPr>
          <a:xfrm>
            <a:off x="1458595" y="1642110"/>
            <a:ext cx="688340" cy="691515"/>
          </a:xfrm>
          <a:prstGeom prst="rect">
            <a:avLst/>
          </a:prstGeom>
        </p:spPr>
      </p:pic>
      <p:pic>
        <p:nvPicPr>
          <p:cNvPr id="11" name="Image 2" descr="https://kimi-img.moonshot.cn/pub/slides/slides_tmpl/image/25-09-05-17:30:42-d2targlnfo2stf9djjmg.png"/>
          <p:cNvPicPr>
            <a:picLocks noChangeAspect="1"/>
          </p:cNvPicPr>
          <p:nvPr/>
        </p:nvPicPr>
        <p:blipFill>
          <a:blip r:embed="rId3"/>
          <a:srcRect l="275" r="275"/>
          <a:stretch>
            <a:fillRect/>
          </a:stretch>
        </p:blipFill>
        <p:spPr>
          <a:xfrm>
            <a:off x="849630" y="3331845"/>
            <a:ext cx="688340" cy="691515"/>
          </a:xfrm>
          <a:prstGeom prst="rect">
            <a:avLst/>
          </a:prstGeom>
        </p:spPr>
      </p:pic>
      <p:pic>
        <p:nvPicPr>
          <p:cNvPr id="12" name="Image 3" descr="https://kimi-img.moonshot.cn/pub/slides/slides_tmpl/image/25-09-05-17:30:42-d2targlnfo2stf9djjmg.png"/>
          <p:cNvPicPr>
            <a:picLocks noChangeAspect="1"/>
          </p:cNvPicPr>
          <p:nvPr/>
        </p:nvPicPr>
        <p:blipFill>
          <a:blip r:embed="rId3"/>
          <a:srcRect l="275" r="275"/>
          <a:stretch>
            <a:fillRect/>
          </a:stretch>
        </p:blipFill>
        <p:spPr>
          <a:xfrm>
            <a:off x="1537970" y="5222875"/>
            <a:ext cx="688340" cy="691515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463040" y="1732280"/>
            <a:ext cx="688975" cy="53657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200" dirty="0">
                <a:solidFill>
                  <a:srgbClr val="FFFFFF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1</a:t>
            </a:r>
            <a:endParaRPr lang="en-US" sz="1600" dirty="0"/>
          </a:p>
        </p:txBody>
      </p:sp>
      <p:sp>
        <p:nvSpPr>
          <p:cNvPr id="14" name="Text 8"/>
          <p:cNvSpPr/>
          <p:nvPr/>
        </p:nvSpPr>
        <p:spPr>
          <a:xfrm>
            <a:off x="854710" y="3429000"/>
            <a:ext cx="688975" cy="53657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200" dirty="0">
                <a:solidFill>
                  <a:srgbClr val="FFFFFF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2</a:t>
            </a:r>
            <a:endParaRPr lang="en-US" sz="1600" dirty="0"/>
          </a:p>
        </p:txBody>
      </p:sp>
      <p:sp>
        <p:nvSpPr>
          <p:cNvPr id="15" name="Text 9"/>
          <p:cNvSpPr/>
          <p:nvPr/>
        </p:nvSpPr>
        <p:spPr>
          <a:xfrm>
            <a:off x="1543685" y="5325745"/>
            <a:ext cx="688975" cy="53657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200" dirty="0">
                <a:solidFill>
                  <a:srgbClr val="FFFFFF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3</a:t>
            </a:r>
            <a:endParaRPr lang="en-US" sz="1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5-17:30:43-d2targtnfo2stf9djjrg.jpg"/>
          <p:cNvPicPr>
            <a:picLocks noChangeAspect="1"/>
          </p:cNvPicPr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  <p:pic>
        <p:nvPicPr>
          <p:cNvPr id="3" name="Image 1" descr="https://kimi-img.moonshot.cn/pub/slides/slides_tmpl/image/25-09-05-17:30:41-d2targdnfo2stf9djjj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505" y="3536315"/>
            <a:ext cx="6823710" cy="736600"/>
          </a:xfrm>
          <a:prstGeom prst="rect">
            <a:avLst/>
          </a:prstGeom>
        </p:spPr>
      </p:pic>
      <p:pic>
        <p:nvPicPr>
          <p:cNvPr id="4" name="Image 2" descr="https://kimi-img.moonshot.cn/pub/slides/slides_tmpl/image/25-09-05-17:30:41-d2targdnfo2stf9djjk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537845" y="5898515"/>
            <a:ext cx="1703705" cy="377190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5499889" y="2317433"/>
            <a:ext cx="1618942" cy="130770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8500" dirty="0">
                <a:solidFill>
                  <a:srgbClr val="0439E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06</a:t>
            </a:r>
            <a:endParaRPr lang="en-US" sz="1600" dirty="0"/>
          </a:p>
        </p:txBody>
      </p:sp>
      <p:sp>
        <p:nvSpPr>
          <p:cNvPr id="6" name="Text 1"/>
          <p:cNvSpPr/>
          <p:nvPr/>
        </p:nvSpPr>
        <p:spPr>
          <a:xfrm>
            <a:off x="3005773" y="3643630"/>
            <a:ext cx="6607175" cy="52197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400" dirty="0">
                <a:solidFill>
                  <a:srgbClr val="0D0D0D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价值总结</a:t>
            </a:r>
            <a:endParaRPr lang="en-US" sz="1600" dirty="0"/>
          </a:p>
        </p:txBody>
      </p:sp>
      <p:sp>
        <p:nvSpPr>
          <p:cNvPr id="7" name="Shape 2"/>
          <p:cNvSpPr/>
          <p:nvPr/>
        </p:nvSpPr>
        <p:spPr>
          <a:xfrm>
            <a:off x="9318547" y="6332566"/>
            <a:ext cx="2063750" cy="0"/>
          </a:xfrm>
          <a:prstGeom prst="straightConnector1">
            <a:avLst/>
          </a:prstGeom>
          <a:noFill/>
          <a:ln w="9525">
            <a:solidFill>
              <a:srgbClr val="000000">
                <a:alpha val="21961"/>
              </a:srgbClr>
            </a:solidFill>
            <a:prstDash val="solid"/>
            <a:headEnd type="none"/>
            <a:tailEnd type="none"/>
          </a:ln>
        </p:spPr>
      </p:sp>
      <p:sp>
        <p:nvSpPr>
          <p:cNvPr id="8" name="Shape 3"/>
          <p:cNvSpPr/>
          <p:nvPr/>
        </p:nvSpPr>
        <p:spPr>
          <a:xfrm>
            <a:off x="11459749" y="6039741"/>
            <a:ext cx="209306" cy="4223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prstDash val="solid"/>
          </a:ln>
        </p:spPr>
      </p:sp>
      <p:sp>
        <p:nvSpPr>
          <p:cNvPr id="9" name="Text 4"/>
          <p:cNvSpPr/>
          <p:nvPr/>
        </p:nvSpPr>
        <p:spPr>
          <a:xfrm>
            <a:off x="11459749" y="6039741"/>
            <a:ext cx="209306" cy="42231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0" name="Shape 5"/>
          <p:cNvSpPr/>
          <p:nvPr/>
        </p:nvSpPr>
        <p:spPr>
          <a:xfrm>
            <a:off x="11459749" y="6136715"/>
            <a:ext cx="209306" cy="4223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prstDash val="solid"/>
          </a:ln>
        </p:spPr>
      </p:sp>
      <p:sp>
        <p:nvSpPr>
          <p:cNvPr id="11" name="Text 6"/>
          <p:cNvSpPr/>
          <p:nvPr/>
        </p:nvSpPr>
        <p:spPr>
          <a:xfrm>
            <a:off x="11459749" y="6136715"/>
            <a:ext cx="209306" cy="42231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2" name="Shape 7"/>
          <p:cNvSpPr/>
          <p:nvPr/>
        </p:nvSpPr>
        <p:spPr>
          <a:xfrm>
            <a:off x="11459749" y="6233689"/>
            <a:ext cx="209306" cy="4223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prstDash val="solid"/>
          </a:ln>
        </p:spPr>
      </p:sp>
      <p:sp>
        <p:nvSpPr>
          <p:cNvPr id="13" name="Text 8"/>
          <p:cNvSpPr/>
          <p:nvPr/>
        </p:nvSpPr>
        <p:spPr>
          <a:xfrm>
            <a:off x="11459749" y="6233689"/>
            <a:ext cx="209306" cy="42231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pic>
        <p:nvPicPr>
          <p:cNvPr id="14" name="Image 3" descr="https://kimi-img.moonshot.cn/pub/slides/slides_tmpl/image/25-09-05-17:30:41-d2targdnfo2stf9djjj0.png"/>
          <p:cNvPicPr>
            <a:picLocks noChangeAspect="1"/>
          </p:cNvPicPr>
          <p:nvPr/>
        </p:nvPicPr>
        <p:blipFill>
          <a:blip r:embed="rId5">
            <a:alphaModFix amt="40000"/>
          </a:blip>
          <a:stretch>
            <a:fillRect/>
          </a:stretch>
        </p:blipFill>
        <p:spPr>
          <a:xfrm flipV="1">
            <a:off x="851535" y="630555"/>
            <a:ext cx="762000" cy="76200"/>
          </a:xfrm>
          <a:prstGeom prst="rect">
            <a:avLst/>
          </a:prstGeom>
        </p:spPr>
      </p:pic>
      <p:pic>
        <p:nvPicPr>
          <p:cNvPr id="15" name="Image 4" descr="https://kimi-img.moonshot.cn/pub/slides/slides_tmpl/image/25-09-05-17:30:41-d2targdnfo2stf9djjj0.png"/>
          <p:cNvPicPr>
            <a:picLocks noChangeAspect="1"/>
          </p:cNvPicPr>
          <p:nvPr/>
        </p:nvPicPr>
        <p:blipFill>
          <a:blip r:embed="rId5">
            <a:alphaModFix amt="40000"/>
          </a:blip>
          <a:stretch>
            <a:fillRect/>
          </a:stretch>
        </p:blipFill>
        <p:spPr>
          <a:xfrm flipV="1">
            <a:off x="851535" y="761365"/>
            <a:ext cx="762000" cy="76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5-17:30:43-d2targtnfo2stf9djjrg.jpg"/>
          <p:cNvPicPr>
            <a:picLocks noChangeAspect="1"/>
          </p:cNvPicPr>
          <p:nvPr/>
        </p:nvPicPr>
        <p:blipFill>
          <a:blip r:embed="rId2">
            <a:alphaModFix amt="23000"/>
          </a:blip>
          <a:srcRect l="4" t="11111" r="18329"/>
          <a:stretch>
            <a:fillRect/>
          </a:stretch>
        </p:blipFill>
        <p:spPr>
          <a:xfrm flipH="1" flipV="1">
            <a:off x="0" y="0"/>
            <a:ext cx="12191365" cy="68580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41020" y="532130"/>
            <a:ext cx="10993120" cy="979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r">
              <a:lnSpc>
                <a:spcPct val="150000"/>
              </a:lnSpc>
              <a:buNone/>
            </a:pPr>
            <a:r>
              <a:rPr lang="en-US" sz="3600" dirty="0">
                <a:solidFill>
                  <a:srgbClr val="0D0D0D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项目价值与答辩回顾</a:t>
            </a:r>
            <a:endParaRPr lang="en-US" sz="1600" dirty="0"/>
          </a:p>
        </p:txBody>
      </p:sp>
      <p:sp>
        <p:nvSpPr>
          <p:cNvPr id="4" name="Text 1"/>
          <p:cNvSpPr/>
          <p:nvPr/>
        </p:nvSpPr>
        <p:spPr>
          <a:xfrm>
            <a:off x="2268855" y="3138805"/>
            <a:ext cx="2513965" cy="298767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262626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实现真支付、真统计的大闭环，为中小商家提供低成本、可快速复用的电商解决方案。</a:t>
            </a:r>
            <a:endParaRPr lang="en-US" sz="1600" dirty="0"/>
          </a:p>
        </p:txBody>
      </p:sp>
      <p:sp>
        <p:nvSpPr>
          <p:cNvPr id="5" name="Text 2"/>
          <p:cNvSpPr/>
          <p:nvPr/>
        </p:nvSpPr>
        <p:spPr>
          <a:xfrm>
            <a:off x="2246630" y="2288540"/>
            <a:ext cx="2514600" cy="78676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dirty="0">
                <a:solidFill>
                  <a:srgbClr val="0439E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项目核心价值</a:t>
            </a:r>
            <a:endParaRPr lang="en-US" sz="1600" dirty="0"/>
          </a:p>
        </p:txBody>
      </p:sp>
      <p:sp>
        <p:nvSpPr>
          <p:cNvPr id="6" name="Text 3"/>
          <p:cNvSpPr/>
          <p:nvPr/>
        </p:nvSpPr>
        <p:spPr>
          <a:xfrm>
            <a:off x="5591175" y="3145790"/>
            <a:ext cx="2513965" cy="298005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262626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选中语义服务端一致、支付回调稳健化、统计聚合高效、工程化资产齐全，彰显项目技术实力。</a:t>
            </a: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5568950" y="2295525"/>
            <a:ext cx="2514600" cy="78676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dirty="0">
                <a:solidFill>
                  <a:srgbClr val="0439E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技术亮点回顾</a:t>
            </a:r>
            <a:endParaRPr lang="en-US" sz="1600" dirty="0"/>
          </a:p>
        </p:txBody>
      </p:sp>
      <p:sp>
        <p:nvSpPr>
          <p:cNvPr id="8" name="Text 5"/>
          <p:cNvSpPr/>
          <p:nvPr/>
        </p:nvSpPr>
        <p:spPr>
          <a:xfrm>
            <a:off x="8874760" y="3166110"/>
            <a:ext cx="2513965" cy="295973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262626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展望未来，项目具备广阔扩展性与演进空间，可满足商家更多需求，助力业务持续发展。</a:t>
            </a:r>
            <a:endParaRPr lang="en-US" sz="1600" dirty="0"/>
          </a:p>
        </p:txBody>
      </p:sp>
      <p:sp>
        <p:nvSpPr>
          <p:cNvPr id="9" name="Text 6"/>
          <p:cNvSpPr/>
          <p:nvPr/>
        </p:nvSpPr>
        <p:spPr>
          <a:xfrm>
            <a:off x="8852535" y="2315845"/>
            <a:ext cx="2514600" cy="78676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dirty="0">
                <a:solidFill>
                  <a:srgbClr val="0439E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未来展望</a:t>
            </a:r>
            <a:endParaRPr lang="en-US" sz="1600" dirty="0"/>
          </a:p>
        </p:txBody>
      </p:sp>
      <p:sp>
        <p:nvSpPr>
          <p:cNvPr id="10" name="Shape 7"/>
          <p:cNvSpPr/>
          <p:nvPr/>
        </p:nvSpPr>
        <p:spPr>
          <a:xfrm>
            <a:off x="5177791" y="3709209"/>
            <a:ext cx="0" cy="928914"/>
          </a:xfrm>
          <a:prstGeom prst="line">
            <a:avLst/>
          </a:prstGeom>
          <a:noFill/>
          <a:ln w="19050">
            <a:solidFill>
              <a:srgbClr val="D9D9D9"/>
            </a:solidFill>
            <a:prstDash val="solid"/>
            <a:headEnd type="none"/>
            <a:tailEnd type="none"/>
          </a:ln>
        </p:spPr>
      </p:sp>
      <p:sp>
        <p:nvSpPr>
          <p:cNvPr id="11" name="Shape 8"/>
          <p:cNvSpPr/>
          <p:nvPr/>
        </p:nvSpPr>
        <p:spPr>
          <a:xfrm>
            <a:off x="8518526" y="3709209"/>
            <a:ext cx="0" cy="928914"/>
          </a:xfrm>
          <a:prstGeom prst="line">
            <a:avLst/>
          </a:prstGeom>
          <a:noFill/>
          <a:ln w="19050">
            <a:solidFill>
              <a:srgbClr val="D9D9D9"/>
            </a:solidFill>
            <a:prstDash val="solid"/>
            <a:headEnd type="none"/>
            <a:tailEnd type="none"/>
          </a:ln>
        </p:spPr>
      </p:sp>
      <p:pic>
        <p:nvPicPr>
          <p:cNvPr id="12" name="Image 1" descr="https://kimi-img.moonshot.cn/pub/slides/slides_tmpl/image/25-09-05-17:30:41-d2targdnfo2stf9djjk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958850" y="4513580"/>
            <a:ext cx="4178300" cy="509905"/>
          </a:xfrm>
          <a:prstGeom prst="rect">
            <a:avLst/>
          </a:prstGeom>
        </p:spPr>
      </p:pic>
      <p:sp>
        <p:nvSpPr>
          <p:cNvPr id="13" name="Shape 9"/>
          <p:cNvSpPr/>
          <p:nvPr/>
        </p:nvSpPr>
        <p:spPr>
          <a:xfrm>
            <a:off x="9349740" y="6371590"/>
            <a:ext cx="2063750" cy="0"/>
          </a:xfrm>
          <a:prstGeom prst="straightConnector1">
            <a:avLst/>
          </a:prstGeom>
          <a:noFill/>
          <a:ln w="9525">
            <a:solidFill>
              <a:srgbClr val="000000">
                <a:alpha val="21961"/>
              </a:srgbClr>
            </a:solidFill>
            <a:prstDash val="solid"/>
            <a:headEnd type="none"/>
            <a:tailEnd type="none"/>
          </a:ln>
        </p:spPr>
      </p:sp>
      <p:sp>
        <p:nvSpPr>
          <p:cNvPr id="14" name="Shape 10"/>
          <p:cNvSpPr/>
          <p:nvPr/>
        </p:nvSpPr>
        <p:spPr>
          <a:xfrm>
            <a:off x="11490960" y="6078220"/>
            <a:ext cx="209550" cy="42238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11490960" y="6078220"/>
            <a:ext cx="209550" cy="42238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6" name="Shape 12"/>
          <p:cNvSpPr/>
          <p:nvPr/>
        </p:nvSpPr>
        <p:spPr>
          <a:xfrm>
            <a:off x="11490960" y="6175211"/>
            <a:ext cx="209550" cy="42238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prstDash val="solid"/>
          </a:ln>
        </p:spPr>
      </p:sp>
      <p:sp>
        <p:nvSpPr>
          <p:cNvPr id="17" name="Text 13"/>
          <p:cNvSpPr/>
          <p:nvPr/>
        </p:nvSpPr>
        <p:spPr>
          <a:xfrm>
            <a:off x="11490960" y="6175211"/>
            <a:ext cx="209550" cy="42238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8" name="Shape 14"/>
          <p:cNvSpPr/>
          <p:nvPr/>
        </p:nvSpPr>
        <p:spPr>
          <a:xfrm>
            <a:off x="11490960" y="6272202"/>
            <a:ext cx="209550" cy="42238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11490960" y="6272202"/>
            <a:ext cx="209550" cy="42238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pic>
        <p:nvPicPr>
          <p:cNvPr id="20" name="Image 2" descr="https://kimi-img.moonshot.cn/pub/slides/slides_tmpl/image/25-09-05-17:30:41-d2targdnfo2stf9djjj0.png"/>
          <p:cNvPicPr>
            <a:picLocks noChangeAspect="1"/>
          </p:cNvPicPr>
          <p:nvPr/>
        </p:nvPicPr>
        <p:blipFill>
          <a:blip r:embed="rId4">
            <a:alphaModFix amt="40000"/>
          </a:blip>
          <a:stretch>
            <a:fillRect/>
          </a:stretch>
        </p:blipFill>
        <p:spPr>
          <a:xfrm flipV="1">
            <a:off x="882650" y="669290"/>
            <a:ext cx="762000" cy="76200"/>
          </a:xfrm>
          <a:prstGeom prst="rect">
            <a:avLst/>
          </a:prstGeom>
        </p:spPr>
      </p:pic>
      <p:pic>
        <p:nvPicPr>
          <p:cNvPr id="21" name="Image 3" descr="https://kimi-img.moonshot.cn/pub/slides/slides_tmpl/image/25-09-05-17:30:41-d2targdnfo2stf9djjj0.png"/>
          <p:cNvPicPr>
            <a:picLocks noChangeAspect="1"/>
          </p:cNvPicPr>
          <p:nvPr/>
        </p:nvPicPr>
        <p:blipFill>
          <a:blip r:embed="rId4">
            <a:alphaModFix amt="40000"/>
          </a:blip>
          <a:stretch>
            <a:fillRect/>
          </a:stretch>
        </p:blipFill>
        <p:spPr>
          <a:xfrm flipV="1">
            <a:off x="882650" y="800100"/>
            <a:ext cx="762000" cy="76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5-17:30:41-d2targdnfo2stf9djjj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085" y="5199380"/>
            <a:ext cx="7179310" cy="736600"/>
          </a:xfrm>
          <a:prstGeom prst="rect">
            <a:avLst/>
          </a:prstGeom>
        </p:spPr>
      </p:pic>
      <p:pic>
        <p:nvPicPr>
          <p:cNvPr id="3" name="Image 1" descr="https://kimi-img.moonshot.cn/pub/slides/slides_tmpl/image/25-09-05-17:30:41-d2targdnfo2stf9djjj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085" y="4401185"/>
            <a:ext cx="7179310" cy="736600"/>
          </a:xfrm>
          <a:prstGeom prst="rect">
            <a:avLst/>
          </a:prstGeom>
        </p:spPr>
      </p:pic>
      <p:pic>
        <p:nvPicPr>
          <p:cNvPr id="4" name="Image 2" descr="https://kimi-img.moonshot.cn/pub/slides/slides_tmpl/image/25-09-05-17:30:41-d2targdnfo2stf9djjj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085" y="3590925"/>
            <a:ext cx="7179310" cy="736600"/>
          </a:xfrm>
          <a:prstGeom prst="rect">
            <a:avLst/>
          </a:prstGeom>
        </p:spPr>
      </p:pic>
      <p:pic>
        <p:nvPicPr>
          <p:cNvPr id="5" name="Image 3" descr="https://kimi-img.moonshot.cn/pub/slides/slides_tmpl/image/25-09-05-17:30:41-d2targdnfo2stf9djjj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085" y="2780665"/>
            <a:ext cx="7179310" cy="736600"/>
          </a:xfrm>
          <a:prstGeom prst="rect">
            <a:avLst/>
          </a:prstGeom>
        </p:spPr>
      </p:pic>
      <p:pic>
        <p:nvPicPr>
          <p:cNvPr id="6" name="Image 4" descr="https://kimi-img.moonshot.cn/pub/slides/slides_tmpl/image/25-09-05-17:30:41-d2targdnfo2stf9djjj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085" y="1970405"/>
            <a:ext cx="7179310" cy="736600"/>
          </a:xfrm>
          <a:prstGeom prst="rect">
            <a:avLst/>
          </a:prstGeom>
        </p:spPr>
      </p:pic>
      <p:pic>
        <p:nvPicPr>
          <p:cNvPr id="7" name="Image 5" descr="https://kimi-img.moonshot.cn/pub/slides/slides_tmpl/image/25-09-05-17:30:41-d2targdnfo2stf9djjj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085" y="1160145"/>
            <a:ext cx="7179310" cy="736600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4305935" y="1200785"/>
            <a:ext cx="842010" cy="5537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dirty="0">
                <a:solidFill>
                  <a:srgbClr val="0439E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01.</a:t>
            </a:r>
            <a:endParaRPr lang="en-US" sz="1600" dirty="0"/>
          </a:p>
        </p:txBody>
      </p:sp>
      <p:sp>
        <p:nvSpPr>
          <p:cNvPr id="9" name="Text 1"/>
          <p:cNvSpPr/>
          <p:nvPr/>
        </p:nvSpPr>
        <p:spPr>
          <a:xfrm>
            <a:off x="5147310" y="1323975"/>
            <a:ext cx="6026785" cy="3073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dirty="0">
                <a:solidFill>
                  <a:srgbClr val="595959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项目背景与目标定位</a:t>
            </a:r>
            <a:endParaRPr lang="en-US" sz="1600" dirty="0"/>
          </a:p>
        </p:txBody>
      </p:sp>
      <p:sp>
        <p:nvSpPr>
          <p:cNvPr id="10" name="Text 2"/>
          <p:cNvSpPr/>
          <p:nvPr/>
        </p:nvSpPr>
        <p:spPr>
          <a:xfrm>
            <a:off x="4305935" y="2026285"/>
            <a:ext cx="842010" cy="5537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dirty="0">
                <a:solidFill>
                  <a:srgbClr val="0439E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02.</a:t>
            </a:r>
            <a:endParaRPr lang="en-US" sz="1600" dirty="0"/>
          </a:p>
        </p:txBody>
      </p:sp>
      <p:sp>
        <p:nvSpPr>
          <p:cNvPr id="11" name="Text 3"/>
          <p:cNvSpPr/>
          <p:nvPr/>
        </p:nvSpPr>
        <p:spPr>
          <a:xfrm>
            <a:off x="5147310" y="2159635"/>
            <a:ext cx="6027420" cy="3073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dirty="0">
                <a:solidFill>
                  <a:srgbClr val="595959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需求洞察与系统总体设计</a:t>
            </a:r>
            <a:endParaRPr lang="en-US" sz="1600" dirty="0"/>
          </a:p>
        </p:txBody>
      </p:sp>
      <p:sp>
        <p:nvSpPr>
          <p:cNvPr id="12" name="Text 4"/>
          <p:cNvSpPr/>
          <p:nvPr/>
        </p:nvSpPr>
        <p:spPr>
          <a:xfrm>
            <a:off x="4305935" y="2828925"/>
            <a:ext cx="842010" cy="5537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dirty="0">
                <a:solidFill>
                  <a:srgbClr val="0439E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03.</a:t>
            </a:r>
            <a:endParaRPr lang="en-US" sz="1600" dirty="0"/>
          </a:p>
        </p:txBody>
      </p:sp>
      <p:sp>
        <p:nvSpPr>
          <p:cNvPr id="13" name="Text 5"/>
          <p:cNvSpPr/>
          <p:nvPr/>
        </p:nvSpPr>
        <p:spPr>
          <a:xfrm>
            <a:off x="5147310" y="2970530"/>
            <a:ext cx="6268085" cy="3073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dirty="0">
                <a:solidFill>
                  <a:srgbClr val="595959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关键技术选型与支付挑战</a:t>
            </a:r>
            <a:endParaRPr lang="en-US" sz="1600" dirty="0"/>
          </a:p>
        </p:txBody>
      </p:sp>
      <p:sp>
        <p:nvSpPr>
          <p:cNvPr id="14" name="Text 6"/>
          <p:cNvSpPr/>
          <p:nvPr/>
        </p:nvSpPr>
        <p:spPr>
          <a:xfrm>
            <a:off x="4305935" y="3651250"/>
            <a:ext cx="842010" cy="5537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dirty="0">
                <a:solidFill>
                  <a:srgbClr val="0439E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04.</a:t>
            </a:r>
            <a:endParaRPr lang="en-US" sz="1600" dirty="0"/>
          </a:p>
        </p:txBody>
      </p:sp>
      <p:sp>
        <p:nvSpPr>
          <p:cNvPr id="15" name="Text 7"/>
          <p:cNvSpPr/>
          <p:nvPr/>
        </p:nvSpPr>
        <p:spPr>
          <a:xfrm>
            <a:off x="5147310" y="3768090"/>
            <a:ext cx="6268085" cy="3073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dirty="0">
                <a:solidFill>
                  <a:srgbClr val="595959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核心功能实现亮点</a:t>
            </a:r>
            <a:endParaRPr lang="en-US" sz="1600" dirty="0"/>
          </a:p>
        </p:txBody>
      </p:sp>
      <p:sp>
        <p:nvSpPr>
          <p:cNvPr id="16" name="Text 8"/>
          <p:cNvSpPr/>
          <p:nvPr/>
        </p:nvSpPr>
        <p:spPr>
          <a:xfrm>
            <a:off x="4305935" y="4465320"/>
            <a:ext cx="868680" cy="5537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dirty="0">
                <a:solidFill>
                  <a:srgbClr val="0439E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05.</a:t>
            </a:r>
            <a:endParaRPr lang="en-US" sz="1600" dirty="0"/>
          </a:p>
        </p:txBody>
      </p:sp>
      <p:sp>
        <p:nvSpPr>
          <p:cNvPr id="17" name="Text 9"/>
          <p:cNvSpPr/>
          <p:nvPr/>
        </p:nvSpPr>
        <p:spPr>
          <a:xfrm>
            <a:off x="5147310" y="4588510"/>
            <a:ext cx="6268085" cy="3073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dirty="0">
                <a:solidFill>
                  <a:srgbClr val="595959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问题复盘与质量保障</a:t>
            </a:r>
            <a:endParaRPr lang="en-US" sz="1600" dirty="0"/>
          </a:p>
        </p:txBody>
      </p:sp>
      <p:sp>
        <p:nvSpPr>
          <p:cNvPr id="18" name="Text 10"/>
          <p:cNvSpPr/>
          <p:nvPr/>
        </p:nvSpPr>
        <p:spPr>
          <a:xfrm>
            <a:off x="4305935" y="5243195"/>
            <a:ext cx="842010" cy="5537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dirty="0">
                <a:solidFill>
                  <a:srgbClr val="0439E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06.</a:t>
            </a:r>
            <a:endParaRPr lang="en-US" sz="1600" dirty="0"/>
          </a:p>
        </p:txBody>
      </p:sp>
      <p:sp>
        <p:nvSpPr>
          <p:cNvPr id="19" name="Text 11"/>
          <p:cNvSpPr/>
          <p:nvPr/>
        </p:nvSpPr>
        <p:spPr>
          <a:xfrm>
            <a:off x="5147310" y="5382895"/>
            <a:ext cx="6268085" cy="3073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dirty="0">
                <a:solidFill>
                  <a:srgbClr val="595959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价值总结</a:t>
            </a:r>
            <a:endParaRPr lang="en-US" sz="1600" dirty="0"/>
          </a:p>
        </p:txBody>
      </p:sp>
      <p:sp>
        <p:nvSpPr>
          <p:cNvPr id="20" name="Shape 12"/>
          <p:cNvSpPr/>
          <p:nvPr/>
        </p:nvSpPr>
        <p:spPr>
          <a:xfrm>
            <a:off x="9318547" y="6332566"/>
            <a:ext cx="2063750" cy="0"/>
          </a:xfrm>
          <a:prstGeom prst="straightConnector1">
            <a:avLst/>
          </a:prstGeom>
          <a:noFill/>
          <a:ln w="9525">
            <a:solidFill>
              <a:srgbClr val="000000">
                <a:alpha val="21961"/>
              </a:srgbClr>
            </a:solidFill>
            <a:prstDash val="solid"/>
            <a:headEnd type="none"/>
            <a:tailEnd type="none"/>
          </a:ln>
        </p:spPr>
      </p:sp>
      <p:sp>
        <p:nvSpPr>
          <p:cNvPr id="21" name="Shape 13"/>
          <p:cNvSpPr/>
          <p:nvPr/>
        </p:nvSpPr>
        <p:spPr>
          <a:xfrm>
            <a:off x="1045210" y="1243965"/>
            <a:ext cx="1408430" cy="8001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id="22" name="Text 14"/>
          <p:cNvSpPr/>
          <p:nvPr/>
        </p:nvSpPr>
        <p:spPr>
          <a:xfrm>
            <a:off x="1045210" y="1243965"/>
            <a:ext cx="1408430" cy="800100"/>
          </a:xfrm>
          <a:prstGeom prst="rect">
            <a:avLst/>
          </a:prstGeom>
          <a:noFill/>
        </p:spPr>
        <p:txBody>
          <a:bodyPr wrap="square" lIns="0" tIns="0" rIns="0" bIns="0" rtlCol="0" anchor="b"/>
          <a:lstStyle/>
          <a:p>
            <a:pPr marL="0" indent="0" algn="l">
              <a:lnSpc>
                <a:spcPct val="130000"/>
              </a:lnSpc>
              <a:buNone/>
            </a:pPr>
            <a:r>
              <a:rPr lang="en-US" sz="4000" dirty="0">
                <a:solidFill>
                  <a:srgbClr val="000000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目录</a:t>
            </a:r>
            <a:endParaRPr lang="en-US" sz="1600" dirty="0"/>
          </a:p>
        </p:txBody>
      </p:sp>
      <p:sp>
        <p:nvSpPr>
          <p:cNvPr id="23" name="Text 15"/>
          <p:cNvSpPr/>
          <p:nvPr/>
        </p:nvSpPr>
        <p:spPr>
          <a:xfrm>
            <a:off x="1045210" y="2010410"/>
            <a:ext cx="2663190" cy="43053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800" b="1" dirty="0">
                <a:solidFill>
                  <a:srgbClr val="0439E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CONTENTS</a:t>
            </a:r>
            <a:endParaRPr lang="en-US" sz="1600" dirty="0"/>
          </a:p>
        </p:txBody>
      </p:sp>
      <p:sp>
        <p:nvSpPr>
          <p:cNvPr id="24" name="Shape 16"/>
          <p:cNvSpPr/>
          <p:nvPr/>
        </p:nvSpPr>
        <p:spPr>
          <a:xfrm>
            <a:off x="1125220" y="1988820"/>
            <a:ext cx="166497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headEnd type="none"/>
            <a:tailEnd type="none"/>
          </a:ln>
        </p:spPr>
      </p:sp>
      <p:sp>
        <p:nvSpPr>
          <p:cNvPr id="25" name="Shape 17"/>
          <p:cNvSpPr/>
          <p:nvPr/>
        </p:nvSpPr>
        <p:spPr>
          <a:xfrm>
            <a:off x="11459749" y="6115941"/>
            <a:ext cx="209306" cy="4223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prstDash val="solid"/>
          </a:ln>
        </p:spPr>
      </p:sp>
      <p:sp>
        <p:nvSpPr>
          <p:cNvPr id="26" name="Text 18"/>
          <p:cNvSpPr/>
          <p:nvPr/>
        </p:nvSpPr>
        <p:spPr>
          <a:xfrm>
            <a:off x="11459749" y="6115941"/>
            <a:ext cx="209306" cy="42231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27" name="Shape 19"/>
          <p:cNvSpPr/>
          <p:nvPr/>
        </p:nvSpPr>
        <p:spPr>
          <a:xfrm>
            <a:off x="11459749" y="6212915"/>
            <a:ext cx="209306" cy="4223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prstDash val="solid"/>
          </a:ln>
        </p:spPr>
      </p:sp>
      <p:sp>
        <p:nvSpPr>
          <p:cNvPr id="28" name="Text 20"/>
          <p:cNvSpPr/>
          <p:nvPr/>
        </p:nvSpPr>
        <p:spPr>
          <a:xfrm>
            <a:off x="11459749" y="6212915"/>
            <a:ext cx="209306" cy="42231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29" name="Shape 21"/>
          <p:cNvSpPr/>
          <p:nvPr/>
        </p:nvSpPr>
        <p:spPr>
          <a:xfrm>
            <a:off x="11459749" y="6309889"/>
            <a:ext cx="209306" cy="4223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prstDash val="solid"/>
          </a:ln>
        </p:spPr>
      </p:sp>
      <p:sp>
        <p:nvSpPr>
          <p:cNvPr id="30" name="Text 22"/>
          <p:cNvSpPr/>
          <p:nvPr/>
        </p:nvSpPr>
        <p:spPr>
          <a:xfrm>
            <a:off x="11459749" y="6309889"/>
            <a:ext cx="209306" cy="42231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pic>
        <p:nvPicPr>
          <p:cNvPr id="31" name="Image 6" descr="https://kimi-img.moonshot.cn/pub/slides/slides_tmpl/image/25-09-05-17:30:41-d2targdnfo2stf9djjj0.png"/>
          <p:cNvPicPr>
            <a:picLocks noChangeAspect="1"/>
          </p:cNvPicPr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 flipV="1">
            <a:off x="851535" y="630555"/>
            <a:ext cx="762000" cy="76200"/>
          </a:xfrm>
          <a:prstGeom prst="rect">
            <a:avLst/>
          </a:prstGeom>
        </p:spPr>
      </p:pic>
      <p:pic>
        <p:nvPicPr>
          <p:cNvPr id="32" name="Image 7" descr="https://kimi-img.moonshot.cn/pub/slides/slides_tmpl/image/25-09-05-17:30:41-d2targdnfo2stf9djjj0.png"/>
          <p:cNvPicPr>
            <a:picLocks noChangeAspect="1"/>
          </p:cNvPicPr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 flipV="1">
            <a:off x="851535" y="761365"/>
            <a:ext cx="762000" cy="76200"/>
          </a:xfrm>
          <a:prstGeom prst="rect">
            <a:avLst/>
          </a:prstGeom>
        </p:spPr>
      </p:pic>
      <p:pic>
        <p:nvPicPr>
          <p:cNvPr id="33" name="Image 8" descr="https://kimi-img.moonshot.cn/pub/slides/slides_tmpl/image/25-09-05-17:30:41-d2targdnfo2stf9djjk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9744710" y="779780"/>
            <a:ext cx="2170430" cy="56896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5-17:30:43-d2targtnfo2stf9djjrg.jpg"/>
          <p:cNvPicPr>
            <a:picLocks noChangeAspect="1"/>
          </p:cNvPicPr>
          <p:nvPr/>
        </p:nvPicPr>
        <p:blipFill>
          <a:blip r:embed="rId2"/>
          <a:srcRect t="104" b="104"/>
          <a:stretch>
            <a:fillRect/>
          </a:stretch>
        </p:blipFill>
        <p:spPr>
          <a:xfrm>
            <a:off x="0" y="2540"/>
            <a:ext cx="12192000" cy="685546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419100" y="2440940"/>
            <a:ext cx="7735570" cy="1804670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46000"/>
                </a:srgbClr>
              </a:gs>
              <a:gs pos="30000">
                <a:srgbClr val="F9FBFD">
                  <a:alpha val="69000"/>
                </a:srgbClr>
              </a:gs>
              <a:gs pos="8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</p:spPr>
      </p:sp>
      <p:sp>
        <p:nvSpPr>
          <p:cNvPr id="4" name="Text 1"/>
          <p:cNvSpPr/>
          <p:nvPr/>
        </p:nvSpPr>
        <p:spPr>
          <a:xfrm>
            <a:off x="419100" y="2440940"/>
            <a:ext cx="7735570" cy="180467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5" name="Shape 2"/>
          <p:cNvSpPr/>
          <p:nvPr/>
        </p:nvSpPr>
        <p:spPr>
          <a:xfrm>
            <a:off x="626745" y="3177540"/>
            <a:ext cx="11033760" cy="893445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id="6" name="Text 3"/>
          <p:cNvSpPr/>
          <p:nvPr/>
        </p:nvSpPr>
        <p:spPr>
          <a:xfrm>
            <a:off x="626745" y="3177540"/>
            <a:ext cx="11033760" cy="893445"/>
          </a:xfrm>
          <a:prstGeom prst="rect">
            <a:avLst/>
          </a:prstGeom>
          <a:noFill/>
        </p:spPr>
        <p:txBody>
          <a:bodyPr wrap="square" lIns="45720" tIns="91440" rIns="91440" bIns="45720" rtlCol="0" anchor="b"/>
          <a:lstStyle/>
          <a:p>
            <a:pPr marL="0" indent="0" algn="l">
              <a:lnSpc>
                <a:spcPct val="130000"/>
              </a:lnSpc>
              <a:buNone/>
            </a:pPr>
            <a:r>
              <a:rPr lang="en-US" sz="5400" dirty="0">
                <a:solidFill>
                  <a:srgbClr val="000000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感谢您的观看</a:t>
            </a:r>
            <a:endParaRPr lang="en-US" sz="1600" dirty="0"/>
          </a:p>
        </p:txBody>
      </p:sp>
      <p:sp>
        <p:nvSpPr>
          <p:cNvPr id="7" name="Shape 4"/>
          <p:cNvSpPr/>
          <p:nvPr/>
        </p:nvSpPr>
        <p:spPr>
          <a:xfrm>
            <a:off x="626745" y="2440305"/>
            <a:ext cx="9281795" cy="709295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id="8" name="Text 5"/>
          <p:cNvSpPr/>
          <p:nvPr/>
        </p:nvSpPr>
        <p:spPr>
          <a:xfrm>
            <a:off x="626745" y="2440305"/>
            <a:ext cx="9281795" cy="709295"/>
          </a:xfrm>
          <a:prstGeom prst="rect">
            <a:avLst/>
          </a:prstGeom>
          <a:noFill/>
        </p:spPr>
        <p:txBody>
          <a:bodyPr wrap="square" lIns="45720" tIns="91440" rIns="91440" bIns="45720" rtlCol="0" anchor="b"/>
          <a:lstStyle/>
          <a:p>
            <a:pPr marL="0" indent="0" algn="l">
              <a:lnSpc>
                <a:spcPct val="130000"/>
              </a:lnSpc>
              <a:buNone/>
            </a:pPr>
            <a:r>
              <a:rPr lang="en-US" sz="3200" dirty="0">
                <a:solidFill>
                  <a:srgbClr val="0439E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THANK YOU FOR READING！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626745" y="6134418"/>
            <a:ext cx="4345305" cy="33147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id="10" name="Text 7"/>
          <p:cNvSpPr/>
          <p:nvPr/>
        </p:nvSpPr>
        <p:spPr>
          <a:xfrm>
            <a:off x="626745" y="6134418"/>
            <a:ext cx="4345305" cy="331470"/>
          </a:xfrm>
          <a:prstGeom prst="rect">
            <a:avLst/>
          </a:prstGeom>
          <a:noFill/>
        </p:spPr>
        <p:txBody>
          <a:bodyPr wrap="square" lIns="45720" tIns="91440" rIns="91440" bIns="45720" rtlCol="0" anchor="t"/>
          <a:lstStyle/>
          <a:p>
            <a:pPr marL="0" indent="0" algn="l">
              <a:lnSpc>
                <a:spcPct val="9000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汇报人：</a:t>
            </a:r>
            <a:r>
              <a:rPr lang="zh-CN" altLang="en-US" sz="1600" dirty="0">
                <a:solidFill>
                  <a:srgbClr val="000000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蔡万鹏</a:t>
            </a:r>
            <a:endParaRPr lang="zh-CN" altLang="en-US" sz="1600" dirty="0">
              <a:solidFill>
                <a:srgbClr val="000000"/>
              </a:solidFill>
              <a:latin typeface="MiSans" pitchFamily="34" charset="0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7240270" y="6099810"/>
            <a:ext cx="3091815" cy="366395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r">
              <a:lnSpc>
                <a:spcPct val="9000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汇报日期：2025/09/11</a:t>
            </a:r>
            <a:endParaRPr lang="en-US" sz="1600" dirty="0"/>
          </a:p>
        </p:txBody>
      </p:sp>
      <p:sp>
        <p:nvSpPr>
          <p:cNvPr id="12" name="Shape 9"/>
          <p:cNvSpPr/>
          <p:nvPr/>
        </p:nvSpPr>
        <p:spPr>
          <a:xfrm>
            <a:off x="11381644" y="559691"/>
            <a:ext cx="209306" cy="4223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11381644" y="559691"/>
            <a:ext cx="209306" cy="42231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4" name="Shape 11"/>
          <p:cNvSpPr/>
          <p:nvPr/>
        </p:nvSpPr>
        <p:spPr>
          <a:xfrm>
            <a:off x="11381644" y="656665"/>
            <a:ext cx="209306" cy="4223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11381644" y="656665"/>
            <a:ext cx="209306" cy="42231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6" name="Shape 13"/>
          <p:cNvSpPr/>
          <p:nvPr/>
        </p:nvSpPr>
        <p:spPr>
          <a:xfrm>
            <a:off x="11381644" y="753639"/>
            <a:ext cx="209306" cy="4223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11381644" y="753639"/>
            <a:ext cx="209306" cy="42231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8" name="Shape 15"/>
          <p:cNvSpPr/>
          <p:nvPr/>
        </p:nvSpPr>
        <p:spPr>
          <a:xfrm flipV="1">
            <a:off x="2304972" y="6281738"/>
            <a:ext cx="5746750" cy="19050"/>
          </a:xfrm>
          <a:prstGeom prst="straightConnector1">
            <a:avLst/>
          </a:prstGeom>
          <a:noFill/>
          <a:ln w="9525">
            <a:solidFill>
              <a:srgbClr val="000000">
                <a:alpha val="21961"/>
              </a:srgbClr>
            </a:solidFill>
            <a:prstDash val="solid"/>
            <a:headEnd type="none"/>
            <a:tailEnd type="none"/>
          </a:ln>
        </p:spPr>
      </p:sp>
      <p:pic>
        <p:nvPicPr>
          <p:cNvPr id="19" name="Image 1" descr="https://kimi-img.moonshot.cn/pub/slides/slides_tmpl/image/25-09-05-17:30:41-d2targdnfo2stf9djjk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0291445" y="5408930"/>
            <a:ext cx="2170430" cy="728980"/>
          </a:xfrm>
          <a:prstGeom prst="rect">
            <a:avLst/>
          </a:prstGeom>
        </p:spPr>
      </p:pic>
      <p:pic>
        <p:nvPicPr>
          <p:cNvPr id="20" name="Image 2" descr="https://kimi-img.moonshot.cn/pub/slides/slides_tmpl/image/25-09-05-17:30:41-d2targdnfo2stf9djjj0.png"/>
          <p:cNvPicPr>
            <a:picLocks noChangeAspect="1"/>
          </p:cNvPicPr>
          <p:nvPr/>
        </p:nvPicPr>
        <p:blipFill>
          <a:blip r:embed="rId4">
            <a:alphaModFix amt="40000"/>
          </a:blip>
          <a:stretch>
            <a:fillRect/>
          </a:stretch>
        </p:blipFill>
        <p:spPr>
          <a:xfrm flipV="1">
            <a:off x="772795" y="534035"/>
            <a:ext cx="762000" cy="76200"/>
          </a:xfrm>
          <a:prstGeom prst="rect">
            <a:avLst/>
          </a:prstGeom>
        </p:spPr>
      </p:pic>
      <p:pic>
        <p:nvPicPr>
          <p:cNvPr id="21" name="Image 3" descr="https://kimi-img.moonshot.cn/pub/slides/slides_tmpl/image/25-09-05-17:30:41-d2targdnfo2stf9djjj0.png"/>
          <p:cNvPicPr>
            <a:picLocks noChangeAspect="1"/>
          </p:cNvPicPr>
          <p:nvPr/>
        </p:nvPicPr>
        <p:blipFill>
          <a:blip r:embed="rId4">
            <a:alphaModFix amt="40000"/>
          </a:blip>
          <a:stretch>
            <a:fillRect/>
          </a:stretch>
        </p:blipFill>
        <p:spPr>
          <a:xfrm flipV="1">
            <a:off x="772795" y="664845"/>
            <a:ext cx="762000" cy="76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5-17:30:43-d2targtnfo2stf9djjrg.jpg"/>
          <p:cNvPicPr>
            <a:picLocks noChangeAspect="1"/>
          </p:cNvPicPr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  <p:pic>
        <p:nvPicPr>
          <p:cNvPr id="3" name="Image 1" descr="https://kimi-img.moonshot.cn/pub/slides/slides_tmpl/image/25-09-05-17:30:41-d2targdnfo2stf9djjj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505" y="3536315"/>
            <a:ext cx="6823710" cy="736600"/>
          </a:xfrm>
          <a:prstGeom prst="rect">
            <a:avLst/>
          </a:prstGeom>
        </p:spPr>
      </p:pic>
      <p:pic>
        <p:nvPicPr>
          <p:cNvPr id="4" name="Image 2" descr="https://kimi-img.moonshot.cn/pub/slides/slides_tmpl/image/25-09-05-17:30:41-d2targdnfo2stf9djjk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537845" y="5898515"/>
            <a:ext cx="1703705" cy="377190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5499889" y="2317433"/>
            <a:ext cx="1618942" cy="130770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8500" dirty="0">
                <a:solidFill>
                  <a:srgbClr val="0439E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01</a:t>
            </a:r>
            <a:endParaRPr lang="en-US" sz="1600" dirty="0"/>
          </a:p>
        </p:txBody>
      </p:sp>
      <p:sp>
        <p:nvSpPr>
          <p:cNvPr id="6" name="Text 1"/>
          <p:cNvSpPr/>
          <p:nvPr/>
        </p:nvSpPr>
        <p:spPr>
          <a:xfrm>
            <a:off x="3005773" y="3643630"/>
            <a:ext cx="6607175" cy="52197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400" dirty="0">
                <a:solidFill>
                  <a:srgbClr val="0D0D0D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项目背景与目标定位</a:t>
            </a:r>
            <a:endParaRPr lang="en-US" sz="1600" dirty="0"/>
          </a:p>
        </p:txBody>
      </p:sp>
      <p:sp>
        <p:nvSpPr>
          <p:cNvPr id="7" name="Shape 2"/>
          <p:cNvSpPr/>
          <p:nvPr/>
        </p:nvSpPr>
        <p:spPr>
          <a:xfrm>
            <a:off x="9318547" y="6332566"/>
            <a:ext cx="2063750" cy="0"/>
          </a:xfrm>
          <a:prstGeom prst="straightConnector1">
            <a:avLst/>
          </a:prstGeom>
          <a:noFill/>
          <a:ln w="9525">
            <a:solidFill>
              <a:srgbClr val="000000">
                <a:alpha val="21961"/>
              </a:srgbClr>
            </a:solidFill>
            <a:prstDash val="solid"/>
            <a:headEnd type="none"/>
            <a:tailEnd type="none"/>
          </a:ln>
        </p:spPr>
      </p:sp>
      <p:sp>
        <p:nvSpPr>
          <p:cNvPr id="8" name="Shape 3"/>
          <p:cNvSpPr/>
          <p:nvPr/>
        </p:nvSpPr>
        <p:spPr>
          <a:xfrm>
            <a:off x="11459749" y="6039741"/>
            <a:ext cx="209306" cy="4223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prstDash val="solid"/>
          </a:ln>
        </p:spPr>
      </p:sp>
      <p:sp>
        <p:nvSpPr>
          <p:cNvPr id="9" name="Text 4"/>
          <p:cNvSpPr/>
          <p:nvPr/>
        </p:nvSpPr>
        <p:spPr>
          <a:xfrm>
            <a:off x="11459749" y="6039741"/>
            <a:ext cx="209306" cy="42231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0" name="Shape 5"/>
          <p:cNvSpPr/>
          <p:nvPr/>
        </p:nvSpPr>
        <p:spPr>
          <a:xfrm>
            <a:off x="11459749" y="6136715"/>
            <a:ext cx="209306" cy="4223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prstDash val="solid"/>
          </a:ln>
        </p:spPr>
      </p:sp>
      <p:sp>
        <p:nvSpPr>
          <p:cNvPr id="11" name="Text 6"/>
          <p:cNvSpPr/>
          <p:nvPr/>
        </p:nvSpPr>
        <p:spPr>
          <a:xfrm>
            <a:off x="11459749" y="6136715"/>
            <a:ext cx="209306" cy="42231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2" name="Shape 7"/>
          <p:cNvSpPr/>
          <p:nvPr/>
        </p:nvSpPr>
        <p:spPr>
          <a:xfrm>
            <a:off x="11459749" y="6233689"/>
            <a:ext cx="209306" cy="4223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prstDash val="solid"/>
          </a:ln>
        </p:spPr>
      </p:sp>
      <p:sp>
        <p:nvSpPr>
          <p:cNvPr id="13" name="Text 8"/>
          <p:cNvSpPr/>
          <p:nvPr/>
        </p:nvSpPr>
        <p:spPr>
          <a:xfrm>
            <a:off x="11459749" y="6233689"/>
            <a:ext cx="209306" cy="42231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pic>
        <p:nvPicPr>
          <p:cNvPr id="14" name="Image 3" descr="https://kimi-img.moonshot.cn/pub/slides/slides_tmpl/image/25-09-05-17:30:41-d2targdnfo2stf9djjj0.png"/>
          <p:cNvPicPr>
            <a:picLocks noChangeAspect="1"/>
          </p:cNvPicPr>
          <p:nvPr/>
        </p:nvPicPr>
        <p:blipFill>
          <a:blip r:embed="rId5">
            <a:alphaModFix amt="40000"/>
          </a:blip>
          <a:stretch>
            <a:fillRect/>
          </a:stretch>
        </p:blipFill>
        <p:spPr>
          <a:xfrm flipV="1">
            <a:off x="851535" y="630555"/>
            <a:ext cx="762000" cy="76200"/>
          </a:xfrm>
          <a:prstGeom prst="rect">
            <a:avLst/>
          </a:prstGeom>
        </p:spPr>
      </p:pic>
      <p:pic>
        <p:nvPicPr>
          <p:cNvPr id="15" name="Image 4" descr="https://kimi-img.moonshot.cn/pub/slides/slides_tmpl/image/25-09-05-17:30:41-d2targdnfo2stf9djjj0.png"/>
          <p:cNvPicPr>
            <a:picLocks noChangeAspect="1"/>
          </p:cNvPicPr>
          <p:nvPr/>
        </p:nvPicPr>
        <p:blipFill>
          <a:blip r:embed="rId5">
            <a:alphaModFix amt="40000"/>
          </a:blip>
          <a:stretch>
            <a:fillRect/>
          </a:stretch>
        </p:blipFill>
        <p:spPr>
          <a:xfrm flipV="1">
            <a:off x="851535" y="761365"/>
            <a:ext cx="762000" cy="76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127760" y="3359150"/>
            <a:ext cx="2853055" cy="251587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262626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疫情冲击下，线下店铺客流量大幅下降，中小零食商家面临巨大经营压力，迫切需要寻找新的销售渠道。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1127760" y="2645410"/>
            <a:ext cx="2853690" cy="71437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dirty="0">
                <a:solidFill>
                  <a:srgbClr val="0439E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线下流量锐减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4728210" y="2799715"/>
            <a:ext cx="2853055" cy="251587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262626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现有电商平台抽成高、定制化服务费用昂贵、运维复杂，中小商家难以承受，急需低成本、易操作的电商解决方案。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728210" y="2085975"/>
            <a:ext cx="2853690" cy="71437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dirty="0">
                <a:solidFill>
                  <a:srgbClr val="0439E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现有平台弊端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8328025" y="3491230"/>
            <a:ext cx="2853055" cy="251587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262626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本项目旨在为中小商家提供低成本、标准链路齐全、易运维的电商系统，助力商家快速上线，实现线上经营。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8328025" y="2777490"/>
            <a:ext cx="2853690" cy="7162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dirty="0">
                <a:solidFill>
                  <a:srgbClr val="0439E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项目价值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856298" y="657860"/>
            <a:ext cx="10479405" cy="8229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3600" dirty="0">
                <a:solidFill>
                  <a:srgbClr val="0D0D0D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中小商家线上经营需求激增</a:t>
            </a:r>
            <a:endParaRPr lang="en-US" sz="1600" dirty="0"/>
          </a:p>
        </p:txBody>
      </p:sp>
      <p:sp>
        <p:nvSpPr>
          <p:cNvPr id="9" name="Shape 7"/>
          <p:cNvSpPr/>
          <p:nvPr/>
        </p:nvSpPr>
        <p:spPr>
          <a:xfrm>
            <a:off x="4267201" y="3391074"/>
            <a:ext cx="0" cy="928914"/>
          </a:xfrm>
          <a:prstGeom prst="line">
            <a:avLst/>
          </a:prstGeom>
          <a:noFill/>
          <a:ln w="19050">
            <a:solidFill>
              <a:srgbClr val="D9D9D9"/>
            </a:solidFill>
            <a:prstDash val="solid"/>
            <a:headEnd type="none"/>
            <a:tailEnd type="none"/>
          </a:ln>
        </p:spPr>
      </p:sp>
      <p:sp>
        <p:nvSpPr>
          <p:cNvPr id="10" name="Shape 8"/>
          <p:cNvSpPr/>
          <p:nvPr/>
        </p:nvSpPr>
        <p:spPr>
          <a:xfrm>
            <a:off x="7924801" y="3391074"/>
            <a:ext cx="0" cy="928914"/>
          </a:xfrm>
          <a:prstGeom prst="line">
            <a:avLst/>
          </a:prstGeom>
          <a:noFill/>
          <a:ln w="19050">
            <a:solidFill>
              <a:srgbClr val="D9D9D9"/>
            </a:solidFill>
            <a:prstDash val="solid"/>
            <a:headEnd type="none"/>
            <a:tailEnd type="none"/>
          </a:ln>
        </p:spPr>
      </p:sp>
      <p:pic>
        <p:nvPicPr>
          <p:cNvPr id="11" name="Image 0" descr="https://kimi-img.moonshot.cn/pub/slides/slides_tmpl/image/25-09-05-17:30:41-d2targdnfo2stf9djjj0.png"/>
          <p:cNvPicPr>
            <a:picLocks noChangeAspect="1"/>
          </p:cNvPicPr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 flipV="1">
            <a:off x="10751820" y="428625"/>
            <a:ext cx="762000" cy="76200"/>
          </a:xfrm>
          <a:prstGeom prst="rect">
            <a:avLst/>
          </a:prstGeom>
        </p:spPr>
      </p:pic>
      <p:pic>
        <p:nvPicPr>
          <p:cNvPr id="12" name="Image 1" descr="https://kimi-img.moonshot.cn/pub/slides/slides_tmpl/image/25-09-05-17:30:41-d2targdnfo2stf9djjj0.png"/>
          <p:cNvPicPr>
            <a:picLocks noChangeAspect="1"/>
          </p:cNvPicPr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 flipV="1">
            <a:off x="10751820" y="559435"/>
            <a:ext cx="762000" cy="76200"/>
          </a:xfrm>
          <a:prstGeom prst="rect">
            <a:avLst/>
          </a:prstGeom>
        </p:spPr>
      </p:pic>
      <p:pic>
        <p:nvPicPr>
          <p:cNvPr id="13" name="Image 2" descr="https://kimi-img.moonshot.cn/pub/slides/slides_tmpl/image/25-09-05-17:30:42-d2targlnfo2stf9djjl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210" y="5626735"/>
            <a:ext cx="2939415" cy="1314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12470" y="902970"/>
            <a:ext cx="7322820" cy="8229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600" dirty="0">
                <a:solidFill>
                  <a:srgbClr val="0D0D0D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端到端闭环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712470" y="1919605"/>
            <a:ext cx="6583045" cy="45720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solidFill>
                  <a:srgbClr val="0439E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全链路闭环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712470" y="2560955"/>
            <a:ext cx="6583680" cy="173609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262626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项目涵盖C端购物、B端经营、管理员运营，实现端到端的业务闭环，满足不同角色的业务需求。</a:t>
            </a:r>
            <a:endParaRPr lang="en-US" sz="16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262626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商品→购物车→订单→支付→发货→收货→评价</a:t>
            </a:r>
            <a:endParaRPr lang="en-US" sz="1600" dirty="0"/>
          </a:p>
        </p:txBody>
      </p:sp>
      <p:sp>
        <p:nvSpPr>
          <p:cNvPr id="5" name="Shape 3"/>
          <p:cNvSpPr/>
          <p:nvPr/>
        </p:nvSpPr>
        <p:spPr>
          <a:xfrm>
            <a:off x="9318547" y="6332566"/>
            <a:ext cx="2063750" cy="0"/>
          </a:xfrm>
          <a:prstGeom prst="straightConnector1">
            <a:avLst/>
          </a:prstGeom>
          <a:noFill/>
          <a:ln w="9525">
            <a:solidFill>
              <a:srgbClr val="000000">
                <a:alpha val="21961"/>
              </a:srgbClr>
            </a:solidFill>
            <a:prstDash val="solid"/>
            <a:headEnd type="none"/>
            <a:tailEnd type="none"/>
          </a:ln>
        </p:spPr>
      </p:sp>
      <p:sp>
        <p:nvSpPr>
          <p:cNvPr id="6" name="Shape 4"/>
          <p:cNvSpPr/>
          <p:nvPr/>
        </p:nvSpPr>
        <p:spPr>
          <a:xfrm>
            <a:off x="11459749" y="6039741"/>
            <a:ext cx="209306" cy="4223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11459749" y="6039741"/>
            <a:ext cx="209306" cy="42231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8" name="Shape 6"/>
          <p:cNvSpPr/>
          <p:nvPr/>
        </p:nvSpPr>
        <p:spPr>
          <a:xfrm>
            <a:off x="11459749" y="6136715"/>
            <a:ext cx="209306" cy="4223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11459749" y="6136715"/>
            <a:ext cx="209306" cy="42231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0" name="Shape 8"/>
          <p:cNvSpPr/>
          <p:nvPr/>
        </p:nvSpPr>
        <p:spPr>
          <a:xfrm>
            <a:off x="11459749" y="6233689"/>
            <a:ext cx="209306" cy="4223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11459749" y="6233689"/>
            <a:ext cx="209306" cy="42231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pic>
        <p:nvPicPr>
          <p:cNvPr id="12" name="Image 0" descr="https://kimi-img.moonshot.cn/pub/slides/slides_tmpl/image/25-09-05-17:30:41-d2targdnfo2stf9djjj0.png"/>
          <p:cNvPicPr>
            <a:picLocks noChangeAspect="1"/>
          </p:cNvPicPr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 flipV="1">
            <a:off x="851535" y="630555"/>
            <a:ext cx="762000" cy="76200"/>
          </a:xfrm>
          <a:prstGeom prst="rect">
            <a:avLst/>
          </a:prstGeom>
        </p:spPr>
      </p:pic>
      <p:pic>
        <p:nvPicPr>
          <p:cNvPr id="13" name="Image 1" descr="https://kimi-img.moonshot.cn/pub/slides/slides_tmpl/image/25-09-05-17:30:41-d2targdnfo2stf9djjj0.png"/>
          <p:cNvPicPr>
            <a:picLocks noChangeAspect="1"/>
          </p:cNvPicPr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 flipV="1">
            <a:off x="851535" y="761365"/>
            <a:ext cx="762000" cy="76200"/>
          </a:xfrm>
          <a:prstGeom prst="rect">
            <a:avLst/>
          </a:prstGeom>
        </p:spPr>
      </p:pic>
      <p:pic>
        <p:nvPicPr>
          <p:cNvPr id="14" name="Image 2" descr="https://kimi-img.moonshot.cn/pub/slides/slides_tmpl/image/25-09-05-17:30:42-d2targlnfo2stf9djjl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535" y="6014085"/>
            <a:ext cx="4402455" cy="196850"/>
          </a:xfrm>
          <a:prstGeom prst="rect">
            <a:avLst/>
          </a:prstGeom>
        </p:spPr>
      </p:pic>
      <p:pic>
        <p:nvPicPr>
          <p:cNvPr id="15" name="Image 3" descr="https://kimi-img.moonshot.cn/pub/slides/slides_tmpl/image/25-09-05-17:30:41-d2targdnfo2stf9djjk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0380345" y="779145"/>
            <a:ext cx="2066925" cy="50990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535" y="3270885"/>
            <a:ext cx="10699115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5-17:30:43-d2targtnfo2stf9djjrg.jpg"/>
          <p:cNvPicPr>
            <a:picLocks noChangeAspect="1"/>
          </p:cNvPicPr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  <p:pic>
        <p:nvPicPr>
          <p:cNvPr id="3" name="Image 1" descr="https://kimi-img.moonshot.cn/pub/slides/slides_tmpl/image/25-09-05-17:30:41-d2targdnfo2stf9djjj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505" y="3536315"/>
            <a:ext cx="6823710" cy="736600"/>
          </a:xfrm>
          <a:prstGeom prst="rect">
            <a:avLst/>
          </a:prstGeom>
        </p:spPr>
      </p:pic>
      <p:pic>
        <p:nvPicPr>
          <p:cNvPr id="4" name="Image 2" descr="https://kimi-img.moonshot.cn/pub/slides/slides_tmpl/image/25-09-05-17:30:41-d2targdnfo2stf9djjk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537845" y="5898515"/>
            <a:ext cx="1703705" cy="377190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5499889" y="2317433"/>
            <a:ext cx="1618942" cy="130770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8500" dirty="0">
                <a:solidFill>
                  <a:srgbClr val="0439E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02</a:t>
            </a:r>
            <a:endParaRPr lang="en-US" sz="1600" dirty="0"/>
          </a:p>
        </p:txBody>
      </p:sp>
      <p:sp>
        <p:nvSpPr>
          <p:cNvPr id="6" name="Text 1"/>
          <p:cNvSpPr/>
          <p:nvPr/>
        </p:nvSpPr>
        <p:spPr>
          <a:xfrm>
            <a:off x="3005773" y="3643630"/>
            <a:ext cx="6607175" cy="52197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400" dirty="0">
                <a:solidFill>
                  <a:srgbClr val="0D0D0D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需求洞察与系统总体设计</a:t>
            </a:r>
            <a:endParaRPr lang="en-US" sz="1600" dirty="0"/>
          </a:p>
        </p:txBody>
      </p:sp>
      <p:sp>
        <p:nvSpPr>
          <p:cNvPr id="7" name="Shape 2"/>
          <p:cNvSpPr/>
          <p:nvPr/>
        </p:nvSpPr>
        <p:spPr>
          <a:xfrm>
            <a:off x="9318547" y="6332566"/>
            <a:ext cx="2063750" cy="0"/>
          </a:xfrm>
          <a:prstGeom prst="straightConnector1">
            <a:avLst/>
          </a:prstGeom>
          <a:noFill/>
          <a:ln w="9525">
            <a:solidFill>
              <a:srgbClr val="000000">
                <a:alpha val="21961"/>
              </a:srgbClr>
            </a:solidFill>
            <a:prstDash val="solid"/>
            <a:headEnd type="none"/>
            <a:tailEnd type="none"/>
          </a:ln>
        </p:spPr>
      </p:sp>
      <p:sp>
        <p:nvSpPr>
          <p:cNvPr id="8" name="Shape 3"/>
          <p:cNvSpPr/>
          <p:nvPr/>
        </p:nvSpPr>
        <p:spPr>
          <a:xfrm>
            <a:off x="11459749" y="6039741"/>
            <a:ext cx="209306" cy="4223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prstDash val="solid"/>
          </a:ln>
        </p:spPr>
      </p:sp>
      <p:sp>
        <p:nvSpPr>
          <p:cNvPr id="9" name="Text 4"/>
          <p:cNvSpPr/>
          <p:nvPr/>
        </p:nvSpPr>
        <p:spPr>
          <a:xfrm>
            <a:off x="11459749" y="6039741"/>
            <a:ext cx="209306" cy="42231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0" name="Shape 5"/>
          <p:cNvSpPr/>
          <p:nvPr/>
        </p:nvSpPr>
        <p:spPr>
          <a:xfrm>
            <a:off x="11459749" y="6136715"/>
            <a:ext cx="209306" cy="4223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prstDash val="solid"/>
          </a:ln>
        </p:spPr>
      </p:sp>
      <p:sp>
        <p:nvSpPr>
          <p:cNvPr id="11" name="Text 6"/>
          <p:cNvSpPr/>
          <p:nvPr/>
        </p:nvSpPr>
        <p:spPr>
          <a:xfrm>
            <a:off x="11459749" y="6136715"/>
            <a:ext cx="209306" cy="42231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2" name="Shape 7"/>
          <p:cNvSpPr/>
          <p:nvPr/>
        </p:nvSpPr>
        <p:spPr>
          <a:xfrm>
            <a:off x="11459749" y="6233689"/>
            <a:ext cx="209306" cy="4223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prstDash val="solid"/>
          </a:ln>
        </p:spPr>
      </p:sp>
      <p:sp>
        <p:nvSpPr>
          <p:cNvPr id="13" name="Text 8"/>
          <p:cNvSpPr/>
          <p:nvPr/>
        </p:nvSpPr>
        <p:spPr>
          <a:xfrm>
            <a:off x="11459749" y="6233689"/>
            <a:ext cx="209306" cy="42231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pic>
        <p:nvPicPr>
          <p:cNvPr id="14" name="Image 3" descr="https://kimi-img.moonshot.cn/pub/slides/slides_tmpl/image/25-09-05-17:30:41-d2targdnfo2stf9djjj0.png"/>
          <p:cNvPicPr>
            <a:picLocks noChangeAspect="1"/>
          </p:cNvPicPr>
          <p:nvPr/>
        </p:nvPicPr>
        <p:blipFill>
          <a:blip r:embed="rId5">
            <a:alphaModFix amt="40000"/>
          </a:blip>
          <a:stretch>
            <a:fillRect/>
          </a:stretch>
        </p:blipFill>
        <p:spPr>
          <a:xfrm flipV="1">
            <a:off x="851535" y="630555"/>
            <a:ext cx="762000" cy="76200"/>
          </a:xfrm>
          <a:prstGeom prst="rect">
            <a:avLst/>
          </a:prstGeom>
        </p:spPr>
      </p:pic>
      <p:pic>
        <p:nvPicPr>
          <p:cNvPr id="15" name="Image 4" descr="https://kimi-img.moonshot.cn/pub/slides/slides_tmpl/image/25-09-05-17:30:41-d2targdnfo2stf9djjj0.png"/>
          <p:cNvPicPr>
            <a:picLocks noChangeAspect="1"/>
          </p:cNvPicPr>
          <p:nvPr/>
        </p:nvPicPr>
        <p:blipFill>
          <a:blip r:embed="rId5">
            <a:alphaModFix amt="40000"/>
          </a:blip>
          <a:stretch>
            <a:fillRect/>
          </a:stretch>
        </p:blipFill>
        <p:spPr>
          <a:xfrm flipV="1">
            <a:off x="851535" y="761365"/>
            <a:ext cx="762000" cy="76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5-17:30:43-d2targtnfo2stf9djjp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" y="0"/>
            <a:ext cx="12192000" cy="2973070"/>
          </a:xfrm>
          <a:prstGeom prst="rect">
            <a:avLst/>
          </a:prstGeom>
        </p:spPr>
      </p:pic>
      <p:pic>
        <p:nvPicPr>
          <p:cNvPr id="3" name="Image 1" descr="https://kimi-img.moonshot.cn/pub/slides/slides_tmpl/image/25-09-05-17:30:42-d2targlnfo2stf9djjmg.png"/>
          <p:cNvPicPr>
            <a:picLocks noChangeAspect="1"/>
          </p:cNvPicPr>
          <p:nvPr/>
        </p:nvPicPr>
        <p:blipFill>
          <a:blip r:embed="rId3"/>
          <a:srcRect l="763" t="-40" r="763" b="40"/>
          <a:stretch>
            <a:fillRect/>
          </a:stretch>
        </p:blipFill>
        <p:spPr>
          <a:xfrm>
            <a:off x="1904365" y="1858010"/>
            <a:ext cx="779145" cy="79057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1948180" y="2007870"/>
            <a:ext cx="688975" cy="53657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200" dirty="0">
                <a:solidFill>
                  <a:srgbClr val="FFFFFF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1</a:t>
            </a:r>
            <a:endParaRPr lang="en-US" sz="1600" dirty="0"/>
          </a:p>
        </p:txBody>
      </p:sp>
      <p:pic>
        <p:nvPicPr>
          <p:cNvPr id="5" name="Image 2" descr="https://kimi-img.moonshot.cn/pub/slides/slides_tmpl/image/25-09-05-17:30:42-d2targlnfo2stf9djjmg.png"/>
          <p:cNvPicPr>
            <a:picLocks noChangeAspect="1"/>
          </p:cNvPicPr>
          <p:nvPr/>
        </p:nvPicPr>
        <p:blipFill>
          <a:blip r:embed="rId3"/>
          <a:srcRect l="763" t="-40" r="763" b="40"/>
          <a:stretch>
            <a:fillRect/>
          </a:stretch>
        </p:blipFill>
        <p:spPr>
          <a:xfrm>
            <a:off x="5682615" y="2307590"/>
            <a:ext cx="779145" cy="790575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5726430" y="2434590"/>
            <a:ext cx="688975" cy="53657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200" dirty="0">
                <a:solidFill>
                  <a:srgbClr val="FFFFFF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2</a:t>
            </a:r>
            <a:endParaRPr lang="en-US" sz="1600" dirty="0"/>
          </a:p>
        </p:txBody>
      </p:sp>
      <p:pic>
        <p:nvPicPr>
          <p:cNvPr id="7" name="Image 3" descr="https://kimi-img.moonshot.cn/pub/slides/slides_tmpl/image/25-09-05-17:30:42-d2targlnfo2stf9djjmg.png"/>
          <p:cNvPicPr>
            <a:picLocks noChangeAspect="1"/>
          </p:cNvPicPr>
          <p:nvPr/>
        </p:nvPicPr>
        <p:blipFill>
          <a:blip r:embed="rId3"/>
          <a:srcRect l="763" t="-40" r="763" b="40"/>
          <a:stretch>
            <a:fillRect/>
          </a:stretch>
        </p:blipFill>
        <p:spPr>
          <a:xfrm>
            <a:off x="9499600" y="1881505"/>
            <a:ext cx="779145" cy="790575"/>
          </a:xfrm>
          <a:prstGeom prst="rect">
            <a:avLst/>
          </a:prstGeom>
        </p:spPr>
      </p:pic>
      <p:sp>
        <p:nvSpPr>
          <p:cNvPr id="8" name="Text 2"/>
          <p:cNvSpPr/>
          <p:nvPr/>
        </p:nvSpPr>
        <p:spPr>
          <a:xfrm>
            <a:off x="9544685" y="2041525"/>
            <a:ext cx="688975" cy="53657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200" dirty="0">
                <a:solidFill>
                  <a:srgbClr val="FFFFFF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3</a:t>
            </a:r>
            <a:endParaRPr lang="en-US" sz="1600" dirty="0"/>
          </a:p>
        </p:txBody>
      </p:sp>
      <p:sp>
        <p:nvSpPr>
          <p:cNvPr id="9" name="Text 3"/>
          <p:cNvSpPr/>
          <p:nvPr/>
        </p:nvSpPr>
        <p:spPr>
          <a:xfrm>
            <a:off x="856298" y="657860"/>
            <a:ext cx="10479405" cy="8229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3600" dirty="0">
                <a:solidFill>
                  <a:srgbClr val="0D0D0D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消费者商家管理员三重痛点拆解</a:t>
            </a:r>
            <a:endParaRPr lang="en-US" sz="1600" dirty="0"/>
          </a:p>
        </p:txBody>
      </p:sp>
      <p:sp>
        <p:nvSpPr>
          <p:cNvPr id="10" name="Text 4"/>
          <p:cNvSpPr/>
          <p:nvPr/>
        </p:nvSpPr>
        <p:spPr>
          <a:xfrm>
            <a:off x="866775" y="3543935"/>
            <a:ext cx="2853055" cy="271907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262626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消费者在购物过程中面临找商品难、筛选弱、下单流程复杂、支付易卡住、评价入口不清晰等问题，影响购物体验。</a:t>
            </a:r>
            <a:endParaRPr lang="en-US" sz="1600" dirty="0"/>
          </a:p>
        </p:txBody>
      </p:sp>
      <p:sp>
        <p:nvSpPr>
          <p:cNvPr id="11" name="Text 5"/>
          <p:cNvSpPr/>
          <p:nvPr/>
        </p:nvSpPr>
        <p:spPr>
          <a:xfrm>
            <a:off x="866775" y="2830195"/>
            <a:ext cx="2853690" cy="71374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dirty="0">
                <a:solidFill>
                  <a:srgbClr val="0439E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消费者痛点</a:t>
            </a:r>
            <a:endParaRPr lang="en-US" sz="1600" dirty="0"/>
          </a:p>
        </p:txBody>
      </p:sp>
      <p:sp>
        <p:nvSpPr>
          <p:cNvPr id="12" name="Text 6"/>
          <p:cNvSpPr/>
          <p:nvPr/>
        </p:nvSpPr>
        <p:spPr>
          <a:xfrm>
            <a:off x="4655820" y="3961765"/>
            <a:ext cx="2853055" cy="271907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262626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商家在经营过程中面临商品管理繁琐、订单处理复杂、发货与物流追踪缺失、缺乏数据看板等问题，影响运营效率。</a:t>
            </a:r>
            <a:endParaRPr lang="en-US" sz="1600" dirty="0"/>
          </a:p>
        </p:txBody>
      </p:sp>
      <p:sp>
        <p:nvSpPr>
          <p:cNvPr id="13" name="Text 7"/>
          <p:cNvSpPr/>
          <p:nvPr/>
        </p:nvSpPr>
        <p:spPr>
          <a:xfrm>
            <a:off x="4655820" y="3248025"/>
            <a:ext cx="2853690" cy="71437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dirty="0">
                <a:solidFill>
                  <a:srgbClr val="0439E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商家痛点</a:t>
            </a:r>
            <a:endParaRPr lang="en-US" sz="1600" dirty="0"/>
          </a:p>
        </p:txBody>
      </p:sp>
      <p:sp>
        <p:nvSpPr>
          <p:cNvPr id="14" name="Text 8"/>
          <p:cNvSpPr/>
          <p:nvPr/>
        </p:nvSpPr>
        <p:spPr>
          <a:xfrm>
            <a:off x="8444865" y="3523615"/>
            <a:ext cx="2853055" cy="271843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262626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管理员在审核与风控方面维度有限，在统计分析方面视角较弱，难以全面掌握平台运营情况。</a:t>
            </a:r>
            <a:endParaRPr lang="en-US" sz="1600" dirty="0"/>
          </a:p>
        </p:txBody>
      </p:sp>
      <p:sp>
        <p:nvSpPr>
          <p:cNvPr id="15" name="Text 9"/>
          <p:cNvSpPr/>
          <p:nvPr/>
        </p:nvSpPr>
        <p:spPr>
          <a:xfrm>
            <a:off x="8444865" y="2809875"/>
            <a:ext cx="2853690" cy="71374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dirty="0">
                <a:solidFill>
                  <a:srgbClr val="0439E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管理员痛点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71830" y="753110"/>
            <a:ext cx="10649585" cy="8229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3600" dirty="0">
                <a:solidFill>
                  <a:srgbClr val="0D0D0D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前后端分离架构与角色模型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671830" y="3256280"/>
            <a:ext cx="4998085" cy="38544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dirty="0">
                <a:solidFill>
                  <a:srgbClr val="0439E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前后端分离架构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1129348" y="3678555"/>
            <a:ext cx="4083050" cy="21209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262626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采用Vue3+SpringBoot分层架构，前后端分离开发，提高开发效率和系统可维护性。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6539865" y="3256280"/>
            <a:ext cx="4998085" cy="38544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dirty="0">
                <a:solidFill>
                  <a:srgbClr val="0439E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角色模型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6997383" y="3678555"/>
            <a:ext cx="4083050" cy="21209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262626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系统支持消费者、商家、管理员三角色，通过JWT统一鉴权，不同角色进入不同视图，满足多样化需求。</a:t>
            </a:r>
            <a:endParaRPr lang="en-US" sz="1600" dirty="0"/>
          </a:p>
        </p:txBody>
      </p:sp>
      <p:sp>
        <p:nvSpPr>
          <p:cNvPr id="7" name="Shape 5"/>
          <p:cNvSpPr/>
          <p:nvPr/>
        </p:nvSpPr>
        <p:spPr>
          <a:xfrm>
            <a:off x="6104891" y="2514139"/>
            <a:ext cx="0" cy="2578100"/>
          </a:xfrm>
          <a:prstGeom prst="line">
            <a:avLst/>
          </a:prstGeom>
          <a:noFill/>
          <a:ln w="19050">
            <a:gradFill flip="none" rotWithShape="1">
              <a:gsLst>
                <a:gs pos="0">
                  <a:srgbClr val="2F5BEE">
                    <a:alpha val="61000"/>
                  </a:srgbClr>
                </a:gs>
                <a:gs pos="100000">
                  <a:srgbClr val="8DD4FB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prstDash val="solid"/>
            <a:headEnd type="none"/>
            <a:tailEnd type="none"/>
          </a:ln>
        </p:spPr>
      </p:sp>
      <p:sp>
        <p:nvSpPr>
          <p:cNvPr id="8" name="Text 6"/>
          <p:cNvSpPr/>
          <p:nvPr/>
        </p:nvSpPr>
        <p:spPr>
          <a:xfrm>
            <a:off x="2731770" y="2368550"/>
            <a:ext cx="878205" cy="69215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000" dirty="0">
                <a:solidFill>
                  <a:srgbClr val="0439E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01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8599805" y="2368550"/>
            <a:ext cx="878205" cy="69215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000" dirty="0">
                <a:solidFill>
                  <a:srgbClr val="0439E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02</a:t>
            </a:r>
            <a:endParaRPr lang="en-US" sz="1600" dirty="0"/>
          </a:p>
        </p:txBody>
      </p:sp>
      <p:sp>
        <p:nvSpPr>
          <p:cNvPr id="10" name="Shape 8"/>
          <p:cNvSpPr/>
          <p:nvPr/>
        </p:nvSpPr>
        <p:spPr>
          <a:xfrm>
            <a:off x="9349740" y="6371590"/>
            <a:ext cx="2063750" cy="0"/>
          </a:xfrm>
          <a:prstGeom prst="straightConnector1">
            <a:avLst/>
          </a:prstGeom>
          <a:noFill/>
          <a:ln w="9525">
            <a:solidFill>
              <a:srgbClr val="000000">
                <a:alpha val="21961"/>
              </a:srgbClr>
            </a:solidFill>
            <a:prstDash val="solid"/>
            <a:headEnd type="none"/>
            <a:tailEnd type="none"/>
          </a:ln>
        </p:spPr>
      </p:sp>
      <p:sp>
        <p:nvSpPr>
          <p:cNvPr id="11" name="Shape 9"/>
          <p:cNvSpPr/>
          <p:nvPr/>
        </p:nvSpPr>
        <p:spPr>
          <a:xfrm>
            <a:off x="11490960" y="6078220"/>
            <a:ext cx="209550" cy="42238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11490960" y="6078220"/>
            <a:ext cx="209550" cy="42238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3" name="Shape 11"/>
          <p:cNvSpPr/>
          <p:nvPr/>
        </p:nvSpPr>
        <p:spPr>
          <a:xfrm>
            <a:off x="11490960" y="6175211"/>
            <a:ext cx="209550" cy="42238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11490960" y="6175211"/>
            <a:ext cx="209550" cy="42238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5" name="Shape 13"/>
          <p:cNvSpPr/>
          <p:nvPr/>
        </p:nvSpPr>
        <p:spPr>
          <a:xfrm>
            <a:off x="11490960" y="6272202"/>
            <a:ext cx="209550" cy="42238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11490960" y="6272202"/>
            <a:ext cx="209550" cy="42238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pic>
        <p:nvPicPr>
          <p:cNvPr id="17" name="Image 0" descr="https://kimi-img.moonshot.cn/pub/slides/slides_tmpl/image/25-09-05-17:30:41-d2targdnfo2stf9djjj0.png"/>
          <p:cNvPicPr>
            <a:picLocks noChangeAspect="1"/>
          </p:cNvPicPr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 flipV="1">
            <a:off x="882650" y="669290"/>
            <a:ext cx="762000" cy="76200"/>
          </a:xfrm>
          <a:prstGeom prst="rect">
            <a:avLst/>
          </a:prstGeom>
        </p:spPr>
      </p:pic>
      <p:pic>
        <p:nvPicPr>
          <p:cNvPr id="18" name="Image 1" descr="https://kimi-img.moonshot.cn/pub/slides/slides_tmpl/image/25-09-05-17:30:41-d2targdnfo2stf9djjj0.png"/>
          <p:cNvPicPr>
            <a:picLocks noChangeAspect="1"/>
          </p:cNvPicPr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 flipV="1">
            <a:off x="882650" y="800100"/>
            <a:ext cx="762000" cy="76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5-17:30:43-d2targtnfo2stf9djjrg.jpg"/>
          <p:cNvPicPr>
            <a:picLocks noChangeAspect="1"/>
          </p:cNvPicPr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  <p:pic>
        <p:nvPicPr>
          <p:cNvPr id="3" name="Image 1" descr="https://kimi-img.moonshot.cn/pub/slides/slides_tmpl/image/25-09-05-17:30:41-d2targdnfo2stf9djjj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505" y="3536315"/>
            <a:ext cx="6823710" cy="736600"/>
          </a:xfrm>
          <a:prstGeom prst="rect">
            <a:avLst/>
          </a:prstGeom>
        </p:spPr>
      </p:pic>
      <p:pic>
        <p:nvPicPr>
          <p:cNvPr id="4" name="Image 2" descr="https://kimi-img.moonshot.cn/pub/slides/slides_tmpl/image/25-09-05-17:30:41-d2targdnfo2stf9djjk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537845" y="5898515"/>
            <a:ext cx="1703705" cy="377190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5499889" y="2317433"/>
            <a:ext cx="1618942" cy="130770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8500" dirty="0">
                <a:solidFill>
                  <a:srgbClr val="0439E1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03</a:t>
            </a:r>
            <a:endParaRPr lang="en-US" sz="1600" dirty="0"/>
          </a:p>
        </p:txBody>
      </p:sp>
      <p:sp>
        <p:nvSpPr>
          <p:cNvPr id="6" name="Text 1"/>
          <p:cNvSpPr/>
          <p:nvPr/>
        </p:nvSpPr>
        <p:spPr>
          <a:xfrm>
            <a:off x="3005773" y="3643630"/>
            <a:ext cx="6607175" cy="52197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400" dirty="0">
                <a:solidFill>
                  <a:srgbClr val="0D0D0D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关键技术选型与支付挑战</a:t>
            </a:r>
            <a:endParaRPr lang="en-US" sz="1600" dirty="0"/>
          </a:p>
        </p:txBody>
      </p:sp>
      <p:sp>
        <p:nvSpPr>
          <p:cNvPr id="7" name="Shape 2"/>
          <p:cNvSpPr/>
          <p:nvPr/>
        </p:nvSpPr>
        <p:spPr>
          <a:xfrm>
            <a:off x="9318547" y="6332566"/>
            <a:ext cx="2063750" cy="0"/>
          </a:xfrm>
          <a:prstGeom prst="straightConnector1">
            <a:avLst/>
          </a:prstGeom>
          <a:noFill/>
          <a:ln w="9525">
            <a:solidFill>
              <a:srgbClr val="000000">
                <a:alpha val="21961"/>
              </a:srgbClr>
            </a:solidFill>
            <a:prstDash val="solid"/>
            <a:headEnd type="none"/>
            <a:tailEnd type="none"/>
          </a:ln>
        </p:spPr>
      </p:sp>
      <p:sp>
        <p:nvSpPr>
          <p:cNvPr id="8" name="Shape 3"/>
          <p:cNvSpPr/>
          <p:nvPr/>
        </p:nvSpPr>
        <p:spPr>
          <a:xfrm>
            <a:off x="11459749" y="6039741"/>
            <a:ext cx="209306" cy="4223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prstDash val="solid"/>
          </a:ln>
        </p:spPr>
      </p:sp>
      <p:sp>
        <p:nvSpPr>
          <p:cNvPr id="9" name="Text 4"/>
          <p:cNvSpPr/>
          <p:nvPr/>
        </p:nvSpPr>
        <p:spPr>
          <a:xfrm>
            <a:off x="11459749" y="6039741"/>
            <a:ext cx="209306" cy="42231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0" name="Shape 5"/>
          <p:cNvSpPr/>
          <p:nvPr/>
        </p:nvSpPr>
        <p:spPr>
          <a:xfrm>
            <a:off x="11459749" y="6136715"/>
            <a:ext cx="209306" cy="4223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prstDash val="solid"/>
          </a:ln>
        </p:spPr>
      </p:sp>
      <p:sp>
        <p:nvSpPr>
          <p:cNvPr id="11" name="Text 6"/>
          <p:cNvSpPr/>
          <p:nvPr/>
        </p:nvSpPr>
        <p:spPr>
          <a:xfrm>
            <a:off x="11459749" y="6136715"/>
            <a:ext cx="209306" cy="42231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2" name="Shape 7"/>
          <p:cNvSpPr/>
          <p:nvPr/>
        </p:nvSpPr>
        <p:spPr>
          <a:xfrm>
            <a:off x="11459749" y="6233689"/>
            <a:ext cx="209306" cy="42231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prstDash val="solid"/>
          </a:ln>
        </p:spPr>
      </p:sp>
      <p:sp>
        <p:nvSpPr>
          <p:cNvPr id="13" name="Text 8"/>
          <p:cNvSpPr/>
          <p:nvPr/>
        </p:nvSpPr>
        <p:spPr>
          <a:xfrm>
            <a:off x="11459749" y="6233689"/>
            <a:ext cx="209306" cy="42231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pic>
        <p:nvPicPr>
          <p:cNvPr id="14" name="Image 3" descr="https://kimi-img.moonshot.cn/pub/slides/slides_tmpl/image/25-09-05-17:30:41-d2targdnfo2stf9djjj0.png"/>
          <p:cNvPicPr>
            <a:picLocks noChangeAspect="1"/>
          </p:cNvPicPr>
          <p:nvPr/>
        </p:nvPicPr>
        <p:blipFill>
          <a:blip r:embed="rId5">
            <a:alphaModFix amt="40000"/>
          </a:blip>
          <a:stretch>
            <a:fillRect/>
          </a:stretch>
        </p:blipFill>
        <p:spPr>
          <a:xfrm flipV="1">
            <a:off x="851535" y="630555"/>
            <a:ext cx="762000" cy="76200"/>
          </a:xfrm>
          <a:prstGeom prst="rect">
            <a:avLst/>
          </a:prstGeom>
        </p:spPr>
      </p:pic>
      <p:pic>
        <p:nvPicPr>
          <p:cNvPr id="15" name="Image 4" descr="https://kimi-img.moonshot.cn/pub/slides/slides_tmpl/image/25-09-05-17:30:41-d2targdnfo2stf9djjj0.png"/>
          <p:cNvPicPr>
            <a:picLocks noChangeAspect="1"/>
          </p:cNvPicPr>
          <p:nvPr/>
        </p:nvPicPr>
        <p:blipFill>
          <a:blip r:embed="rId5">
            <a:alphaModFix amt="40000"/>
          </a:blip>
          <a:stretch>
            <a:fillRect/>
          </a:stretch>
        </p:blipFill>
        <p:spPr>
          <a:xfrm flipV="1">
            <a:off x="851535" y="761365"/>
            <a:ext cx="762000" cy="76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Custom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Custom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1854</Words>
  <Application>WPS 演示</Application>
  <PresentationFormat>On-screen Show (16:9)</PresentationFormat>
  <Paragraphs>227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</vt:lpstr>
      <vt:lpstr>宋体</vt:lpstr>
      <vt:lpstr>Wingdings</vt:lpstr>
      <vt:lpstr>MiSans</vt:lpstr>
      <vt:lpstr>MiSans</vt:lpstr>
      <vt:lpstr>MiSans</vt:lpstr>
      <vt:lpstr>Calibri</vt:lpstr>
      <vt:lpstr>微软雅黑</vt:lpstr>
      <vt:lpstr>Arial Unicode MS</vt:lpstr>
      <vt:lpstr>等线</vt:lpstr>
      <vt:lpstr>Custom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Moonshot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零食商城全栈电商项目答辩</dc:title>
  <dc:creator>Kimi</dc:creator>
  <dc:subject>零食商城全栈电商项目答辩</dc:subject>
  <cp:lastModifiedBy>RET</cp:lastModifiedBy>
  <cp:revision>3</cp:revision>
  <dcterms:created xsi:type="dcterms:W3CDTF">2025-09-09T10:38:00Z</dcterms:created>
  <dcterms:modified xsi:type="dcterms:W3CDTF">2025-09-09T11:03:04Z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IGC">
    <vt:lpwstr>{"Label":"零食商城全栈电商项目答辩","ContentProducer":"001191110108MACG2KBH8F10000","ProduceID":"d2vup9i5hvlosmj5ubug","ReservedCode1":"","ContentPropagator":"001191110108MACG2KBH8F20000","PropagateID":"d2vup9i5hvlosmj5ubug","ReservedCode2":""}</vt:lpwstr>
  </property>
  <property fmtid="{D5CDD505-2E9C-101B-9397-08002B2CF9AE}" pid="3" name="KSOProductBuildVer">
    <vt:lpwstr>2052-10.8.2.7090</vt:lpwstr>
  </property>
</Properties>
</file>