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2192000"/>
  <p:embeddedFontLst>
    <p:embeddedFont>
      <p:font typeface="MiSans" pitchFamily="34" charset="0"/>
      <p:regular r:id="rId27"/>
    </p:embeddedFont>
    <p:embeddedFont>
      <p:font typeface="MiSans" pitchFamily="34" charset="-122"/>
      <p:regular r:id="rId28"/>
    </p:embeddedFont>
    <p:embeddedFont>
      <p:font typeface="MiSans" pitchFamily="34" charset="-120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0.jpg"/>
          <p:cNvPicPr>
            <a:picLocks noChangeAspect="1"/>
          </p:cNvPicPr>
          <p:nvPr/>
        </p:nvPicPr>
        <p:blipFill>
          <a:blip r:embed="rId2"/>
          <a:srcRect t="83" b="8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707515"/>
            <a:ext cx="4963160" cy="33274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626745" y="6134418"/>
            <a:ext cx="4345305" cy="2209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1"/>
          <p:cNvSpPr/>
          <p:nvPr/>
        </p:nvSpPr>
        <p:spPr>
          <a:xfrm>
            <a:off x="626745" y="6134418"/>
            <a:ext cx="4345305" cy="2209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蔡万鹏</a:t>
            </a:r>
            <a:endParaRPr lang="zh-CN" altLang="en-US" sz="1600" dirty="0">
              <a:solidFill>
                <a:srgbClr val="000000"/>
              </a:solidFill>
              <a:latin typeface="MiSans" pitchFamily="34" charset="0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240270" y="6099810"/>
            <a:ext cx="3091815" cy="220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汇报日期：2025/09/11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 flipV="1">
            <a:off x="2304972" y="6281738"/>
            <a:ext cx="5746750" cy="1905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4" name="Text 10"/>
          <p:cNvSpPr/>
          <p:nvPr/>
        </p:nvSpPr>
        <p:spPr>
          <a:xfrm>
            <a:off x="617220" y="2134235"/>
            <a:ext cx="7715885" cy="15278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零食商城电商项目答辩</a:t>
            </a:r>
            <a:endParaRPr lang="en-US" sz="6000" dirty="0"/>
          </a:p>
        </p:txBody>
      </p:sp>
      <p:pic>
        <p:nvPicPr>
          <p:cNvPr id="15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91445" y="5408930"/>
            <a:ext cx="2170430" cy="728980"/>
          </a:xfrm>
          <a:prstGeom prst="rect">
            <a:avLst/>
          </a:prstGeom>
        </p:spPr>
      </p:pic>
      <p:pic>
        <p:nvPicPr>
          <p:cNvPr id="16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534035"/>
            <a:ext cx="762000" cy="76200"/>
          </a:xfrm>
          <a:prstGeom prst="rect">
            <a:avLst/>
          </a:prstGeom>
        </p:spPr>
      </p:pic>
      <p:pic>
        <p:nvPicPr>
          <p:cNvPr id="17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66484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20" y="1608455"/>
            <a:ext cx="4345940" cy="54864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2170" y="1616710"/>
            <a:ext cx="4345940" cy="5486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252855" y="1716405"/>
            <a:ext cx="3642995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后端技术亮点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890270" y="2234565"/>
            <a:ext cx="4496435" cy="1709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后端采用Spring Boot框架，JPA实体建模、@Transactional保障原子性、DTO装配、分页统一封装，提升开发效率和数据安全性。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890270" y="4641850"/>
            <a:ext cx="4496435" cy="18053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前端使用Vue3框架，Vite构建、组件化视图、组合式API、Pinia状态管理、跨窗postMessage，优化用户体验。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7312025" y="1736090"/>
            <a:ext cx="3771900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技术对比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835775" y="2232025"/>
            <a:ext cx="4496435" cy="1709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与传统SSM+jQuery方案相比，本项目技术栈在开发效率、代码可维护性、性能优化等方面具有显著优势。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6835775" y="4639310"/>
            <a:ext cx="4496435" cy="18053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选择SpringBoot与Vue3技术栈，旨在构建高效、稳定、可扩展的全栈电商系统，满足项目需求。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81660" y="532130"/>
            <a:ext cx="10966450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SpringBoot与Vue3技术亮点</a:t>
            </a:r>
            <a:endParaRPr lang="en-US" sz="1600" dirty="0"/>
          </a:p>
        </p:txBody>
      </p:sp>
      <p:pic>
        <p:nvPicPr>
          <p:cNvPr id="11" name="Image 2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4005580"/>
            <a:ext cx="4345940" cy="548640"/>
          </a:xfrm>
          <a:prstGeom prst="rect">
            <a:avLst/>
          </a:prstGeom>
        </p:spPr>
      </p:pic>
      <p:pic>
        <p:nvPicPr>
          <p:cNvPr id="12" name="Image 3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9325" y="4013835"/>
            <a:ext cx="4345940" cy="5486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350010" y="4113530"/>
            <a:ext cx="3642995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前端技术亮点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7409180" y="4133215"/>
            <a:ext cx="3771900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技术选型理由</a:t>
            </a:r>
            <a:endParaRPr lang="en-US" sz="1600" dirty="0"/>
          </a:p>
        </p:txBody>
      </p:sp>
      <p:sp>
        <p:nvSpPr>
          <p:cNvPr id="15" name="Shape 9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6" name="Shape 10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1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2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9" name="Text 13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0" name="Shape 14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21" name="Text 15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2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534015" y="876300"/>
            <a:ext cx="762000" cy="76200"/>
          </a:xfrm>
          <a:prstGeom prst="rect">
            <a:avLst/>
          </a:prstGeom>
        </p:spPr>
      </p:pic>
      <p:pic>
        <p:nvPicPr>
          <p:cNvPr id="23" name="Image 5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534015" y="100711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2-d2targlnfo2stf9djjo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865" y="2195830"/>
            <a:ext cx="3395345" cy="374269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2-d2targlnfo2stf9djjo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5" y="2009775"/>
            <a:ext cx="3395345" cy="374269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2-d2targlnfo2stf9djjo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1695450"/>
            <a:ext cx="3395345" cy="37426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1020" y="53213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支付宝沙箱支付链路拆解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4587240" y="2909570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针对沙箱与正式环境的差异，通过ngrok穿透、缓存头设置、轮询兜底等技术手段，解决支付过程中的兼容性问题。</a:t>
            </a:r>
            <a:endParaRPr lang="en-US" sz="1600" dirty="0"/>
          </a:p>
        </p:txBody>
      </p:sp>
      <p:sp>
        <p:nvSpPr>
          <p:cNvPr id="7" name="Text 2"/>
          <p:cNvSpPr/>
          <p:nvPr/>
        </p:nvSpPr>
        <p:spPr>
          <a:xfrm>
            <a:off x="4587240" y="2195830"/>
            <a:ext cx="2853690" cy="8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环境差异处理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8042910" y="3185795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通过多种技术手段保障支付链路的稳定性，提升用户体验，确保支付流程顺畅无阻。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8042910" y="2472055"/>
            <a:ext cx="2853690" cy="8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支付稳定性设计</a:t>
            </a:r>
            <a:endParaRPr lang="en-US" sz="1600" dirty="0"/>
          </a:p>
        </p:txBody>
      </p:sp>
      <p:sp>
        <p:nvSpPr>
          <p:cNvPr id="10" name="Text 5"/>
          <p:cNvSpPr/>
          <p:nvPr/>
        </p:nvSpPr>
        <p:spPr>
          <a:xfrm>
            <a:off x="1082675" y="2572385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支付链路包括新窗唤起、同步return、异步notify、双验签、金额幂等、防重复回调等关键环节，确保支付安全稳定。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1082675" y="1858645"/>
            <a:ext cx="2853690" cy="8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支付链路环节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3" name="Shape 8"/>
          <p:cNvSpPr/>
          <p:nvPr/>
        </p:nvSpPr>
        <p:spPr>
          <a:xfrm>
            <a:off x="615315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15315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615315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15315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15315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8" name="Text 13"/>
          <p:cNvSpPr/>
          <p:nvPr/>
        </p:nvSpPr>
        <p:spPr>
          <a:xfrm>
            <a:off x="615315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9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443210" y="462280"/>
            <a:ext cx="762000" cy="76200"/>
          </a:xfrm>
          <a:prstGeom prst="rect">
            <a:avLst/>
          </a:prstGeom>
        </p:spPr>
      </p:pic>
      <p:pic>
        <p:nvPicPr>
          <p:cNvPr id="20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443210" y="59309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核心功能实现亮点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80110" y="1675765"/>
            <a:ext cx="4953000" cy="4413250"/>
          </a:xfrm>
          <a:prstGeom prst="roundRect">
            <a:avLst>
              <a:gd name="adj" fmla="val 7194"/>
            </a:avLst>
          </a:prstGeom>
          <a:gradFill flip="none" rotWithShape="1">
            <a:gsLst>
              <a:gs pos="0">
                <a:srgbClr val="FFFFFF">
                  <a:alpha val="86000"/>
                </a:srgbClr>
              </a:gs>
              <a:gs pos="56000">
                <a:srgbClr val="EAEEF4">
                  <a:alpha val="0"/>
                </a:srgbClr>
              </a:gs>
              <a:gs pos="100000">
                <a:srgbClr val="EAEEF4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</p:sp>
      <p:sp>
        <p:nvSpPr>
          <p:cNvPr id="3" name="Text 1"/>
          <p:cNvSpPr/>
          <p:nvPr/>
        </p:nvSpPr>
        <p:spPr>
          <a:xfrm>
            <a:off x="880110" y="1675765"/>
            <a:ext cx="4953000" cy="44132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357620" y="1675765"/>
            <a:ext cx="4953000" cy="4413250"/>
          </a:xfrm>
          <a:prstGeom prst="roundRect">
            <a:avLst>
              <a:gd name="adj" fmla="val 7194"/>
            </a:avLst>
          </a:prstGeom>
          <a:gradFill flip="none" rotWithShape="1">
            <a:gsLst>
              <a:gs pos="0">
                <a:srgbClr val="FFFFFF">
                  <a:alpha val="86000"/>
                </a:srgbClr>
              </a:gs>
              <a:gs pos="46000">
                <a:srgbClr val="EAEEF4">
                  <a:alpha val="0"/>
                </a:srgbClr>
              </a:gs>
              <a:gs pos="100000">
                <a:srgbClr val="EAEEF4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</p:sp>
      <p:sp>
        <p:nvSpPr>
          <p:cNvPr id="5" name="Text 3"/>
          <p:cNvSpPr/>
          <p:nvPr/>
        </p:nvSpPr>
        <p:spPr>
          <a:xfrm>
            <a:off x="6357620" y="1675765"/>
            <a:ext cx="4953000" cy="44132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2155" y="753110"/>
            <a:ext cx="1064958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商品检索与购物车一致性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05510" y="3272155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商品检索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63345" y="3694430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商品列表支持多维度筛选、排序、分页，后端统一封装PageResult，实现高效商品检索，提升购物体验。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6353810" y="3272155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购物车一致性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811645" y="3694430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购物车采用服务端选中权威模型，多端登录状态实时同步，解决本地勾选丢失问题，确保购物车状态一致性。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882265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8416925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9318625" y="6332855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4" name="Shape 12"/>
          <p:cNvSpPr/>
          <p:nvPr/>
        </p:nvSpPr>
        <p:spPr>
          <a:xfrm>
            <a:off x="11459845" y="6039485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1459845" y="6039485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11459845" y="6136476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1459845" y="6136476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11459845" y="6233467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1459845" y="6233467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0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21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22" name="Image 2" descr="https://kimi-img.moonshot.cn/pub/slides/25-09-09-18:30:36-d3003j2mvdm9arp5cr9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3" y="4754880"/>
            <a:ext cx="4859517" cy="2063839"/>
          </a:xfrm>
          <a:prstGeom prst="rect">
            <a:avLst/>
          </a:prstGeom>
        </p:spPr>
      </p:pic>
      <p:pic>
        <p:nvPicPr>
          <p:cNvPr id="23" name="Image 3" descr="https://kimi-img.moonshot.cn/pub/slides/25-09-09-18:31:39-d30042u0ftligle1an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14" y="4657765"/>
            <a:ext cx="4211412" cy="2007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17000"/>
          </a:blip>
          <a:srcRect l="4" t="11111" r="18329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4895850"/>
            <a:ext cx="8691880" cy="158813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2990" y="3084195"/>
            <a:ext cx="8926830" cy="166370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55" y="1395095"/>
            <a:ext cx="8691880" cy="158813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41020" y="440055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订单流转与发货轨迹</a:t>
            </a:r>
            <a:endParaRPr lang="en-US" sz="1600" dirty="0"/>
          </a:p>
        </p:txBody>
      </p:sp>
      <p:pic>
        <p:nvPicPr>
          <p:cNvPr id="7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10751820" y="612140"/>
            <a:ext cx="762000" cy="76200"/>
          </a:xfrm>
          <a:prstGeom prst="rect">
            <a:avLst/>
          </a:prstGeom>
        </p:spPr>
      </p:pic>
      <p:pic>
        <p:nvPicPr>
          <p:cNvPr id="8" name="Image 5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10751820" y="742950"/>
            <a:ext cx="762000" cy="762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3457575" y="1903095"/>
            <a:ext cx="7795260" cy="11201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订单状态机采用UNPAID→PAID→SHIPPED→FINISHED四阶模型，取消分支独立，清晰展示订单流转过程。</a:t>
            </a:r>
            <a:endParaRPr lang="en-US" sz="1600" dirty="0"/>
          </a:p>
        </p:txBody>
      </p:sp>
      <p:sp>
        <p:nvSpPr>
          <p:cNvPr id="10" name="Text 2"/>
          <p:cNvSpPr/>
          <p:nvPr/>
        </p:nvSpPr>
        <p:spPr>
          <a:xfrm>
            <a:off x="3457575" y="1551305"/>
            <a:ext cx="7733665" cy="440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订单状态机</a:t>
            </a:r>
            <a:endParaRPr lang="en-US" sz="1600" dirty="0"/>
          </a:p>
        </p:txBody>
      </p:sp>
      <p:sp>
        <p:nvSpPr>
          <p:cNvPr id="11" name="Text 3"/>
          <p:cNvSpPr/>
          <p:nvPr/>
        </p:nvSpPr>
        <p:spPr>
          <a:xfrm>
            <a:off x="1395095" y="3651885"/>
            <a:ext cx="7795260" cy="1079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商家后台一键填写快递公司与单号，系统自动拉取物流轨迹回写，简化商家发货流程。</a:t>
            </a:r>
            <a:endParaRPr lang="en-US" sz="1600" dirty="0"/>
          </a:p>
        </p:txBody>
      </p:sp>
      <p:sp>
        <p:nvSpPr>
          <p:cNvPr id="12" name="Text 4"/>
          <p:cNvSpPr/>
          <p:nvPr/>
        </p:nvSpPr>
        <p:spPr>
          <a:xfrm>
            <a:off x="1395095" y="3300095"/>
            <a:ext cx="7795260" cy="363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商家发货操作</a:t>
            </a:r>
            <a:endParaRPr lang="en-US" sz="1600" dirty="0"/>
          </a:p>
        </p:txBody>
      </p:sp>
      <p:sp>
        <p:nvSpPr>
          <p:cNvPr id="13" name="Text 5"/>
          <p:cNvSpPr/>
          <p:nvPr/>
        </p:nvSpPr>
        <p:spPr>
          <a:xfrm>
            <a:off x="3161665" y="5382260"/>
            <a:ext cx="7795260" cy="1064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用户端可实时查看物流节点，物流信息透明化，提升用户对购物过程的掌控感。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3161665" y="5030470"/>
            <a:ext cx="7794625" cy="3663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用户物流查看</a:t>
            </a:r>
            <a:endParaRPr lang="en-US" sz="1600" dirty="0"/>
          </a:p>
        </p:txBody>
      </p:sp>
      <p:pic>
        <p:nvPicPr>
          <p:cNvPr id="15" name="Image 6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5"/>
          <a:srcRect l="275" r="275"/>
          <a:stretch>
            <a:fillRect/>
          </a:stretch>
        </p:blipFill>
        <p:spPr>
          <a:xfrm>
            <a:off x="2296795" y="1903095"/>
            <a:ext cx="688340" cy="691515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2301240" y="199326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1</a:t>
            </a:r>
            <a:endParaRPr lang="en-US" sz="1600" dirty="0"/>
          </a:p>
        </p:txBody>
      </p:sp>
      <p:pic>
        <p:nvPicPr>
          <p:cNvPr id="17" name="Image 7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5"/>
          <a:srcRect l="275" r="275"/>
          <a:stretch>
            <a:fillRect/>
          </a:stretch>
        </p:blipFill>
        <p:spPr>
          <a:xfrm>
            <a:off x="9625330" y="3469005"/>
            <a:ext cx="688340" cy="691515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9629775" y="355917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</a:t>
            </a:r>
            <a:endParaRPr lang="en-US" sz="1600" dirty="0"/>
          </a:p>
        </p:txBody>
      </p:sp>
      <p:pic>
        <p:nvPicPr>
          <p:cNvPr id="19" name="Image 8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5"/>
          <a:srcRect l="275" r="275"/>
          <a:stretch>
            <a:fillRect/>
          </a:stretch>
        </p:blipFill>
        <p:spPr>
          <a:xfrm>
            <a:off x="2210435" y="5386705"/>
            <a:ext cx="688340" cy="691515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2214880" y="547687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3105" y="3025458"/>
            <a:ext cx="10669270" cy="10166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下单后可评价，前端聚合评分与关键词，为商家提供真实反馈，助力商品优化。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713105" y="1594842"/>
            <a:ext cx="779335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评价系统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3105" y="2417763"/>
            <a:ext cx="6583045" cy="457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评价系统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6" name="Shape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3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1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803130" y="924560"/>
            <a:ext cx="2417445" cy="568960"/>
          </a:xfrm>
          <a:prstGeom prst="rect">
            <a:avLst/>
          </a:prstGeom>
        </p:spPr>
      </p:pic>
      <p:pic>
        <p:nvPicPr>
          <p:cNvPr id="15" name="Image 3" descr="https://kimi-img.moonshot.cn/pub/slides/slides_tmpl/image/25-09-05-17:30:42-d2targlnfo2stf9djjl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" y="6014085"/>
            <a:ext cx="4919345" cy="219710"/>
          </a:xfrm>
          <a:prstGeom prst="rect">
            <a:avLst/>
          </a:prstGeom>
        </p:spPr>
      </p:pic>
      <p:pic>
        <p:nvPicPr>
          <p:cNvPr id="16" name="Image 4" descr="https://kimi-img.moonshot.cn/pub/slides/25-09-09-18:34:54-d3005ji5hvlqdiompbs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5" y="3533775"/>
            <a:ext cx="10378719" cy="2742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问题复盘与质量保障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q0.png"/>
          <p:cNvPicPr>
            <a:picLocks noChangeAspect="1"/>
          </p:cNvPicPr>
          <p:nvPr/>
        </p:nvPicPr>
        <p:blipFill>
          <a:blip r:embed="rId2">
            <a:alphaModFix amt="40000"/>
          </a:blip>
          <a:srcRect t="12164" b="6895"/>
          <a:stretch>
            <a:fillRect/>
          </a:stretch>
        </p:blipFill>
        <p:spPr>
          <a:xfrm>
            <a:off x="1151255" y="0"/>
            <a:ext cx="3615055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21075" y="2136140"/>
            <a:ext cx="7795260" cy="1476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支付页出现空白，支付完成后未自动跳转，影响用户体验，需深入分析原因并解决。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521075" y="1721485"/>
            <a:ext cx="6654165" cy="3721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问题现象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105025" y="3746500"/>
            <a:ext cx="7795260" cy="1476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经排查，问题根源在于支付宝嵌入限制、浏览器跨窗拦截、ngrok警告页等因素，导致支付流程受阻。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2105025" y="3331845"/>
            <a:ext cx="7706360" cy="3765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根因分析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3408045" y="5356860"/>
            <a:ext cx="7794625" cy="1476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采用新窗唤起、postMessage、轮询兜底等技术手段，成功解决支付空白与跳转失败问题，提升支付成功率。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3408045" y="4942205"/>
            <a:ext cx="6570345" cy="3340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解决方案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41020" y="53213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支付空白与跳转失败根因</a:t>
            </a:r>
            <a:endParaRPr lang="en-US" sz="1600" dirty="0"/>
          </a:p>
        </p:txBody>
      </p:sp>
      <p:pic>
        <p:nvPicPr>
          <p:cNvPr id="10" name="Image 1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275" r="275"/>
          <a:stretch>
            <a:fillRect/>
          </a:stretch>
        </p:blipFill>
        <p:spPr>
          <a:xfrm>
            <a:off x="1458595" y="1642110"/>
            <a:ext cx="688340" cy="691515"/>
          </a:xfrm>
          <a:prstGeom prst="rect">
            <a:avLst/>
          </a:prstGeom>
        </p:spPr>
      </p:pic>
      <p:pic>
        <p:nvPicPr>
          <p:cNvPr id="11" name="Image 2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275" r="275"/>
          <a:stretch>
            <a:fillRect/>
          </a:stretch>
        </p:blipFill>
        <p:spPr>
          <a:xfrm>
            <a:off x="849630" y="3331845"/>
            <a:ext cx="688340" cy="691515"/>
          </a:xfrm>
          <a:prstGeom prst="rect">
            <a:avLst/>
          </a:prstGeom>
        </p:spPr>
      </p:pic>
      <p:pic>
        <p:nvPicPr>
          <p:cNvPr id="12" name="Image 3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275" r="275"/>
          <a:stretch>
            <a:fillRect/>
          </a:stretch>
        </p:blipFill>
        <p:spPr>
          <a:xfrm>
            <a:off x="1537970" y="5222875"/>
            <a:ext cx="688340" cy="6915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63040" y="173228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1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854710" y="342900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1543685" y="532574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价值总结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23000"/>
          </a:blip>
          <a:srcRect l="4" t="11111" r="18329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1020" y="532130"/>
            <a:ext cx="10993120" cy="979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项目价值与答辩回顾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2268855" y="3138805"/>
            <a:ext cx="2513965" cy="29876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实现真支付、真统计的大闭环，为中小商家提供低成本、可快速复用的电商解决方案。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246630" y="2288540"/>
            <a:ext cx="2514600" cy="7867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项目核心价值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5591175" y="3145790"/>
            <a:ext cx="2513965" cy="2980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选中语义服务端一致、支付回调稳健化、统计聚合高效、工程化资产齐全，彰显项目技术实力。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5568950" y="2295525"/>
            <a:ext cx="2514600" cy="7867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技术亮点回顾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874760" y="3166110"/>
            <a:ext cx="2513965" cy="2959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展望未来，项目具备广阔扩展性与演进空间，可满足商家更多需求，助力业务持续发展。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852535" y="2315845"/>
            <a:ext cx="2514600" cy="7867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未来展望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5177791" y="3709209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sp>
        <p:nvSpPr>
          <p:cNvPr id="11" name="Shape 8"/>
          <p:cNvSpPr/>
          <p:nvPr/>
        </p:nvSpPr>
        <p:spPr>
          <a:xfrm>
            <a:off x="8518526" y="3709209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pic>
        <p:nvPicPr>
          <p:cNvPr id="12" name="Image 1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958850" y="4513580"/>
            <a:ext cx="4178300" cy="509905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4" name="Shape 10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Shape 12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4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0" name="Image 2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882650" y="669290"/>
            <a:ext cx="762000" cy="76200"/>
          </a:xfrm>
          <a:prstGeom prst="rect">
            <a:avLst/>
          </a:prstGeom>
        </p:spPr>
      </p:pic>
      <p:pic>
        <p:nvPicPr>
          <p:cNvPr id="21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882650" y="80010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5199380"/>
            <a:ext cx="7179310" cy="7366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4401185"/>
            <a:ext cx="71793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3590925"/>
            <a:ext cx="7179310" cy="73660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2780665"/>
            <a:ext cx="7179310" cy="736600"/>
          </a:xfrm>
          <a:prstGeom prst="rect">
            <a:avLst/>
          </a:prstGeom>
        </p:spPr>
      </p:pic>
      <p:pic>
        <p:nvPicPr>
          <p:cNvPr id="6" name="Image 4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1970405"/>
            <a:ext cx="7179310" cy="736600"/>
          </a:xfrm>
          <a:prstGeom prst="rect">
            <a:avLst/>
          </a:prstGeom>
        </p:spPr>
      </p:pic>
      <p:pic>
        <p:nvPicPr>
          <p:cNvPr id="7" name="Image 5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1160145"/>
            <a:ext cx="7179310" cy="7366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4305935" y="120078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01.</a:t>
            </a:r>
            <a:endParaRPr lang="en-US" sz="1600" dirty="0"/>
          </a:p>
        </p:txBody>
      </p:sp>
      <p:sp>
        <p:nvSpPr>
          <p:cNvPr id="9" name="Text 1"/>
          <p:cNvSpPr/>
          <p:nvPr/>
        </p:nvSpPr>
        <p:spPr>
          <a:xfrm>
            <a:off x="5147310" y="1323975"/>
            <a:ext cx="60267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项目背景与目标定位</a:t>
            </a:r>
            <a:endParaRPr lang="en-US" sz="1600" dirty="0"/>
          </a:p>
        </p:txBody>
      </p:sp>
      <p:sp>
        <p:nvSpPr>
          <p:cNvPr id="10" name="Text 2"/>
          <p:cNvSpPr/>
          <p:nvPr/>
        </p:nvSpPr>
        <p:spPr>
          <a:xfrm>
            <a:off x="4305935" y="202628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02.</a:t>
            </a:r>
            <a:endParaRPr lang="en-US" sz="1600" dirty="0"/>
          </a:p>
        </p:txBody>
      </p:sp>
      <p:sp>
        <p:nvSpPr>
          <p:cNvPr id="11" name="Text 3"/>
          <p:cNvSpPr/>
          <p:nvPr/>
        </p:nvSpPr>
        <p:spPr>
          <a:xfrm>
            <a:off x="5147310" y="2159635"/>
            <a:ext cx="60274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需求洞察与系统总体设计</a:t>
            </a:r>
            <a:endParaRPr lang="en-US" sz="1600" dirty="0"/>
          </a:p>
        </p:txBody>
      </p:sp>
      <p:sp>
        <p:nvSpPr>
          <p:cNvPr id="12" name="Text 4"/>
          <p:cNvSpPr/>
          <p:nvPr/>
        </p:nvSpPr>
        <p:spPr>
          <a:xfrm>
            <a:off x="4305935" y="282892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03.</a:t>
            </a:r>
            <a:endParaRPr lang="en-US" sz="1600" dirty="0"/>
          </a:p>
        </p:txBody>
      </p:sp>
      <p:sp>
        <p:nvSpPr>
          <p:cNvPr id="13" name="Text 5"/>
          <p:cNvSpPr/>
          <p:nvPr/>
        </p:nvSpPr>
        <p:spPr>
          <a:xfrm>
            <a:off x="5147310" y="2970530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关键技术选型与支付挑战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4305935" y="3651250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04.</a:t>
            </a:r>
            <a:endParaRPr lang="en-US" sz="1600" dirty="0"/>
          </a:p>
        </p:txBody>
      </p:sp>
      <p:sp>
        <p:nvSpPr>
          <p:cNvPr id="15" name="Text 7"/>
          <p:cNvSpPr/>
          <p:nvPr/>
        </p:nvSpPr>
        <p:spPr>
          <a:xfrm>
            <a:off x="5147310" y="3768090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核心功能实现亮点</a:t>
            </a:r>
            <a:endParaRPr lang="en-US" sz="1600" dirty="0"/>
          </a:p>
        </p:txBody>
      </p:sp>
      <p:sp>
        <p:nvSpPr>
          <p:cNvPr id="16" name="Text 8"/>
          <p:cNvSpPr/>
          <p:nvPr/>
        </p:nvSpPr>
        <p:spPr>
          <a:xfrm>
            <a:off x="4305935" y="4465320"/>
            <a:ext cx="86868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05.</a:t>
            </a:r>
            <a:endParaRPr lang="en-US" sz="1600" dirty="0"/>
          </a:p>
        </p:txBody>
      </p:sp>
      <p:sp>
        <p:nvSpPr>
          <p:cNvPr id="17" name="Text 9"/>
          <p:cNvSpPr/>
          <p:nvPr/>
        </p:nvSpPr>
        <p:spPr>
          <a:xfrm>
            <a:off x="5147310" y="4588510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问题复盘与质量保障</a:t>
            </a:r>
            <a:endParaRPr lang="en-US" sz="1600" dirty="0"/>
          </a:p>
        </p:txBody>
      </p:sp>
      <p:sp>
        <p:nvSpPr>
          <p:cNvPr id="18" name="Text 10"/>
          <p:cNvSpPr/>
          <p:nvPr/>
        </p:nvSpPr>
        <p:spPr>
          <a:xfrm>
            <a:off x="4305935" y="524319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06.</a:t>
            </a:r>
            <a:endParaRPr lang="en-US" sz="1600" dirty="0"/>
          </a:p>
        </p:txBody>
      </p:sp>
      <p:sp>
        <p:nvSpPr>
          <p:cNvPr id="19" name="Text 11"/>
          <p:cNvSpPr/>
          <p:nvPr/>
        </p:nvSpPr>
        <p:spPr>
          <a:xfrm>
            <a:off x="5147310" y="5382895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价值总结</a:t>
            </a:r>
            <a:endParaRPr lang="en-US" sz="1600" dirty="0"/>
          </a:p>
        </p:txBody>
      </p:sp>
      <p:sp>
        <p:nvSpPr>
          <p:cNvPr id="20" name="Shape 1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21" name="Shape 13"/>
          <p:cNvSpPr/>
          <p:nvPr/>
        </p:nvSpPr>
        <p:spPr>
          <a:xfrm>
            <a:off x="1045210" y="1243965"/>
            <a:ext cx="1408430" cy="8001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22" name="Text 14"/>
          <p:cNvSpPr/>
          <p:nvPr/>
        </p:nvSpPr>
        <p:spPr>
          <a:xfrm>
            <a:off x="1045210" y="1243965"/>
            <a:ext cx="1408430" cy="800100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40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sp>
        <p:nvSpPr>
          <p:cNvPr id="23" name="Text 15"/>
          <p:cNvSpPr/>
          <p:nvPr/>
        </p:nvSpPr>
        <p:spPr>
          <a:xfrm>
            <a:off x="1045210" y="2010410"/>
            <a:ext cx="2663190" cy="430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CONTENTS</a:t>
            </a:r>
            <a:endParaRPr lang="en-US" sz="1600" dirty="0"/>
          </a:p>
        </p:txBody>
      </p:sp>
      <p:sp>
        <p:nvSpPr>
          <p:cNvPr id="24" name="Shape 16"/>
          <p:cNvSpPr/>
          <p:nvPr/>
        </p:nvSpPr>
        <p:spPr>
          <a:xfrm>
            <a:off x="1125220" y="1988820"/>
            <a:ext cx="166497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25" name="Shape 17"/>
          <p:cNvSpPr/>
          <p:nvPr/>
        </p:nvSpPr>
        <p:spPr>
          <a:xfrm>
            <a:off x="11459749" y="61159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26" name="Text 18"/>
          <p:cNvSpPr/>
          <p:nvPr/>
        </p:nvSpPr>
        <p:spPr>
          <a:xfrm>
            <a:off x="11459749" y="61159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19"/>
          <p:cNvSpPr/>
          <p:nvPr/>
        </p:nvSpPr>
        <p:spPr>
          <a:xfrm>
            <a:off x="11459749" y="62129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28" name="Text 20"/>
          <p:cNvSpPr/>
          <p:nvPr/>
        </p:nvSpPr>
        <p:spPr>
          <a:xfrm>
            <a:off x="11459749" y="62129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1"/>
          <p:cNvSpPr/>
          <p:nvPr/>
        </p:nvSpPr>
        <p:spPr>
          <a:xfrm>
            <a:off x="11459749" y="63098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30" name="Text 22"/>
          <p:cNvSpPr/>
          <p:nvPr/>
        </p:nvSpPr>
        <p:spPr>
          <a:xfrm>
            <a:off x="11459749" y="63098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31" name="Image 6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32" name="Image 7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33" name="Image 8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744710" y="779780"/>
            <a:ext cx="217043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/>
          <a:srcRect t="104" b="104"/>
          <a:stretch>
            <a:fillRect/>
          </a:stretch>
        </p:blipFill>
        <p:spPr>
          <a:xfrm>
            <a:off x="0" y="2540"/>
            <a:ext cx="12192000" cy="68554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19100" y="2440940"/>
            <a:ext cx="7735570" cy="180467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46000"/>
                </a:srgbClr>
              </a:gs>
              <a:gs pos="30000">
                <a:srgbClr val="F9FBFD">
                  <a:alpha val="69000"/>
                </a:srgbClr>
              </a:gs>
              <a:gs pos="8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</p:spPr>
      </p:sp>
      <p:sp>
        <p:nvSpPr>
          <p:cNvPr id="4" name="Text 1"/>
          <p:cNvSpPr/>
          <p:nvPr/>
        </p:nvSpPr>
        <p:spPr>
          <a:xfrm>
            <a:off x="419100" y="2440940"/>
            <a:ext cx="7735570" cy="18046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26745" y="3177540"/>
            <a:ext cx="11033760" cy="893445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626745" y="3177540"/>
            <a:ext cx="11033760" cy="893445"/>
          </a:xfrm>
          <a:prstGeom prst="rect">
            <a:avLst/>
          </a:prstGeom>
          <a:noFill/>
        </p:spPr>
        <p:txBody>
          <a:bodyPr wrap="square" lIns="45720" tIns="91440" rIns="91440" bIns="45720" rtlCol="0" anchor="b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54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6745" y="2440305"/>
            <a:ext cx="9281795" cy="709295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8" name="Text 5"/>
          <p:cNvSpPr/>
          <p:nvPr/>
        </p:nvSpPr>
        <p:spPr>
          <a:xfrm>
            <a:off x="626745" y="2440305"/>
            <a:ext cx="9281795" cy="709295"/>
          </a:xfrm>
          <a:prstGeom prst="rect">
            <a:avLst/>
          </a:prstGeom>
          <a:noFill/>
        </p:spPr>
        <p:txBody>
          <a:bodyPr wrap="square" lIns="45720" tIns="91440" rIns="91440" bIns="45720" rtlCol="0" anchor="b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32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THANK YOU FOR READING！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26745" y="6134418"/>
            <a:ext cx="4345305" cy="33147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626745" y="6134418"/>
            <a:ext cx="4345305" cy="33147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蔡万鹏</a:t>
            </a:r>
            <a:endParaRPr lang="zh-CN" altLang="en-US" sz="1600" dirty="0">
              <a:solidFill>
                <a:srgbClr val="000000"/>
              </a:solidFill>
              <a:latin typeface="MiSans" pitchFamily="34" charset="0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240270" y="6099810"/>
            <a:ext cx="3091815" cy="3663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汇报日期：2025/09/11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5"/>
          <p:cNvSpPr/>
          <p:nvPr/>
        </p:nvSpPr>
        <p:spPr>
          <a:xfrm flipV="1">
            <a:off x="2304972" y="6281738"/>
            <a:ext cx="5746750" cy="1905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pic>
        <p:nvPicPr>
          <p:cNvPr id="19" name="Image 1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91445" y="5408930"/>
            <a:ext cx="2170430" cy="728980"/>
          </a:xfrm>
          <a:prstGeom prst="rect">
            <a:avLst/>
          </a:prstGeom>
        </p:spPr>
      </p:pic>
      <p:pic>
        <p:nvPicPr>
          <p:cNvPr id="20" name="Image 2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534035"/>
            <a:ext cx="762000" cy="76200"/>
          </a:xfrm>
          <a:prstGeom prst="rect">
            <a:avLst/>
          </a:prstGeom>
        </p:spPr>
      </p:pic>
      <p:pic>
        <p:nvPicPr>
          <p:cNvPr id="21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66484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项目背景与目标定位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7760" y="3359150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疫情冲击下，线下店铺客流量大幅下降，中小零食商家面临巨大经营压力，迫切需要寻找新的销售渠道。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127760" y="2645410"/>
            <a:ext cx="2853690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线下流量锐减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728210" y="2799715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现有电商平台抽成高、定制化服务费用昂贵、运维复杂，中小商家难以承受，急需低成本、易操作的电商解决方案。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728210" y="2085975"/>
            <a:ext cx="2853690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现有平台弊端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328025" y="3491230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本项目旨在为中小商家提供低成本、标准链路齐全、易运维的电商系统，助力商家快速上线，实现线上经营。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328025" y="2777490"/>
            <a:ext cx="2853690" cy="7162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项目价值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56298" y="65786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中小商家线上经营需求激增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4267201" y="3391074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sp>
        <p:nvSpPr>
          <p:cNvPr id="10" name="Shape 8"/>
          <p:cNvSpPr/>
          <p:nvPr/>
        </p:nvSpPr>
        <p:spPr>
          <a:xfrm>
            <a:off x="7924801" y="3391074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pic>
        <p:nvPicPr>
          <p:cNvPr id="11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10751820" y="428625"/>
            <a:ext cx="762000" cy="76200"/>
          </a:xfrm>
          <a:prstGeom prst="rect">
            <a:avLst/>
          </a:prstGeom>
        </p:spPr>
      </p:pic>
      <p:pic>
        <p:nvPicPr>
          <p:cNvPr id="12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10751820" y="559435"/>
            <a:ext cx="762000" cy="76200"/>
          </a:xfrm>
          <a:prstGeom prst="rect">
            <a:avLst/>
          </a:prstGeom>
        </p:spPr>
      </p:pic>
      <p:pic>
        <p:nvPicPr>
          <p:cNvPr id="13" name="Image 2" descr="https://kimi-img.moonshot.cn/pub/slides/slides_tmpl/image/25-09-05-17:30:42-d2targlnfo2stf9djjl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10" y="5626735"/>
            <a:ext cx="2939415" cy="131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470" y="902970"/>
            <a:ext cx="7322820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端到端闭环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712470" y="1919605"/>
            <a:ext cx="6583045" cy="457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全链路闭环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2470" y="2560955"/>
            <a:ext cx="6583680" cy="17360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项目涵盖C端购物、B端经营、管理员运营，实现端到端的业务闭环，满足不同角色的业务需求。</a:t>
            </a:r>
            <a:endParaRPr lang="en-US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商品→购物车→订单→支付→发货→收货→评价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6" name="Shape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3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14" name="Image 2" descr="https://kimi-img.moonshot.cn/pub/slides/slides_tmpl/image/25-09-05-17:30:42-d2targlnfo2stf9djjl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6014085"/>
            <a:ext cx="4402455" cy="196850"/>
          </a:xfrm>
          <a:prstGeom prst="rect">
            <a:avLst/>
          </a:prstGeom>
        </p:spPr>
      </p:pic>
      <p:pic>
        <p:nvPicPr>
          <p:cNvPr id="15" name="Image 3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380345" y="779145"/>
            <a:ext cx="2066925" cy="5099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35" y="3270885"/>
            <a:ext cx="1069911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需求洞察与系统总体设计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0"/>
            <a:ext cx="12192000" cy="297307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763" t="-40" r="763" b="40"/>
          <a:stretch>
            <a:fillRect/>
          </a:stretch>
        </p:blipFill>
        <p:spPr>
          <a:xfrm>
            <a:off x="1904365" y="1858010"/>
            <a:ext cx="779145" cy="790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948180" y="200787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2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763" t="-40" r="763" b="40"/>
          <a:stretch>
            <a:fillRect/>
          </a:stretch>
        </p:blipFill>
        <p:spPr>
          <a:xfrm>
            <a:off x="5682615" y="2307590"/>
            <a:ext cx="779145" cy="7905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726430" y="243459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</a:t>
            </a:r>
            <a:endParaRPr lang="en-US" sz="1600" dirty="0"/>
          </a:p>
        </p:txBody>
      </p:sp>
      <p:pic>
        <p:nvPicPr>
          <p:cNvPr id="7" name="Image 3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763" t="-40" r="763" b="40"/>
          <a:stretch>
            <a:fillRect/>
          </a:stretch>
        </p:blipFill>
        <p:spPr>
          <a:xfrm>
            <a:off x="9499600" y="1881505"/>
            <a:ext cx="779145" cy="79057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9544685" y="204152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3</a:t>
            </a:r>
            <a:endParaRPr lang="en-US" sz="1600" dirty="0"/>
          </a:p>
        </p:txBody>
      </p:sp>
      <p:sp>
        <p:nvSpPr>
          <p:cNvPr id="9" name="Text 3"/>
          <p:cNvSpPr/>
          <p:nvPr/>
        </p:nvSpPr>
        <p:spPr>
          <a:xfrm>
            <a:off x="856298" y="65786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消费者商家管理员三重痛点拆解</a:t>
            </a:r>
            <a:endParaRPr lang="en-US" sz="1600" dirty="0"/>
          </a:p>
        </p:txBody>
      </p:sp>
      <p:sp>
        <p:nvSpPr>
          <p:cNvPr id="10" name="Text 4"/>
          <p:cNvSpPr/>
          <p:nvPr/>
        </p:nvSpPr>
        <p:spPr>
          <a:xfrm>
            <a:off x="866775" y="3543935"/>
            <a:ext cx="2853055" cy="27190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消费者在购物过程中面临找商品难、筛选弱、下单流程复杂、支付易卡住、评价入口不清晰等问题，影响购物体验。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866775" y="2830195"/>
            <a:ext cx="2853690" cy="7137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消费者痛点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4655820" y="3961765"/>
            <a:ext cx="2853055" cy="27190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商家在经营过程中面临商品管理繁琐、订单处理复杂、发货与物流追踪缺失、缺乏数据看板等问题，影响运营效率。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4655820" y="3248025"/>
            <a:ext cx="2853690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商家痛点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8444865" y="3523615"/>
            <a:ext cx="2853055" cy="2718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管理员在审核与风控方面维度有限，在统计分析方面视角较弱，难以全面掌握平台运营情况。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8444865" y="2809875"/>
            <a:ext cx="2853690" cy="7137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管理员痛点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1830" y="753110"/>
            <a:ext cx="1064958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前后端分离架构与角色模型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671830" y="3256280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前后端分离架构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129348" y="3678555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采用Vue3+SpringBoot分层架构，前后端分离开发，提高开发效率和系统可维护性。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539865" y="3256280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角色模型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997383" y="3678555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系统支持消费者、商家、管理员三角色，通过JWT统一鉴权，不同角色进入不同视图，满足多样化需求。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104891" y="2514139"/>
            <a:ext cx="0" cy="257810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rgbClr val="2F5BEE">
                    <a:alpha val="61000"/>
                  </a:srgbClr>
                </a:gs>
                <a:gs pos="100000">
                  <a:srgbClr val="8DD4FB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prstDash val="solid"/>
            <a:headEnd type="none"/>
            <a:tailEnd type="none"/>
          </a:ln>
        </p:spPr>
      </p:sp>
      <p:sp>
        <p:nvSpPr>
          <p:cNvPr id="8" name="Text 6"/>
          <p:cNvSpPr/>
          <p:nvPr/>
        </p:nvSpPr>
        <p:spPr>
          <a:xfrm>
            <a:off x="2731770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8599805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1" name="Shape 9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82650" y="669290"/>
            <a:ext cx="762000" cy="76200"/>
          </a:xfrm>
          <a:prstGeom prst="rect">
            <a:avLst/>
          </a:prstGeom>
        </p:spPr>
      </p:pic>
      <p:pic>
        <p:nvPicPr>
          <p:cNvPr id="18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82650" y="80010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关键技术选型与支付挑战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WPS 演示</Application>
  <PresentationFormat>On-screen Show (16:9)</PresentationFormat>
  <Paragraphs>227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MiSans</vt:lpstr>
      <vt:lpstr>MiSans</vt:lpstr>
      <vt:lpstr>MiSans</vt:lpstr>
      <vt:lpstr>Calibri</vt:lpstr>
      <vt:lpstr>微软雅黑</vt:lpstr>
      <vt:lpstr>Arial Unicode MS</vt:lpstr>
      <vt:lpstr>等线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零食商城全栈电商项目答辩</dc:title>
  <dc:creator>Kimi</dc:creator>
  <dc:subject>零食商城全栈电商项目答辩</dc:subject>
  <cp:lastModifiedBy>RET</cp:lastModifiedBy>
  <cp:revision>5</cp:revision>
  <dcterms:created xsi:type="dcterms:W3CDTF">2025-09-09T10:38:00Z</dcterms:created>
  <dcterms:modified xsi:type="dcterms:W3CDTF">2025-09-10T08:37:45Z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{"Label":"零食商城全栈电商项目答辩","ContentProducer":"001191110108MACG2KBH8F10000","ProduceID":"d2vup9i5hvlosmj5ubug","ReservedCode1":"","ContentPropagator":"001191110108MACG2KBH8F20000","PropagateID":"d2vup9i5hvlosmj5ubug","ReservedCode2":""}</vt:lpwstr>
  </property>
  <property fmtid="{D5CDD505-2E9C-101B-9397-08002B2CF9AE}" pid="3" name="KSOProductBuildVer">
    <vt:lpwstr>2052-10.8.2.7090</vt:lpwstr>
  </property>
</Properties>
</file>