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2" r:id="rId4"/>
  </p:sldMasterIdLst>
  <p:notesMasterIdLst>
    <p:notesMasterId r:id="rId18"/>
  </p:notesMasterIdLst>
  <p:sldIdLst>
    <p:sldId id="377" r:id="rId5"/>
    <p:sldId id="379" r:id="rId6"/>
    <p:sldId id="398" r:id="rId7"/>
    <p:sldId id="399" r:id="rId8"/>
    <p:sldId id="392" r:id="rId9"/>
    <p:sldId id="395" r:id="rId10"/>
    <p:sldId id="393" r:id="rId11"/>
    <p:sldId id="394" r:id="rId12"/>
    <p:sldId id="397" r:id="rId13"/>
    <p:sldId id="396" r:id="rId14"/>
    <p:sldId id="401" r:id="rId15"/>
    <p:sldId id="402" r:id="rId16"/>
    <p:sldId id="39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5F1B00-5E14-1FE2-4C50-A21D16323C91}" v="2" dt="2024-02-11T11:18:06.138"/>
    <p1510:client id="{B5D69EC5-E99D-4A18-A28D-6F03C1A64ABB}" v="18" dt="2024-02-11T11:13:14.737"/>
    <p1510:client id="{BACF8CA1-4A56-482A-9451-EED02A70988E}" v="9" dt="2024-02-11T12:27:34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7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7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D738A-A189-4608-99AD-290D2E24CCD1}" type="datetimeFigureOut">
              <a:rPr lang="pl-PL" smtClean="0"/>
              <a:t>12.02.2024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22A77-560B-42C6-98A8-727FB6E047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1869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43A4303-F8B1-2446-9487-0E9B8F299762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0145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43A4303-F8B1-2446-9487-0E9B8F299762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8333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EA5DBB6-C940-4B29-B979-BF8808CC17D1}" type="datetimeFigureOut">
              <a:rPr lang="pl-PL" smtClean="0"/>
              <a:t>12.02.2024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C33E7EC-EDDA-43C2-AEFF-A85CFFAAA0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9740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DBB6-C940-4B29-B979-BF8808CC17D1}" type="datetimeFigureOut">
              <a:rPr lang="pl-PL" smtClean="0"/>
              <a:t>12.02.2024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E7EC-EDDA-43C2-AEFF-A85CFFAAA0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664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DBB6-C940-4B29-B979-BF8808CC17D1}" type="datetimeFigureOut">
              <a:rPr lang="pl-PL" smtClean="0"/>
              <a:t>12.02.2024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E7EC-EDDA-43C2-AEFF-A85CFFAAA0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3249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DBB6-C940-4B29-B979-BF8808CC17D1}" type="datetimeFigureOut">
              <a:rPr lang="pl-PL" smtClean="0"/>
              <a:t>12.02.2024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E7EC-EDDA-43C2-AEFF-A85CFFAAA0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2490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DBB6-C940-4B29-B979-BF8808CC17D1}" type="datetimeFigureOut">
              <a:rPr lang="pl-PL" smtClean="0"/>
              <a:t>12.02.2024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E7EC-EDDA-43C2-AEFF-A85CFFAAA0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7564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DBB6-C940-4B29-B979-BF8808CC17D1}" type="datetimeFigureOut">
              <a:rPr lang="pl-PL" smtClean="0"/>
              <a:t>12.02.2024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E7EC-EDDA-43C2-AEFF-A85CFFAAA0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7606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DBB6-C940-4B29-B979-BF8808CC17D1}" type="datetimeFigureOut">
              <a:rPr lang="pl-PL" smtClean="0"/>
              <a:t>12.02.2024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E7EC-EDDA-43C2-AEFF-A85CFFAAA0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0992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DBB6-C940-4B29-B979-BF8808CC17D1}" type="datetimeFigureOut">
              <a:rPr lang="pl-PL" smtClean="0"/>
              <a:t>12.02.2024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E7EC-EDDA-43C2-AEFF-A85CFFAAA0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1360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DBB6-C940-4B29-B979-BF8808CC17D1}" type="datetimeFigureOut">
              <a:rPr lang="pl-PL" smtClean="0"/>
              <a:t>12.02.2024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E7EC-EDDA-43C2-AEFF-A85CFFAAA0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6685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1">
            <a:extLst>
              <a:ext uri="{FF2B5EF4-FFF2-40B4-BE49-F238E27FC236}">
                <a16:creationId xmlns:a16="http://schemas.microsoft.com/office/drawing/2014/main" id="{5159547C-AB38-C793-550F-7C7D6CEE22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8224" y="-1"/>
            <a:ext cx="11035552" cy="6858001"/>
          </a:xfrm>
          <a:noFill/>
        </p:spPr>
        <p:txBody>
          <a:bodyPr lIns="0" tIns="0" rIns="0" bIns="0" rtlCol="0" anchor="ctr">
            <a:noAutofit/>
          </a:bodyPr>
          <a:lstStyle>
            <a:lvl1pPr algn="l">
              <a:defRPr lang="pl-PL" sz="8000" kern="1200" spc="1000" baseline="0">
                <a:ln>
                  <a:noFill/>
                </a:ln>
                <a:solidFill>
                  <a:srgbClr val="CB6E50"/>
                </a:solidFill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pl-PL" noProof="0"/>
              <a:t>TYTUŁ WZORCA</a:t>
            </a:r>
            <a:br>
              <a:rPr lang="pl-PL" noProof="0"/>
            </a:br>
            <a:r>
              <a:rPr lang="pl-PL" noProof="0"/>
              <a:t>TYTUŁ WZORCA</a:t>
            </a:r>
            <a:br>
              <a:rPr lang="pl-PL" noProof="0"/>
            </a:br>
            <a:r>
              <a:rPr lang="pl-PL" noProof="0"/>
              <a:t>TYTUŁ WZORCA</a:t>
            </a:r>
            <a:br>
              <a:rPr lang="pl-PL" noProof="0"/>
            </a:br>
            <a:r>
              <a:rPr lang="pl-PL" noProof="0"/>
              <a:t>TYTUŁ WZORCA</a:t>
            </a:r>
            <a:br>
              <a:rPr lang="pl-PL" noProof="0"/>
            </a:br>
            <a:r>
              <a:rPr lang="pl-PL" noProof="0"/>
              <a:t>TYTUŁ WZORCA</a:t>
            </a:r>
            <a:br>
              <a:rPr lang="pl-PL" noProof="0"/>
            </a:br>
            <a:r>
              <a:rPr lang="pl-PL" noProof="0"/>
              <a:t>TYTUŁ WZORCA</a:t>
            </a:r>
            <a:br>
              <a:rPr lang="pl-PL" noProof="0"/>
            </a:br>
            <a:r>
              <a:rPr lang="pl-PL" noProof="0"/>
              <a:t>TYTUŁ WZORCA</a:t>
            </a:r>
          </a:p>
        </p:txBody>
      </p:sp>
      <p:sp>
        <p:nvSpPr>
          <p:cNvPr id="8" name="Obraz — symbol zastępczy 26">
            <a:extLst>
              <a:ext uri="{FF2B5EF4-FFF2-40B4-BE49-F238E27FC236}">
                <a16:creationId xmlns:a16="http://schemas.microsoft.com/office/drawing/2014/main" id="{C0B4C216-E27C-7A50-CF5C-D340913FF5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8308" y="604554"/>
            <a:ext cx="4085468" cy="5136084"/>
          </a:xfrm>
          <a:custGeom>
            <a:avLst/>
            <a:gdLst>
              <a:gd name="connsiteX0" fmla="*/ 2247899 w 4495799"/>
              <a:gd name="connsiteY0" fmla="*/ 0 h 5651934"/>
              <a:gd name="connsiteX1" fmla="*/ 4495799 w 4495799"/>
              <a:gd name="connsiteY1" fmla="*/ 2223551 h 5651934"/>
              <a:gd name="connsiteX2" fmla="*/ 4495799 w 4495799"/>
              <a:gd name="connsiteY2" fmla="*/ 5651934 h 5651934"/>
              <a:gd name="connsiteX3" fmla="*/ 0 w 4495799"/>
              <a:gd name="connsiteY3" fmla="*/ 5651934 h 5651934"/>
              <a:gd name="connsiteX4" fmla="*/ 0 w 4495799"/>
              <a:gd name="connsiteY4" fmla="*/ 2223531 h 5651934"/>
              <a:gd name="connsiteX5" fmla="*/ 11605 w 4495799"/>
              <a:gd name="connsiteY5" fmla="*/ 1996206 h 5651934"/>
              <a:gd name="connsiteX6" fmla="*/ 2247899 w 4495799"/>
              <a:gd name="connsiteY6" fmla="*/ 0 h 5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799" h="5651934">
                <a:moveTo>
                  <a:pt x="2247899" y="0"/>
                </a:moveTo>
                <a:cubicBezTo>
                  <a:pt x="3489380" y="0"/>
                  <a:pt x="4495799" y="995518"/>
                  <a:pt x="4495799" y="2223551"/>
                </a:cubicBezTo>
                <a:lnTo>
                  <a:pt x="4495799" y="5651934"/>
                </a:lnTo>
                <a:lnTo>
                  <a:pt x="0" y="5651934"/>
                </a:lnTo>
                <a:lnTo>
                  <a:pt x="0" y="2223531"/>
                </a:lnTo>
                <a:lnTo>
                  <a:pt x="11605" y="1996206"/>
                </a:lnTo>
                <a:cubicBezTo>
                  <a:pt x="126720" y="874967"/>
                  <a:pt x="1084011" y="0"/>
                  <a:pt x="224789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pl-PL" sz="1400" b="0" i="0">
                <a:solidFill>
                  <a:schemeClr val="bg1"/>
                </a:solidFill>
                <a:latin typeface="Arial" panose="020B0604020202020204" pitchFamily="34" charset="0"/>
                <a:cs typeface="Arial"/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0C4CF15-8EEB-3E61-A35B-A44FACDCD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8308" y="5901989"/>
            <a:ext cx="4085468" cy="468087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lang="pl-PL" sz="18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lang="pl-PL" sz="2000"/>
            </a:lvl2pPr>
            <a:lvl3pPr marL="914400" indent="0" algn="ctr">
              <a:buNone/>
              <a:defRPr lang="pl-PL" sz="1800"/>
            </a:lvl3pPr>
            <a:lvl4pPr marL="1371600" indent="0" algn="ctr">
              <a:buNone/>
              <a:defRPr lang="pl-PL" sz="1600"/>
            </a:lvl4pPr>
            <a:lvl5pPr marL="1828800" indent="0" algn="ctr">
              <a:buNone/>
              <a:defRPr lang="pl-PL" sz="1600"/>
            </a:lvl5pPr>
            <a:lvl6pPr marL="2286000" indent="0" algn="ctr">
              <a:buNone/>
              <a:defRPr lang="pl-PL" sz="1600"/>
            </a:lvl6pPr>
            <a:lvl7pPr marL="2743200" indent="0" algn="ctr">
              <a:buNone/>
              <a:defRPr lang="pl-PL" sz="1600"/>
            </a:lvl7pPr>
            <a:lvl8pPr marL="3200400" indent="0" algn="ctr">
              <a:buNone/>
              <a:defRPr lang="pl-PL" sz="1600"/>
            </a:lvl8pPr>
            <a:lvl9pPr marL="3657600" indent="0" algn="ctr">
              <a:buNone/>
              <a:defRPr lang="pl-PL"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3283041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ytuł i zawartoś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raz — symbol zastępczy 26">
            <a:extLst>
              <a:ext uri="{FF2B5EF4-FFF2-40B4-BE49-F238E27FC236}">
                <a16:creationId xmlns:a16="http://schemas.microsoft.com/office/drawing/2014/main" id="{6A67D644-32E7-08DE-4A04-59BC59DA67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23536" y="697867"/>
            <a:ext cx="4344928" cy="5462266"/>
          </a:xfrm>
          <a:custGeom>
            <a:avLst/>
            <a:gdLst>
              <a:gd name="connsiteX0" fmla="*/ 2247899 w 4495799"/>
              <a:gd name="connsiteY0" fmla="*/ 0 h 5651934"/>
              <a:gd name="connsiteX1" fmla="*/ 4495799 w 4495799"/>
              <a:gd name="connsiteY1" fmla="*/ 2223551 h 5651934"/>
              <a:gd name="connsiteX2" fmla="*/ 4495799 w 4495799"/>
              <a:gd name="connsiteY2" fmla="*/ 5651934 h 5651934"/>
              <a:gd name="connsiteX3" fmla="*/ 0 w 4495799"/>
              <a:gd name="connsiteY3" fmla="*/ 5651934 h 5651934"/>
              <a:gd name="connsiteX4" fmla="*/ 0 w 4495799"/>
              <a:gd name="connsiteY4" fmla="*/ 2223531 h 5651934"/>
              <a:gd name="connsiteX5" fmla="*/ 11605 w 4495799"/>
              <a:gd name="connsiteY5" fmla="*/ 1996206 h 5651934"/>
              <a:gd name="connsiteX6" fmla="*/ 2247899 w 4495799"/>
              <a:gd name="connsiteY6" fmla="*/ 0 h 5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799" h="5651934">
                <a:moveTo>
                  <a:pt x="2247899" y="0"/>
                </a:moveTo>
                <a:cubicBezTo>
                  <a:pt x="3489380" y="0"/>
                  <a:pt x="4495799" y="995518"/>
                  <a:pt x="4495799" y="2223551"/>
                </a:cubicBezTo>
                <a:lnTo>
                  <a:pt x="4495799" y="5651934"/>
                </a:lnTo>
                <a:lnTo>
                  <a:pt x="0" y="5651934"/>
                </a:lnTo>
                <a:lnTo>
                  <a:pt x="0" y="2223531"/>
                </a:lnTo>
                <a:lnTo>
                  <a:pt x="11605" y="1996206"/>
                </a:lnTo>
                <a:cubicBezTo>
                  <a:pt x="126720" y="874967"/>
                  <a:pt x="1084011" y="0"/>
                  <a:pt x="2247899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pl-PL" sz="1400" b="0" i="0">
                <a:latin typeface="+mn-lt"/>
              </a:defRPr>
            </a:lvl1pPr>
          </a:lstStyle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736204"/>
          </a:xfrm>
        </p:spPr>
        <p:txBody>
          <a:bodyPr rtlCol="0" anchor="ctr">
            <a:noAutofit/>
          </a:bodyPr>
          <a:lstStyle>
            <a:lvl1pPr algn="ctr">
              <a:defRPr lang="pl-PL" sz="80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pl-PL"/>
              <a:t>TYTUŁ WZORCA</a:t>
            </a:r>
          </a:p>
        </p:txBody>
      </p:sp>
      <p:sp>
        <p:nvSpPr>
          <p:cNvPr id="6" name="Tekst — symbol zastępczy 5">
            <a:extLst>
              <a:ext uri="{FF2B5EF4-FFF2-40B4-BE49-F238E27FC236}">
                <a16:creationId xmlns:a16="http://schemas.microsoft.com/office/drawing/2014/main" id="{C21A91CD-FAA1-12A5-36FC-FB6877A5CF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7235" y="5501848"/>
            <a:ext cx="10515600" cy="135615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l-PL" sz="8000" b="0" spc="500" baseline="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pl-PL"/>
              <a:t>TYTUŁ WZORCA</a:t>
            </a:r>
            <a:endParaRPr lang="pl-PL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45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DBB6-C940-4B29-B979-BF8808CC17D1}" type="datetimeFigureOut">
              <a:rPr lang="pl-PL" smtClean="0"/>
              <a:t>12.02.2024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E7EC-EDDA-43C2-AEFF-A85CFFAAA0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2711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ytuł i zawartoś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">
            <a:extLst>
              <a:ext uri="{FF2B5EF4-FFF2-40B4-BE49-F238E27FC236}">
                <a16:creationId xmlns:a16="http://schemas.microsoft.com/office/drawing/2014/main" id="{610349A9-96E5-48EF-811D-326560B8C1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0572" y="1188358"/>
            <a:ext cx="5962964" cy="1335273"/>
          </a:xfrm>
        </p:spPr>
        <p:txBody>
          <a:bodyPr lIns="0" tIns="0" rIns="0" bIns="0" rtlCol="0" anchor="t">
            <a:noAutofit/>
          </a:bodyPr>
          <a:lstStyle>
            <a:lvl1pPr>
              <a:defRPr lang="pl-PL" sz="550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pl-PL"/>
              <a:t>STYL WZORCA TYTUŁU</a:t>
            </a:r>
          </a:p>
        </p:txBody>
      </p:sp>
      <p:sp>
        <p:nvSpPr>
          <p:cNvPr id="15" name="Obraz — symbol zastępczy 26">
            <a:extLst>
              <a:ext uri="{FF2B5EF4-FFF2-40B4-BE49-F238E27FC236}">
                <a16:creationId xmlns:a16="http://schemas.microsoft.com/office/drawing/2014/main" id="{E0689DF6-C6F5-534C-0D45-ED59D00312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60958"/>
            <a:ext cx="4085468" cy="5136084"/>
          </a:xfrm>
          <a:custGeom>
            <a:avLst/>
            <a:gdLst>
              <a:gd name="connsiteX0" fmla="*/ 2247899 w 4495799"/>
              <a:gd name="connsiteY0" fmla="*/ 0 h 5651934"/>
              <a:gd name="connsiteX1" fmla="*/ 4495799 w 4495799"/>
              <a:gd name="connsiteY1" fmla="*/ 2223551 h 5651934"/>
              <a:gd name="connsiteX2" fmla="*/ 4495799 w 4495799"/>
              <a:gd name="connsiteY2" fmla="*/ 5651934 h 5651934"/>
              <a:gd name="connsiteX3" fmla="*/ 0 w 4495799"/>
              <a:gd name="connsiteY3" fmla="*/ 5651934 h 5651934"/>
              <a:gd name="connsiteX4" fmla="*/ 0 w 4495799"/>
              <a:gd name="connsiteY4" fmla="*/ 2223531 h 5651934"/>
              <a:gd name="connsiteX5" fmla="*/ 11605 w 4495799"/>
              <a:gd name="connsiteY5" fmla="*/ 1996206 h 5651934"/>
              <a:gd name="connsiteX6" fmla="*/ 2247899 w 4495799"/>
              <a:gd name="connsiteY6" fmla="*/ 0 h 5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799" h="5651934">
                <a:moveTo>
                  <a:pt x="2247899" y="0"/>
                </a:moveTo>
                <a:cubicBezTo>
                  <a:pt x="3489380" y="0"/>
                  <a:pt x="4495799" y="995518"/>
                  <a:pt x="4495799" y="2223551"/>
                </a:cubicBezTo>
                <a:lnTo>
                  <a:pt x="4495799" y="5651934"/>
                </a:lnTo>
                <a:lnTo>
                  <a:pt x="0" y="5651934"/>
                </a:lnTo>
                <a:lnTo>
                  <a:pt x="0" y="2223531"/>
                </a:lnTo>
                <a:lnTo>
                  <a:pt x="11605" y="1996206"/>
                </a:lnTo>
                <a:cubicBezTo>
                  <a:pt x="126720" y="874967"/>
                  <a:pt x="1084011" y="0"/>
                  <a:pt x="224789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pl-PL" sz="1400" b="0" i="0">
                <a:latin typeface="+mn-lt"/>
              </a:defRPr>
            </a:lvl1pPr>
          </a:lstStyle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4" name="Tekst — symbol zastępczy 15">
            <a:extLst>
              <a:ext uri="{FF2B5EF4-FFF2-40B4-BE49-F238E27FC236}">
                <a16:creationId xmlns:a16="http://schemas.microsoft.com/office/drawing/2014/main" id="{EB251253-703B-546E-AB34-52E0AE4AA6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90571" y="3000733"/>
            <a:ext cx="5763227" cy="2996309"/>
          </a:xfrm>
        </p:spPr>
        <p:txBody>
          <a:bodyPr lIns="0" tIns="0" rIns="0" bIns="0" rtlCol="0"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lang="pl-PL" sz="1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Tytuł prezentacji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295C7AAE-A677-454A-8BDB-62A0650ACE98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988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DBB6-C940-4B29-B979-BF8808CC17D1}" type="datetimeFigureOut">
              <a:rPr lang="pl-PL" smtClean="0"/>
              <a:t>12.02.2024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E7EC-EDDA-43C2-AEFF-A85CFFAAA0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829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DBB6-C940-4B29-B979-BF8808CC17D1}" type="datetimeFigureOut">
              <a:rPr lang="pl-PL" smtClean="0"/>
              <a:t>12.02.2024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E7EC-EDDA-43C2-AEFF-A85CFFAAA0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55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DBB6-C940-4B29-B979-BF8808CC17D1}" type="datetimeFigureOut">
              <a:rPr lang="pl-PL" smtClean="0"/>
              <a:t>12.02.2024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E7EC-EDDA-43C2-AEFF-A85CFFAAA0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106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DBB6-C940-4B29-B979-BF8808CC17D1}" type="datetimeFigureOut">
              <a:rPr lang="pl-PL" smtClean="0"/>
              <a:t>12.02.2024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E7EC-EDDA-43C2-AEFF-A85CFFAAA0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222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DBB6-C940-4B29-B979-BF8808CC17D1}" type="datetimeFigureOut">
              <a:rPr lang="pl-PL" smtClean="0"/>
              <a:t>12.02.2024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E7EC-EDDA-43C2-AEFF-A85CFFAAA0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157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DBB6-C940-4B29-B979-BF8808CC17D1}" type="datetimeFigureOut">
              <a:rPr lang="pl-PL" smtClean="0"/>
              <a:t>12.02.2024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E7EC-EDDA-43C2-AEFF-A85CFFAAA0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860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DBB6-C940-4B29-B979-BF8808CC17D1}" type="datetimeFigureOut">
              <a:rPr lang="pl-PL" smtClean="0"/>
              <a:t>12.02.2024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E7EC-EDDA-43C2-AEFF-A85CFFAAA0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115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A5DBB6-C940-4B29-B979-BF8808CC17D1}" type="datetimeFigureOut">
              <a:rPr lang="pl-PL" smtClean="0"/>
              <a:t>12.02.2024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33E7EC-EDDA-43C2-AEFF-A85CFFAAA0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6558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83" r:id="rId1"/>
    <p:sldLayoutId id="2147484284" r:id="rId2"/>
    <p:sldLayoutId id="2147484285" r:id="rId3"/>
    <p:sldLayoutId id="2147484286" r:id="rId4"/>
    <p:sldLayoutId id="2147484287" r:id="rId5"/>
    <p:sldLayoutId id="2147484288" r:id="rId6"/>
    <p:sldLayoutId id="2147484289" r:id="rId7"/>
    <p:sldLayoutId id="2147484290" r:id="rId8"/>
    <p:sldLayoutId id="2147484291" r:id="rId9"/>
    <p:sldLayoutId id="2147484292" r:id="rId10"/>
    <p:sldLayoutId id="2147484293" r:id="rId11"/>
    <p:sldLayoutId id="2147484294" r:id="rId12"/>
    <p:sldLayoutId id="2147484295" r:id="rId13"/>
    <p:sldLayoutId id="2147484296" r:id="rId14"/>
    <p:sldLayoutId id="2147484297" r:id="rId15"/>
    <p:sldLayoutId id="2147484298" r:id="rId16"/>
    <p:sldLayoutId id="2147484299" r:id="rId17"/>
    <p:sldLayoutId id="2147484300" r:id="rId18"/>
    <p:sldLayoutId id="2147484301" r:id="rId19"/>
    <p:sldLayoutId id="2147484302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colab.research.google.com/drive/1592DxIuu_g_qbJ03mVKJ6LiC00enek19?usp=sharing#scrollTo=C0tH142k0N_h" TargetMode="Externa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dtytuł 5">
            <a:extLst>
              <a:ext uri="{FF2B5EF4-FFF2-40B4-BE49-F238E27FC236}">
                <a16:creationId xmlns:a16="http://schemas.microsoft.com/office/drawing/2014/main" id="{E1171327-E529-B4E2-EFE8-A39CB45BE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9737" y="4408100"/>
            <a:ext cx="7237562" cy="860584"/>
          </a:xfrm>
        </p:spPr>
        <p:txBody>
          <a:bodyPr rtlCol="0">
            <a:noAutofit/>
          </a:bodyPr>
          <a:lstStyle>
            <a:defPPr>
              <a:defRPr lang="pl-PL"/>
            </a:defPPr>
          </a:lstStyle>
          <a:p>
            <a:pPr rtl="0"/>
            <a:r>
              <a:rPr lang="pl-PL" sz="3200">
                <a:latin typeface="Times New Roman" panose="02020603050405020304" pitchFamily="18" charset="0"/>
                <a:cs typeface="Times New Roman" panose="02020603050405020304" pitchFamily="18" charset="0"/>
              </a:rPr>
              <a:t>Julia Kiczka, Kasia Stasińska,             Michał Wilczkowski, Szymon Majewski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560427A8-7D78-1CF1-33A9-B47D09D7B032}"/>
              </a:ext>
            </a:extLst>
          </p:cNvPr>
          <p:cNvSpPr txBox="1"/>
          <p:nvPr/>
        </p:nvSpPr>
        <p:spPr>
          <a:xfrm>
            <a:off x="2717322" y="796817"/>
            <a:ext cx="75826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solidFill>
                  <a:schemeClr val="tx2"/>
                </a:solidFill>
                <a:latin typeface="Times New Roman"/>
                <a:cs typeface="Times New Roman"/>
              </a:rPr>
              <a:t>Toxic</a:t>
            </a:r>
            <a:r>
              <a:rPr lang="pl-PL" sz="800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pl-PL" sz="8000" err="1">
                <a:solidFill>
                  <a:schemeClr val="tx2"/>
                </a:solidFill>
                <a:latin typeface="Times New Roman"/>
                <a:cs typeface="Times New Roman"/>
              </a:rPr>
              <a:t>comment</a:t>
            </a:r>
            <a:br>
              <a:rPr lang="pl-PL" sz="8000">
                <a:solidFill>
                  <a:schemeClr val="tx2"/>
                </a:solidFill>
              </a:rPr>
            </a:br>
            <a:r>
              <a:rPr lang="pl-PL" sz="8000" err="1">
                <a:solidFill>
                  <a:schemeClr val="tx2"/>
                </a:solidFill>
                <a:latin typeface="Times New Roman"/>
                <a:cs typeface="Times New Roman"/>
              </a:rPr>
              <a:t>classification</a:t>
            </a:r>
            <a:endParaRPr lang="pl-PL" sz="8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122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Obraz zawierający zrzut ekranu, diagram, Wykres, tekst&#10;&#10;Opis wygenerowany automatycznie">
            <a:extLst>
              <a:ext uri="{FF2B5EF4-FFF2-40B4-BE49-F238E27FC236}">
                <a16:creationId xmlns:a16="http://schemas.microsoft.com/office/drawing/2014/main" id="{69BF17B0-85D0-17ED-68F0-5B6A341DF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29" y="1167603"/>
            <a:ext cx="5902452" cy="4522793"/>
          </a:xfrm>
          <a:prstGeom prst="rect">
            <a:avLst/>
          </a:prstGeom>
        </p:spPr>
      </p:pic>
      <p:pic>
        <p:nvPicPr>
          <p:cNvPr id="10" name="Obraz 9" descr="Obraz zawierający zrzut ekranu, tekst, diagram, Wykres&#10;&#10;Opis wygenerowany automatycznie">
            <a:extLst>
              <a:ext uri="{FF2B5EF4-FFF2-40B4-BE49-F238E27FC236}">
                <a16:creationId xmlns:a16="http://schemas.microsoft.com/office/drawing/2014/main" id="{1EEFBB5C-D3E4-D0BF-E89D-ECFD215FE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79" y="1167603"/>
            <a:ext cx="5809092" cy="452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8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B0990EF8-BF3C-477D-B60E-2FD4B01B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>
                <a:solidFill>
                  <a:schemeClr val="tx2">
                    <a:lumMod val="25000"/>
                  </a:schemeClr>
                </a:solidFill>
              </a:rPr>
              <a:t>Summary</a:t>
            </a:r>
            <a:endParaRPr lang="pl-PL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20C4B72-FFAE-344E-2B27-216392181F43}"/>
              </a:ext>
            </a:extLst>
          </p:cNvPr>
          <p:cNvSpPr txBox="1"/>
          <p:nvPr/>
        </p:nvSpPr>
        <p:spPr>
          <a:xfrm>
            <a:off x="6209244" y="2501660"/>
            <a:ext cx="58947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err="1">
                <a:solidFill>
                  <a:schemeClr val="tx2">
                    <a:lumMod val="25000"/>
                  </a:schemeClr>
                </a:solidFill>
                <a:latin typeface="Times New Roman"/>
                <a:cs typeface="Times New Roman"/>
              </a:rPr>
              <a:t>Random</a:t>
            </a:r>
            <a:r>
              <a:rPr lang="pl-PL" sz="3600">
                <a:solidFill>
                  <a:schemeClr val="tx2">
                    <a:lumMod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pl-PL" sz="3600" err="1">
                <a:solidFill>
                  <a:schemeClr val="tx2">
                    <a:lumMod val="25000"/>
                  </a:schemeClr>
                </a:solidFill>
                <a:latin typeface="Times New Roman"/>
                <a:cs typeface="Times New Roman"/>
              </a:rPr>
              <a:t>forest</a:t>
            </a:r>
            <a:r>
              <a:rPr lang="pl-PL" sz="3600">
                <a:solidFill>
                  <a:schemeClr val="tx2">
                    <a:lumMod val="25000"/>
                  </a:schemeClr>
                </a:solidFill>
                <a:latin typeface="Times New Roman"/>
                <a:cs typeface="Times New Roman"/>
              </a:rPr>
              <a:t>: 		0.77</a:t>
            </a:r>
          </a:p>
          <a:p>
            <a:r>
              <a:rPr lang="pl-PL" sz="3600">
                <a:solidFill>
                  <a:schemeClr val="tx2">
                    <a:lumMod val="25000"/>
                  </a:schemeClr>
                </a:solidFill>
                <a:latin typeface="Times New Roman"/>
                <a:cs typeface="Times New Roman"/>
              </a:rPr>
              <a:t>KNN: 						0.78</a:t>
            </a:r>
          </a:p>
          <a:p>
            <a:r>
              <a:rPr lang="pl-PL" sz="3600" err="1">
                <a:solidFill>
                  <a:schemeClr val="tx2">
                    <a:lumMod val="25000"/>
                  </a:schemeClr>
                </a:solidFill>
                <a:latin typeface="Times New Roman"/>
                <a:cs typeface="Times New Roman"/>
              </a:rPr>
              <a:t>Xgboost</a:t>
            </a:r>
            <a:r>
              <a:rPr lang="pl-PL" sz="3600">
                <a:solidFill>
                  <a:schemeClr val="tx2">
                    <a:lumMod val="25000"/>
                  </a:schemeClr>
                </a:solidFill>
                <a:latin typeface="Times New Roman"/>
                <a:cs typeface="Times New Roman"/>
              </a:rPr>
              <a:t>: 					0.79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460CE5A-0B55-D220-70F4-EDCFAE495730}"/>
              </a:ext>
            </a:extLst>
          </p:cNvPr>
          <p:cNvSpPr txBox="1"/>
          <p:nvPr/>
        </p:nvSpPr>
        <p:spPr>
          <a:xfrm>
            <a:off x="362309" y="2501660"/>
            <a:ext cx="5609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err="1">
                <a:solidFill>
                  <a:schemeClr val="tx2">
                    <a:lumMod val="25000"/>
                  </a:schemeClr>
                </a:solidFill>
                <a:latin typeface="Times New Roman"/>
                <a:cs typeface="Times New Roman"/>
              </a:rPr>
              <a:t>Logistic</a:t>
            </a:r>
            <a:r>
              <a:rPr lang="pl-PL" sz="3600">
                <a:solidFill>
                  <a:schemeClr val="tx2">
                    <a:lumMod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pl-PL" sz="3600" err="1">
                <a:solidFill>
                  <a:schemeClr val="tx2">
                    <a:lumMod val="25000"/>
                  </a:schemeClr>
                </a:solidFill>
                <a:latin typeface="Times New Roman"/>
                <a:cs typeface="Times New Roman"/>
              </a:rPr>
              <a:t>regression</a:t>
            </a:r>
            <a:r>
              <a:rPr lang="pl-PL" sz="3600">
                <a:solidFill>
                  <a:schemeClr val="tx2">
                    <a:lumMod val="25000"/>
                  </a:schemeClr>
                </a:solidFill>
                <a:latin typeface="Times New Roman"/>
                <a:cs typeface="Times New Roman"/>
              </a:rPr>
              <a:t>: 		0.80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0E36A89-B723-4AB9-3F14-FBC87ACE7C6D}"/>
              </a:ext>
            </a:extLst>
          </p:cNvPr>
          <p:cNvSpPr txBox="1"/>
          <p:nvPr/>
        </p:nvSpPr>
        <p:spPr>
          <a:xfrm>
            <a:off x="8609161" y="1916885"/>
            <a:ext cx="3296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err="1">
                <a:solidFill>
                  <a:schemeClr val="tx2">
                    <a:lumMod val="25000"/>
                  </a:schemeClr>
                </a:solidFill>
                <a:latin typeface="Times New Roman"/>
                <a:cs typeface="Times New Roman"/>
              </a:rPr>
              <a:t>Weighted</a:t>
            </a:r>
            <a:r>
              <a:rPr lang="pl-PL" sz="3200">
                <a:solidFill>
                  <a:schemeClr val="tx2">
                    <a:lumMod val="25000"/>
                  </a:schemeClr>
                </a:solidFill>
                <a:latin typeface="Times New Roman"/>
                <a:cs typeface="Times New Roman"/>
              </a:rPr>
              <a:t> F1-score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E7B693D8-B973-556C-1D38-B84A8B05C048}"/>
              </a:ext>
            </a:extLst>
          </p:cNvPr>
          <p:cNvSpPr txBox="1"/>
          <p:nvPr/>
        </p:nvSpPr>
        <p:spPr>
          <a:xfrm>
            <a:off x="4149068" y="1918706"/>
            <a:ext cx="1954381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l-PL" sz="3600" err="1">
                <a:solidFill>
                  <a:schemeClr val="tx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Accuracy</a:t>
            </a:r>
            <a:endParaRPr lang="pl-PL" sz="3600">
              <a:solidFill>
                <a:schemeClr val="tx2">
                  <a:lumMod val="25000"/>
                </a:schemeClr>
              </a:solidFill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4174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tekst, zrzut ekranu, Prostokąt, diagram&#10;&#10;Opis wygenerowany automatycznie">
            <a:extLst>
              <a:ext uri="{FF2B5EF4-FFF2-40B4-BE49-F238E27FC236}">
                <a16:creationId xmlns:a16="http://schemas.microsoft.com/office/drawing/2014/main" id="{05E695C1-FF3E-4929-CF44-8DB358AE7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382" y="373954"/>
            <a:ext cx="7629236" cy="611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97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637116-5B5A-2167-E45C-7F4BB985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>
                <a:solidFill>
                  <a:schemeClr val="tx2">
                    <a:lumMod val="25000"/>
                  </a:schemeClr>
                </a:solidFill>
                <a:latin typeface="Times New Roman"/>
                <a:cs typeface="Times New Roman"/>
              </a:rPr>
              <a:t>Thanks</a:t>
            </a:r>
            <a:r>
              <a:rPr lang="pl-PL">
                <a:solidFill>
                  <a:schemeClr val="tx2">
                    <a:lumMod val="25000"/>
                  </a:schemeClr>
                </a:solidFill>
                <a:latin typeface="Times New Roman"/>
                <a:cs typeface="Times New Roman"/>
              </a:rPr>
              <a:t> for </a:t>
            </a:r>
            <a:r>
              <a:rPr lang="pl-PL" err="1">
                <a:solidFill>
                  <a:schemeClr val="tx2">
                    <a:lumMod val="25000"/>
                  </a:schemeClr>
                </a:solidFill>
                <a:latin typeface="Times New Roman"/>
                <a:cs typeface="Times New Roman"/>
              </a:rPr>
              <a:t>your</a:t>
            </a:r>
            <a:r>
              <a:rPr lang="pl-PL">
                <a:solidFill>
                  <a:schemeClr val="tx2">
                    <a:lumMod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pl-PL" err="1">
                <a:solidFill>
                  <a:schemeClr val="tx2">
                    <a:lumMod val="25000"/>
                  </a:schemeClr>
                </a:solidFill>
                <a:latin typeface="Times New Roman"/>
                <a:cs typeface="Times New Roman"/>
              </a:rPr>
              <a:t>attention</a:t>
            </a:r>
            <a:r>
              <a:rPr lang="pl-PL">
                <a:solidFill>
                  <a:schemeClr val="tx2">
                    <a:lumMod val="25000"/>
                  </a:schemeClr>
                </a:solidFill>
                <a:latin typeface="Times New Roman"/>
                <a:cs typeface="Times New Roman"/>
              </a:rPr>
              <a:t> :PP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C2A8E74-123D-5CDD-EC4B-4457F97C1F7B}"/>
              </a:ext>
            </a:extLst>
          </p:cNvPr>
          <p:cNvSpPr txBox="1"/>
          <p:nvPr/>
        </p:nvSpPr>
        <p:spPr>
          <a:xfrm>
            <a:off x="5524772" y="4011204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hlinkClick r:id="rId2"/>
              </a:rPr>
              <a:t>https://colab.research.google.com/drive/1592DxIuu_g_qbJ03mVKJ6LiC00enek19?usp=sharing#scrollTo=C0tH142k0N_h</a:t>
            </a:r>
            <a:endParaRPr lang="pl-PL"/>
          </a:p>
        </p:txBody>
      </p:sp>
      <p:pic>
        <p:nvPicPr>
          <p:cNvPr id="9" name="Obraz 8" descr="Obraz zawierający w pomieszczeniu, Małe i średnie samochody, Kotowate, meble&#10;&#10;Opis wygenerowany automatycznie">
            <a:extLst>
              <a:ext uri="{FF2B5EF4-FFF2-40B4-BE49-F238E27FC236}">
                <a16:creationId xmlns:a16="http://schemas.microsoft.com/office/drawing/2014/main" id="{963B0A1D-85C6-BF5B-02D4-E9620C2A37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64" b="4212"/>
          <a:stretch/>
        </p:blipFill>
        <p:spPr>
          <a:xfrm>
            <a:off x="376708" y="923026"/>
            <a:ext cx="4768850" cy="501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2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047B8C-65D0-EA39-A5A8-A5EFE8FE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>
                <a:solidFill>
                  <a:schemeClr val="tx2">
                    <a:lumMod val="25000"/>
                  </a:schemeClr>
                </a:solidFill>
                <a:latin typeface="Times New Roman"/>
                <a:cs typeface="Times New Roman"/>
              </a:rPr>
              <a:t>Data: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AC46A718-8F29-3AB4-D64D-7209870F5E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9816" y="5249976"/>
            <a:ext cx="6503028" cy="135615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sz="2800" spc="0">
                <a:solidFill>
                  <a:schemeClr val="tx2">
                    <a:lumMod val="25000"/>
                  </a:schemeClr>
                </a:solidFill>
              </a:rPr>
              <a:t>https://www.kaggle.com/datasets/julian3833/jigsaw-toxic-comment-classification-challenge</a:t>
            </a:r>
          </a:p>
        </p:txBody>
      </p:sp>
      <p:sp>
        <p:nvSpPr>
          <p:cNvPr id="7" name="Tekst — symbol zastępczy 3">
            <a:extLst>
              <a:ext uri="{FF2B5EF4-FFF2-40B4-BE49-F238E27FC236}">
                <a16:creationId xmlns:a16="http://schemas.microsoft.com/office/drawing/2014/main" id="{DC553A0F-0A60-5868-74E7-3A0E7683A6F8}"/>
              </a:ext>
            </a:extLst>
          </p:cNvPr>
          <p:cNvSpPr txBox="1">
            <a:spLocks/>
          </p:cNvSpPr>
          <p:nvPr/>
        </p:nvSpPr>
        <p:spPr>
          <a:xfrm>
            <a:off x="369816" y="2343120"/>
            <a:ext cx="6747176" cy="1650911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Autofit/>
          </a:bodyPr>
          <a:lstStyle>
            <a:defPPr>
              <a:defRPr lang="pl-PL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l-PL" sz="8000" b="0" i="0" kern="1200" spc="500" baseline="0">
                <a:solidFill>
                  <a:schemeClr val="accent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4000" spc="0" err="1">
                <a:solidFill>
                  <a:schemeClr val="tx2">
                    <a:lumMod val="25000"/>
                  </a:schemeClr>
                </a:solidFill>
              </a:rPr>
              <a:t>Toxic</a:t>
            </a:r>
            <a:endParaRPr lang="pl-PL" sz="4000" spc="0">
              <a:solidFill>
                <a:schemeClr val="tx2">
                  <a:lumMod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4000" spc="0" err="1">
                <a:solidFill>
                  <a:schemeClr val="tx2">
                    <a:lumMod val="25000"/>
                  </a:schemeClr>
                </a:solidFill>
              </a:rPr>
              <a:t>Severe_toxic</a:t>
            </a:r>
            <a:endParaRPr lang="pl-PL" sz="4000" spc="0">
              <a:solidFill>
                <a:schemeClr val="tx2">
                  <a:lumMod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4000" spc="0" err="1">
                <a:solidFill>
                  <a:schemeClr val="tx2">
                    <a:lumMod val="25000"/>
                  </a:schemeClr>
                </a:solidFill>
              </a:rPr>
              <a:t>Obscene</a:t>
            </a:r>
            <a:endParaRPr lang="pl-PL" sz="4000" spc="0">
              <a:solidFill>
                <a:schemeClr val="tx2">
                  <a:lumMod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4000" spc="0" err="1">
                <a:solidFill>
                  <a:schemeClr val="tx2">
                    <a:lumMod val="25000"/>
                  </a:schemeClr>
                </a:solidFill>
              </a:rPr>
              <a:t>Threat</a:t>
            </a:r>
            <a:endParaRPr lang="pl-PL" sz="4000" spc="0">
              <a:solidFill>
                <a:schemeClr val="tx2">
                  <a:lumMod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4000" spc="0" err="1">
                <a:solidFill>
                  <a:schemeClr val="tx2">
                    <a:lumMod val="25000"/>
                  </a:schemeClr>
                </a:solidFill>
              </a:rPr>
              <a:t>Insult</a:t>
            </a:r>
            <a:endParaRPr lang="pl-PL" sz="4000" spc="0">
              <a:solidFill>
                <a:schemeClr val="tx2">
                  <a:lumMod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4000" spc="0" err="1">
                <a:solidFill>
                  <a:schemeClr val="tx2">
                    <a:lumMod val="25000"/>
                  </a:schemeClr>
                </a:solidFill>
              </a:rPr>
              <a:t>Identity_hate</a:t>
            </a:r>
            <a:endParaRPr lang="pl-PL" sz="4000" spc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8" name="Obraz 7" descr="Obraz zawierający Małe i średnie samochody, Kotowate, ssak, kot domowy&#10;&#10;Opis wygenerowany automatycznie">
            <a:extLst>
              <a:ext uri="{FF2B5EF4-FFF2-40B4-BE49-F238E27FC236}">
                <a16:creationId xmlns:a16="http://schemas.microsoft.com/office/drawing/2014/main" id="{9A09A736-D000-4D1F-2BF6-2E71A4E5A6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50"/>
          <a:stretch/>
        </p:blipFill>
        <p:spPr>
          <a:xfrm>
            <a:off x="8179278" y="1404177"/>
            <a:ext cx="3174522" cy="403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5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58E2734A-0EC2-4AE5-A61F-C77CFA3C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9902"/>
            <a:ext cx="10515600" cy="1958196"/>
          </a:xfrm>
        </p:spPr>
        <p:txBody>
          <a:bodyPr/>
          <a:lstStyle/>
          <a:p>
            <a:r>
              <a:rPr lang="en-US">
                <a:solidFill>
                  <a:schemeClr val="tx2">
                    <a:lumMod val="25000"/>
                  </a:schemeClr>
                </a:solidFill>
              </a:rPr>
              <a:t>What does gingerbread have to do with a fan?</a:t>
            </a:r>
            <a:endParaRPr lang="pl-PL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32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C2BF6D18-3425-AA23-50E3-3DF03D0DA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30" y="3019820"/>
            <a:ext cx="3934374" cy="27816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7F5E2FF5-E75C-84B0-7DAC-59DD642C5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469" y="1094597"/>
            <a:ext cx="3943900" cy="866896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39082127-5F5B-47FB-653B-E1383C4BD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739" y="3019820"/>
            <a:ext cx="4182059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7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2A3B9E2B-C579-4758-9C68-B695653E4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9683"/>
            <a:ext cx="10515600" cy="1736204"/>
          </a:xfrm>
        </p:spPr>
        <p:txBody>
          <a:bodyPr/>
          <a:lstStyle/>
          <a:p>
            <a:r>
              <a:rPr lang="pl-PL" err="1">
                <a:solidFill>
                  <a:schemeClr val="tx2">
                    <a:lumMod val="25000"/>
                  </a:schemeClr>
                </a:solidFill>
              </a:rPr>
              <a:t>What</a:t>
            </a:r>
            <a:r>
              <a:rPr lang="pl-PL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pl-PL" err="1">
                <a:solidFill>
                  <a:schemeClr val="tx2">
                    <a:lumMod val="25000"/>
                  </a:schemeClr>
                </a:solidFill>
              </a:rPr>
              <a:t>words</a:t>
            </a:r>
            <a:r>
              <a:rPr lang="pl-PL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pl-PL" err="1">
                <a:solidFill>
                  <a:schemeClr val="tx2">
                    <a:lumMod val="25000"/>
                  </a:schemeClr>
                </a:solidFill>
              </a:rPr>
              <a:t>are</a:t>
            </a:r>
            <a:r>
              <a:rPr lang="pl-PL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pl-PL" err="1">
                <a:solidFill>
                  <a:schemeClr val="tx2">
                    <a:lumMod val="25000"/>
                  </a:schemeClr>
                </a:solidFill>
              </a:rPr>
              <a:t>toxic</a:t>
            </a:r>
            <a:r>
              <a:rPr lang="pl-PL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pl-PL" err="1">
                <a:solidFill>
                  <a:schemeClr val="tx2">
                    <a:lumMod val="25000"/>
                  </a:schemeClr>
                </a:solidFill>
              </a:rPr>
              <a:t>occur</a:t>
            </a:r>
            <a:r>
              <a:rPr lang="pl-PL">
                <a:solidFill>
                  <a:schemeClr val="tx2">
                    <a:lumMod val="25000"/>
                  </a:schemeClr>
                </a:solidFill>
              </a:rPr>
              <a:t> the most?</a:t>
            </a:r>
          </a:p>
        </p:txBody>
      </p:sp>
    </p:spTree>
    <p:extLst>
      <p:ext uri="{BB962C8B-B14F-4D97-AF65-F5344CB8AC3E}">
        <p14:creationId xmlns:p14="http://schemas.microsoft.com/office/powerpoint/2010/main" val="3755652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tekst, zrzut ekranu, projekt graficzny, Czcionka">
            <a:extLst>
              <a:ext uri="{FF2B5EF4-FFF2-40B4-BE49-F238E27FC236}">
                <a16:creationId xmlns:a16="http://schemas.microsoft.com/office/drawing/2014/main" id="{4C23D9EB-421C-0BC9-49D8-9F0745BF2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275" y="0"/>
            <a:ext cx="6893943" cy="689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3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02A92B78-344F-722E-CB9F-7FDF20C6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56" y="112144"/>
            <a:ext cx="11654287" cy="6633712"/>
          </a:xfrm>
        </p:spPr>
        <p:txBody>
          <a:bodyPr/>
          <a:lstStyle/>
          <a:p>
            <a:r>
              <a:rPr lang="pl-PL" sz="6000">
                <a:solidFill>
                  <a:schemeClr val="tx2">
                    <a:lumMod val="25000"/>
                  </a:schemeClr>
                </a:solidFill>
                <a:cs typeface="Times New Roman" panose="02020603050405020304" pitchFamily="18" charset="0"/>
              </a:rPr>
              <a:t>W</a:t>
            </a:r>
            <a:r>
              <a:rPr lang="en-US" sz="6000" err="1">
                <a:solidFill>
                  <a:schemeClr val="tx2">
                    <a:lumMod val="25000"/>
                  </a:schemeClr>
                </a:solidFill>
                <a:cs typeface="Times New Roman" panose="02020603050405020304" pitchFamily="18" charset="0"/>
              </a:rPr>
              <a:t>hich</a:t>
            </a:r>
            <a:r>
              <a:rPr lang="en-US" sz="6000">
                <a:solidFill>
                  <a:schemeClr val="tx2">
                    <a:lumMod val="25000"/>
                  </a:schemeClr>
                </a:solidFill>
                <a:cs typeface="Times New Roman" panose="02020603050405020304" pitchFamily="18" charset="0"/>
              </a:rPr>
              <a:t> words are the most common in each toxicity class? </a:t>
            </a:r>
            <a:br>
              <a:rPr lang="pl-PL" sz="6000">
                <a:solidFill>
                  <a:schemeClr val="tx2">
                    <a:lumMod val="25000"/>
                  </a:schemeClr>
                </a:solidFill>
                <a:cs typeface="Times New Roman" panose="02020603050405020304" pitchFamily="18" charset="0"/>
              </a:rPr>
            </a:br>
            <a:r>
              <a:rPr lang="en-US" sz="6000">
                <a:solidFill>
                  <a:schemeClr val="tx2">
                    <a:lumMod val="25000"/>
                  </a:schemeClr>
                </a:solidFill>
                <a:cs typeface="Times New Roman" panose="02020603050405020304" pitchFamily="18" charset="0"/>
              </a:rPr>
              <a:t>What are the words that describe each lab</a:t>
            </a:r>
            <a:r>
              <a:rPr lang="pl-PL" sz="6000">
                <a:solidFill>
                  <a:schemeClr val="tx2">
                    <a:lumMod val="25000"/>
                  </a:schemeClr>
                </a:solidFill>
                <a:cs typeface="Times New Roman" panose="02020603050405020304" pitchFamily="18" charset="0"/>
              </a:rPr>
              <a:t>e</a:t>
            </a:r>
            <a:r>
              <a:rPr lang="en-US" sz="6000">
                <a:solidFill>
                  <a:schemeClr val="tx2">
                    <a:lumMod val="25000"/>
                  </a:schemeClr>
                </a:solidFill>
                <a:cs typeface="Times New Roman" panose="02020603050405020304" pitchFamily="18" charset="0"/>
              </a:rPr>
              <a:t>l best?</a:t>
            </a:r>
            <a:endParaRPr lang="pl-PL" sz="6000">
              <a:solidFill>
                <a:schemeClr val="tx2">
                  <a:lumMod val="2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672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3019CC6E-749A-5FAC-DA50-D7BD0CE9F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17" y="642938"/>
            <a:ext cx="11277600" cy="5572125"/>
          </a:xfrm>
          <a:prstGeom prst="rect">
            <a:avLst/>
          </a:prstGeom>
        </p:spPr>
      </p:pic>
      <p:pic>
        <p:nvPicPr>
          <p:cNvPr id="7" name="Obraz 6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A9064258-BE06-1672-B7C9-A2D92ECE4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8" y="609600"/>
            <a:ext cx="114014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1AB89B76-CDE3-576D-7AC9-5A044C91C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0898"/>
            <a:ext cx="10515600" cy="1736204"/>
          </a:xfrm>
        </p:spPr>
        <p:txBody>
          <a:bodyPr/>
          <a:lstStyle/>
          <a:p>
            <a:r>
              <a:rPr lang="pl-PL" err="1">
                <a:solidFill>
                  <a:schemeClr val="tx2">
                    <a:lumMod val="25000"/>
                  </a:schemeClr>
                </a:solidFill>
              </a:rPr>
              <a:t>Is</a:t>
            </a:r>
            <a:r>
              <a:rPr lang="pl-PL">
                <a:solidFill>
                  <a:schemeClr val="tx2">
                    <a:lumMod val="25000"/>
                  </a:schemeClr>
                </a:solidFill>
              </a:rPr>
              <a:t> the numer of </a:t>
            </a:r>
            <a:r>
              <a:rPr lang="pl-PL" err="1">
                <a:solidFill>
                  <a:schemeClr val="tx2">
                    <a:lumMod val="25000"/>
                  </a:schemeClr>
                </a:solidFill>
              </a:rPr>
              <a:t>words</a:t>
            </a:r>
            <a:r>
              <a:rPr lang="pl-PL">
                <a:solidFill>
                  <a:schemeClr val="tx2">
                    <a:lumMod val="25000"/>
                  </a:schemeClr>
                </a:solidFill>
              </a:rPr>
              <a:t> a </a:t>
            </a:r>
            <a:r>
              <a:rPr lang="pl-PL" err="1">
                <a:solidFill>
                  <a:schemeClr val="tx2">
                    <a:lumMod val="25000"/>
                  </a:schemeClr>
                </a:solidFill>
              </a:rPr>
              <a:t>good</a:t>
            </a:r>
            <a:r>
              <a:rPr lang="pl-PL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pl-PL" err="1">
                <a:solidFill>
                  <a:schemeClr val="tx2">
                    <a:lumMod val="25000"/>
                  </a:schemeClr>
                </a:solidFill>
              </a:rPr>
              <a:t>classifier</a:t>
            </a:r>
            <a:r>
              <a:rPr lang="pl-PL">
                <a:solidFill>
                  <a:schemeClr val="tx2">
                    <a:lumMod val="2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9577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lepienie niebieskie">
  <a:themeElements>
    <a:clrScheme name="Ciepły niebieski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klepienie niebieski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klepienie niebieski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2B3A3082EBFDC43AF6737629FE98474" ma:contentTypeVersion="8" ma:contentTypeDescription="Utwórz nowy dokument." ma:contentTypeScope="" ma:versionID="18aefc5648dddb304c4ab0c503fff901">
  <xsd:schema xmlns:xsd="http://www.w3.org/2001/XMLSchema" xmlns:xs="http://www.w3.org/2001/XMLSchema" xmlns:p="http://schemas.microsoft.com/office/2006/metadata/properties" xmlns:ns3="c6155be8-1364-43e5-beaa-c4c582fc9da2" xmlns:ns4="3b0d5cee-0bcf-49b1-ba6d-d9547fc9a587" targetNamespace="http://schemas.microsoft.com/office/2006/metadata/properties" ma:root="true" ma:fieldsID="61ff0d933ae86249e47b6f709a3105a4" ns3:_="" ns4:_="">
    <xsd:import namespace="c6155be8-1364-43e5-beaa-c4c582fc9da2"/>
    <xsd:import namespace="3b0d5cee-0bcf-49b1-ba6d-d9547fc9a5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55be8-1364-43e5-beaa-c4c582fc9d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0d5cee-0bcf-49b1-ba6d-d9547fc9a58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6155be8-1364-43e5-beaa-c4c582fc9da2" xsi:nil="true"/>
  </documentManagement>
</p:properties>
</file>

<file path=customXml/itemProps1.xml><?xml version="1.0" encoding="utf-8"?>
<ds:datastoreItem xmlns:ds="http://schemas.openxmlformats.org/officeDocument/2006/customXml" ds:itemID="{66CF08C5-C3C8-4FBE-A293-DED1A9AA72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A2D1E2-BFF9-43C7-B44A-0DBFF4ECE31D}">
  <ds:schemaRefs>
    <ds:schemaRef ds:uri="3b0d5cee-0bcf-49b1-ba6d-d9547fc9a587"/>
    <ds:schemaRef ds:uri="c6155be8-1364-43e5-beaa-c4c582fc9da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2765CDE-64DE-43A5-A1B1-F11DA4738DF5}">
  <ds:schemaRefs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c6155be8-1364-43e5-beaa-c4c582fc9da2"/>
    <ds:schemaRef ds:uri="http://schemas.microsoft.com/office/2006/documentManagement/types"/>
    <ds:schemaRef ds:uri="3b0d5cee-0bcf-49b1-ba6d-d9547fc9a587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TM03457452[[fn=Sklepienie niebieskie]]</Template>
  <TotalTime>0</TotalTime>
  <Words>161</Words>
  <Application>Microsoft Office PowerPoint</Application>
  <PresentationFormat>Panoramiczny</PresentationFormat>
  <Paragraphs>25</Paragraphs>
  <Slides>13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Sklepienie niebieskie</vt:lpstr>
      <vt:lpstr>Prezentacja programu PowerPoint</vt:lpstr>
      <vt:lpstr>Data:</vt:lpstr>
      <vt:lpstr>What does gingerbread have to do with a fan?</vt:lpstr>
      <vt:lpstr>Prezentacja programu PowerPoint</vt:lpstr>
      <vt:lpstr>What words are toxic and occur the most?</vt:lpstr>
      <vt:lpstr>Prezentacja programu PowerPoint</vt:lpstr>
      <vt:lpstr>Which words are the most common in each toxicity class?  What are the words that describe each label best?</vt:lpstr>
      <vt:lpstr>Prezentacja programu PowerPoint</vt:lpstr>
      <vt:lpstr>Is the numer of words a good classifier?</vt:lpstr>
      <vt:lpstr>Prezentacja programu PowerPoint</vt:lpstr>
      <vt:lpstr>Summary</vt:lpstr>
      <vt:lpstr>Prezentacja programu PowerPoint</vt:lpstr>
      <vt:lpstr>Thanks for your attention :PP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Michał Wilczkowski</dc:creator>
  <cp:lastModifiedBy>Michał Wilczkowski</cp:lastModifiedBy>
  <cp:revision>2</cp:revision>
  <dcterms:created xsi:type="dcterms:W3CDTF">2024-02-10T09:25:57Z</dcterms:created>
  <dcterms:modified xsi:type="dcterms:W3CDTF">2024-02-12T13:09:27Z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0x01010062B3A3082EBFDC43AF6737629FE98474</vt:lpwstr>
  </property>
</Properties>
</file>