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96567" y="1107947"/>
            <a:ext cx="9116568" cy="506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0487" y="2774060"/>
            <a:ext cx="389102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911" y="1144015"/>
            <a:ext cx="9552177" cy="368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6762" y="541019"/>
            <a:ext cx="7588518" cy="1103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1764" y="2369312"/>
            <a:ext cx="7594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 b="1">
                <a:latin typeface="Arial"/>
                <a:cs typeface="Arial"/>
              </a:rPr>
              <a:t>DEPARTMENT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spc="40" b="1">
                <a:latin typeface="Arial"/>
                <a:cs typeface="Arial"/>
              </a:rPr>
              <a:t>COMPUTER </a:t>
            </a:r>
            <a:r>
              <a:rPr dirty="0" sz="2000" spc="-35" b="1">
                <a:latin typeface="Arial"/>
                <a:cs typeface="Arial"/>
              </a:rPr>
              <a:t>SCIENCE </a:t>
            </a:r>
            <a:r>
              <a:rPr dirty="0" sz="2000" spc="55" b="1">
                <a:latin typeface="Arial"/>
                <a:cs typeface="Arial"/>
              </a:rPr>
              <a:t>AND</a:t>
            </a:r>
            <a:r>
              <a:rPr dirty="0" sz="2000" spc="-220" b="1">
                <a:latin typeface="Arial"/>
                <a:cs typeface="Arial"/>
              </a:rPr>
              <a:t> </a:t>
            </a:r>
            <a:r>
              <a:rPr dirty="0" sz="2000" spc="60" b="1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3306521"/>
            <a:ext cx="5575935" cy="204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77340">
              <a:lnSpc>
                <a:spcPct val="100299"/>
              </a:lnSpc>
              <a:spcBef>
                <a:spcPts val="100"/>
              </a:spcBef>
            </a:pPr>
            <a:r>
              <a:rPr dirty="0" sz="2000" spc="-55" b="1">
                <a:latin typeface="Arial"/>
                <a:cs typeface="Arial"/>
              </a:rPr>
              <a:t>Project </a:t>
            </a:r>
            <a:r>
              <a:rPr dirty="0" sz="2000" spc="-150" b="1">
                <a:latin typeface="Arial"/>
                <a:cs typeface="Arial"/>
              </a:rPr>
              <a:t>name </a:t>
            </a:r>
            <a:r>
              <a:rPr dirty="0" sz="2000" spc="-185" b="1">
                <a:latin typeface="Arial"/>
                <a:cs typeface="Arial"/>
              </a:rPr>
              <a:t>: </a:t>
            </a:r>
            <a:r>
              <a:rPr dirty="0" sz="2000" spc="40">
                <a:latin typeface="Times New Roman"/>
                <a:cs typeface="Times New Roman"/>
              </a:rPr>
              <a:t>Smart </a:t>
            </a:r>
            <a:r>
              <a:rPr dirty="0" sz="2000" spc="20">
                <a:latin typeface="Times New Roman"/>
                <a:cs typeface="Times New Roman"/>
              </a:rPr>
              <a:t>India Restroom  </a:t>
            </a:r>
            <a:r>
              <a:rPr dirty="0" sz="2000" spc="-55" b="1">
                <a:latin typeface="Arial"/>
                <a:cs typeface="Arial"/>
              </a:rPr>
              <a:t>Team </a:t>
            </a:r>
            <a:r>
              <a:rPr dirty="0" sz="2000" spc="-145" b="1">
                <a:latin typeface="Arial"/>
                <a:cs typeface="Arial"/>
              </a:rPr>
              <a:t>name </a:t>
            </a:r>
            <a:r>
              <a:rPr dirty="0" sz="2000" spc="-190" b="1">
                <a:latin typeface="Arial"/>
                <a:cs typeface="Arial"/>
              </a:rPr>
              <a:t>: </a:t>
            </a:r>
            <a:r>
              <a:rPr dirty="0" sz="2000" spc="10">
                <a:latin typeface="Times New Roman"/>
                <a:cs typeface="Times New Roman"/>
              </a:rPr>
              <a:t>Proj_224780_Team_2  </a:t>
            </a:r>
            <a:r>
              <a:rPr dirty="0" sz="2000" spc="-55" b="1">
                <a:latin typeface="Arial"/>
                <a:cs typeface="Arial"/>
              </a:rPr>
              <a:t>Team </a:t>
            </a:r>
            <a:r>
              <a:rPr dirty="0" sz="2000" spc="-140" b="1">
                <a:latin typeface="Arial"/>
                <a:cs typeface="Arial"/>
              </a:rPr>
              <a:t>members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 marR="1478280">
              <a:lnSpc>
                <a:spcPct val="100000"/>
              </a:lnSpc>
              <a:spcBef>
                <a:spcPts val="5"/>
              </a:spcBef>
            </a:pPr>
            <a:r>
              <a:rPr dirty="0" sz="1800" spc="55">
                <a:latin typeface="Times New Roman"/>
                <a:cs typeface="Times New Roman"/>
              </a:rPr>
              <a:t>MOHITHA </a:t>
            </a:r>
            <a:r>
              <a:rPr dirty="0" sz="1800" spc="50">
                <a:latin typeface="Times New Roman"/>
                <a:cs typeface="Times New Roman"/>
              </a:rPr>
              <a:t>N </a:t>
            </a:r>
            <a:r>
              <a:rPr dirty="0" sz="1800" spc="-65">
                <a:latin typeface="Times New Roman"/>
                <a:cs typeface="Times New Roman"/>
              </a:rPr>
              <a:t>S </a:t>
            </a:r>
            <a:r>
              <a:rPr dirty="0" sz="1800" spc="-15">
                <a:latin typeface="Times New Roman"/>
                <a:cs typeface="Times New Roman"/>
              </a:rPr>
              <a:t>(113321104062)  </a:t>
            </a:r>
            <a:r>
              <a:rPr dirty="0" sz="1800" spc="5">
                <a:latin typeface="Times New Roman"/>
                <a:cs typeface="Times New Roman"/>
              </a:rPr>
              <a:t>MONIKA </a:t>
            </a:r>
            <a:r>
              <a:rPr dirty="0" sz="1800" spc="65">
                <a:latin typeface="Times New Roman"/>
                <a:cs typeface="Times New Roman"/>
              </a:rPr>
              <a:t>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(113321104063)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NAGALAKSHMI </a:t>
            </a:r>
            <a:r>
              <a:rPr dirty="0" sz="1800" spc="65">
                <a:latin typeface="Times New Roman"/>
                <a:cs typeface="Times New Roman"/>
              </a:rPr>
              <a:t>M</a:t>
            </a:r>
            <a:r>
              <a:rPr dirty="0" sz="1800" spc="4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(113321104064)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20">
                <a:latin typeface="Times New Roman"/>
                <a:cs typeface="Times New Roman"/>
              </a:rPr>
              <a:t>NAIDU </a:t>
            </a:r>
            <a:r>
              <a:rPr dirty="0" sz="1800" spc="-85">
                <a:latin typeface="Times New Roman"/>
                <a:cs typeface="Times New Roman"/>
              </a:rPr>
              <a:t>K </a:t>
            </a:r>
            <a:r>
              <a:rPr dirty="0" sz="1800" spc="35">
                <a:latin typeface="Times New Roman"/>
                <a:cs typeface="Times New Roman"/>
              </a:rPr>
              <a:t>SUJITHA </a:t>
            </a:r>
            <a:r>
              <a:rPr dirty="0" sz="1800" spc="-6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KUMAR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(113321104065)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5771"/>
            <a:ext cx="2106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95" b="1">
                <a:solidFill>
                  <a:srgbClr val="303030"/>
                </a:solidFill>
                <a:latin typeface="Arial"/>
                <a:cs typeface="Arial"/>
              </a:rPr>
              <a:t>Conclusion: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918" y="1894077"/>
            <a:ext cx="10130155" cy="11804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01295" marR="5080" indent="989965">
              <a:lnSpc>
                <a:spcPts val="2360"/>
              </a:lnSpc>
              <a:spcBef>
                <a:spcPts val="215"/>
              </a:spcBef>
            </a:pPr>
            <a:r>
              <a:rPr dirty="0" sz="2000" spc="75">
                <a:solidFill>
                  <a:srgbClr val="303030"/>
                </a:solidFill>
                <a:latin typeface="Times New Roman"/>
                <a:cs typeface="Times New Roman"/>
              </a:rPr>
              <a:t>In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conclusion,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smart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technologies </a:t>
            </a:r>
            <a:r>
              <a:rPr dirty="0" sz="2000" spc="-25">
                <a:solidFill>
                  <a:srgbClr val="303030"/>
                </a:solidFill>
                <a:latin typeface="Times New Roman"/>
                <a:cs typeface="Times New Roman"/>
              </a:rPr>
              <a:t>have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potential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revolutionize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 </a:t>
            </a:r>
            <a:r>
              <a:rPr dirty="0" sz="2000" spc="60">
                <a:solidFill>
                  <a:srgbClr val="303030"/>
                </a:solidFill>
                <a:latin typeface="Times New Roman"/>
                <a:cs typeface="Times New Roman"/>
              </a:rPr>
              <a:t>rest</a:t>
            </a:r>
            <a:r>
              <a:rPr dirty="0" sz="2000" spc="-229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rooms 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by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improving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hygiene, </a:t>
            </a:r>
            <a:r>
              <a:rPr dirty="0" sz="2000" spc="-65">
                <a:solidFill>
                  <a:srgbClr val="303030"/>
                </a:solidFill>
                <a:latin typeface="Times New Roman"/>
                <a:cs typeface="Times New Roman"/>
              </a:rPr>
              <a:t>efficiency,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user </a:t>
            </a:r>
            <a:r>
              <a:rPr dirty="0" sz="2000" spc="-5">
                <a:solidFill>
                  <a:srgbClr val="303030"/>
                </a:solidFill>
                <a:latin typeface="Times New Roman"/>
                <a:cs typeface="Times New Roman"/>
              </a:rPr>
              <a:t>experience. </a:t>
            </a:r>
            <a:r>
              <a:rPr dirty="0" sz="2000" spc="35">
                <a:solidFill>
                  <a:srgbClr val="303030"/>
                </a:solidFill>
                <a:latin typeface="Times New Roman"/>
                <a:cs typeface="Times New Roman"/>
              </a:rPr>
              <a:t>While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there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are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challenges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 spc="-25">
                <a:solidFill>
                  <a:srgbClr val="303030"/>
                </a:solidFill>
                <a:latin typeface="Times New Roman"/>
                <a:cs typeface="Times New Roman"/>
              </a:rPr>
              <a:t>overcome,</a:t>
            </a:r>
            <a:r>
              <a:rPr dirty="0" sz="2000" spc="-26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ctr" marR="27305">
              <a:lnSpc>
                <a:spcPts val="1975"/>
              </a:lnSpc>
            </a:pP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benefits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future prospects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are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promising. </a:t>
            </a:r>
            <a:r>
              <a:rPr dirty="0" sz="2000" spc="-50">
                <a:solidFill>
                  <a:srgbClr val="303030"/>
                </a:solidFill>
                <a:latin typeface="Times New Roman"/>
                <a:cs typeface="Times New Roman"/>
              </a:rPr>
              <a:t>By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embracing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these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innovations, </a:t>
            </a:r>
            <a:r>
              <a:rPr dirty="0" sz="2000" spc="-35">
                <a:solidFill>
                  <a:srgbClr val="303030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can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create</a:t>
            </a:r>
            <a:r>
              <a:rPr dirty="0" sz="2000" spc="-114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algn="ctr" marR="27940">
              <a:lnSpc>
                <a:spcPts val="2280"/>
              </a:lnSpc>
            </a:pPr>
            <a:r>
              <a:rPr dirty="0" sz="2000" spc="35">
                <a:solidFill>
                  <a:srgbClr val="303030"/>
                </a:solidFill>
                <a:latin typeface="Times New Roman"/>
                <a:cs typeface="Times New Roman"/>
              </a:rPr>
              <a:t>restrooms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that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are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not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functional </a:t>
            </a: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but </a:t>
            </a:r>
            <a:r>
              <a:rPr dirty="0" sz="2000" spc="-5">
                <a:solidFill>
                  <a:srgbClr val="303030"/>
                </a:solidFill>
                <a:latin typeface="Times New Roman"/>
                <a:cs typeface="Times New Roman"/>
              </a:rPr>
              <a:t>also sustainable, </a:t>
            </a:r>
            <a:r>
              <a:rPr dirty="0" sz="2000" spc="-30">
                <a:solidFill>
                  <a:srgbClr val="303030"/>
                </a:solidFill>
                <a:latin typeface="Times New Roman"/>
                <a:cs typeface="Times New Roman"/>
              </a:rPr>
              <a:t>accessible,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dirty="0" sz="2000" spc="-30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user-friendly.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170"/>
              <a:t> </a:t>
            </a:r>
            <a:r>
              <a:rPr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385" y="594182"/>
            <a:ext cx="23260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 b="1">
                <a:solidFill>
                  <a:srgbClr val="303030"/>
                </a:solidFill>
                <a:latin typeface="Arial"/>
                <a:cs typeface="Arial"/>
              </a:rPr>
              <a:t>Project</a:t>
            </a:r>
            <a:r>
              <a:rPr dirty="0" sz="2200" spc="-5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303030"/>
                </a:solidFill>
                <a:latin typeface="Arial"/>
                <a:cs typeface="Arial"/>
              </a:rPr>
              <a:t>Definition: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2311" y="1564970"/>
            <a:ext cx="9033510" cy="25069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1016635">
              <a:lnSpc>
                <a:spcPct val="90000"/>
              </a:lnSpc>
              <a:spcBef>
                <a:spcPts val="345"/>
              </a:spcBef>
            </a:pPr>
            <a:r>
              <a:rPr dirty="0" sz="2000" spc="7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project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aims </a:t>
            </a:r>
            <a:r>
              <a:rPr dirty="0" sz="2000" spc="50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enhance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 </a:t>
            </a: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restroom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management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by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installing </a:t>
            </a:r>
            <a:r>
              <a:rPr dirty="0" sz="2000" spc="95">
                <a:solidFill>
                  <a:srgbClr val="303030"/>
                </a:solidFill>
                <a:latin typeface="Times New Roman"/>
                <a:cs typeface="Times New Roman"/>
              </a:rPr>
              <a:t>IoT 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sensors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 spc="30">
                <a:solidFill>
                  <a:srgbClr val="303030"/>
                </a:solidFill>
                <a:latin typeface="Times New Roman"/>
                <a:cs typeface="Times New Roman"/>
              </a:rPr>
              <a:t>monitor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occupancy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maintenance </a:t>
            </a:r>
            <a:r>
              <a:rPr dirty="0" sz="2000" spc="-25">
                <a:solidFill>
                  <a:srgbClr val="303030"/>
                </a:solidFill>
                <a:latin typeface="Times New Roman"/>
                <a:cs typeface="Times New Roman"/>
              </a:rPr>
              <a:t>needs. </a:t>
            </a:r>
            <a:r>
              <a:rPr dirty="0" sz="2000" spc="7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goal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is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provide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real-time  data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on </a:t>
            </a: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restroom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availability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cleanliness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through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a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platform </a:t>
            </a:r>
            <a:r>
              <a:rPr dirty="0" sz="2000" spc="50">
                <a:solidFill>
                  <a:srgbClr val="303030"/>
                </a:solidFill>
                <a:latin typeface="Times New Roman"/>
                <a:cs typeface="Times New Roman"/>
              </a:rPr>
              <a:t>or</a:t>
            </a:r>
            <a:r>
              <a:rPr dirty="0" sz="2000" spc="-28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mobile  </a:t>
            </a:r>
            <a:r>
              <a:rPr dirty="0" sz="2000" spc="-35">
                <a:solidFill>
                  <a:srgbClr val="303030"/>
                </a:solidFill>
                <a:latin typeface="Times New Roman"/>
                <a:cs typeface="Times New Roman"/>
              </a:rPr>
              <a:t>app.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146050" indent="1143000">
              <a:lnSpc>
                <a:spcPts val="2160"/>
              </a:lnSpc>
              <a:spcBef>
                <a:spcPts val="1670"/>
              </a:spcBef>
            </a:pPr>
            <a:r>
              <a:rPr dirty="0" sz="2000" spc="60">
                <a:solidFill>
                  <a:srgbClr val="303030"/>
                </a:solidFill>
                <a:latin typeface="Times New Roman"/>
                <a:cs typeface="Times New Roman"/>
              </a:rPr>
              <a:t>This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project </a:t>
            </a:r>
            <a:r>
              <a:rPr dirty="0" sz="2000" spc="-5">
                <a:solidFill>
                  <a:srgbClr val="303030"/>
                </a:solidFill>
                <a:latin typeface="Times New Roman"/>
                <a:cs typeface="Times New Roman"/>
              </a:rPr>
              <a:t>includes defining </a:t>
            </a:r>
            <a:r>
              <a:rPr dirty="0" sz="2000" spc="-25">
                <a:solidFill>
                  <a:srgbClr val="303030"/>
                </a:solidFill>
                <a:latin typeface="Times New Roman"/>
                <a:cs typeface="Times New Roman"/>
              </a:rPr>
              <a:t>objectives,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designing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95">
                <a:solidFill>
                  <a:srgbClr val="303030"/>
                </a:solidFill>
                <a:latin typeface="Times New Roman"/>
                <a:cs typeface="Times New Roman"/>
              </a:rPr>
              <a:t>IoT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sensor</a:t>
            </a:r>
            <a:r>
              <a:rPr dirty="0" sz="2000" spc="-24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system,  </a:t>
            </a:r>
            <a:r>
              <a:rPr dirty="0" sz="2000" spc="-5">
                <a:solidFill>
                  <a:srgbClr val="303030"/>
                </a:solidFill>
                <a:latin typeface="Times New Roman"/>
                <a:cs typeface="Times New Roman"/>
              </a:rPr>
              <a:t>developing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restroom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information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platform,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 spc="50">
                <a:solidFill>
                  <a:srgbClr val="303030"/>
                </a:solidFill>
                <a:latin typeface="Times New Roman"/>
                <a:cs typeface="Times New Roman"/>
              </a:rPr>
              <a:t>integrating </a:t>
            </a:r>
            <a:r>
              <a:rPr dirty="0" sz="2000" spc="35">
                <a:solidFill>
                  <a:srgbClr val="303030"/>
                </a:solidFill>
                <a:latin typeface="Times New Roman"/>
                <a:cs typeface="Times New Roman"/>
              </a:rPr>
              <a:t>them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using </a:t>
            </a:r>
            <a:r>
              <a:rPr dirty="0" sz="2000" spc="95">
                <a:solidFill>
                  <a:srgbClr val="303030"/>
                </a:solidFill>
                <a:latin typeface="Times New Roman"/>
                <a:cs typeface="Times New Roman"/>
              </a:rPr>
              <a:t>IoT 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technology and</a:t>
            </a:r>
            <a:r>
              <a:rPr dirty="0" sz="2000" spc="-7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Python.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731901"/>
            <a:ext cx="1494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 b="1">
                <a:latin typeface="Arial"/>
                <a:cs typeface="Arial"/>
              </a:rPr>
              <a:t>Objectives: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1150" y="1365169"/>
            <a:ext cx="5570220" cy="413321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308610" algn="l"/>
              </a:tabLst>
            </a:pPr>
            <a:r>
              <a:rPr dirty="0" sz="2400" spc="10">
                <a:latin typeface="Times New Roman"/>
                <a:cs typeface="Times New Roman"/>
              </a:rPr>
              <a:t>Improved </a:t>
            </a:r>
            <a:r>
              <a:rPr dirty="0" sz="2400" spc="5">
                <a:latin typeface="Times New Roman"/>
                <a:cs typeface="Times New Roman"/>
              </a:rPr>
              <a:t>Hygiene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Sanitation.</a:t>
            </a:r>
            <a:endParaRPr sz="24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307975" algn="l"/>
              </a:tabLst>
            </a:pPr>
            <a:r>
              <a:rPr dirty="0" sz="2400" spc="-25">
                <a:latin typeface="Times New Roman"/>
                <a:cs typeface="Times New Roman"/>
              </a:rPr>
              <a:t>Reduced </a:t>
            </a:r>
            <a:r>
              <a:rPr dirty="0" sz="2400" spc="35">
                <a:latin typeface="Times New Roman"/>
                <a:cs typeface="Times New Roman"/>
              </a:rPr>
              <a:t>Environmental </a:t>
            </a:r>
            <a:r>
              <a:rPr dirty="0" sz="2400" spc="30">
                <a:latin typeface="Times New Roman"/>
                <a:cs typeface="Times New Roman"/>
              </a:rPr>
              <a:t>Impact</a:t>
            </a:r>
            <a:endParaRPr sz="24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07975" algn="l"/>
              </a:tabLst>
            </a:pPr>
            <a:r>
              <a:rPr dirty="0" sz="2400" spc="20">
                <a:latin typeface="Times New Roman"/>
                <a:cs typeface="Times New Roman"/>
              </a:rPr>
              <a:t>Enhanced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Accessibility</a:t>
            </a:r>
            <a:endParaRPr sz="24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07975" algn="l"/>
              </a:tabLst>
            </a:pPr>
            <a:r>
              <a:rPr dirty="0" sz="2400" spc="50">
                <a:latin typeface="Times New Roman"/>
                <a:cs typeface="Times New Roman"/>
              </a:rPr>
              <a:t>User </a:t>
            </a:r>
            <a:r>
              <a:rPr dirty="0" sz="2400" spc="-20">
                <a:latin typeface="Times New Roman"/>
                <a:cs typeface="Times New Roman"/>
              </a:rPr>
              <a:t>Convenience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08610" algn="l"/>
              </a:tabLst>
            </a:pPr>
            <a:r>
              <a:rPr dirty="0" sz="2400" spc="20">
                <a:latin typeface="Times New Roman"/>
                <a:cs typeface="Times New Roman"/>
              </a:rPr>
              <a:t>Maintenance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Efficiency</a:t>
            </a:r>
            <a:endParaRPr sz="24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07975" algn="l"/>
              </a:tabLst>
            </a:pPr>
            <a:r>
              <a:rPr dirty="0" sz="2400" spc="20">
                <a:latin typeface="Times New Roman"/>
                <a:cs typeface="Times New Roman"/>
              </a:rPr>
              <a:t>Energy-Efficient </a:t>
            </a:r>
            <a:r>
              <a:rPr dirty="0" sz="2400" spc="45">
                <a:latin typeface="Times New Roman"/>
                <a:cs typeface="Times New Roman"/>
              </a:rPr>
              <a:t>Lighting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Ventilation</a:t>
            </a:r>
            <a:endParaRPr sz="24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07975" algn="l"/>
              </a:tabLst>
            </a:pPr>
            <a:r>
              <a:rPr dirty="0" sz="2400" spc="20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 Savings</a:t>
            </a:r>
            <a:endParaRPr sz="2400">
              <a:latin typeface="Times New Roman"/>
              <a:cs typeface="Times New Roman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08610" algn="l"/>
              </a:tabLst>
            </a:pPr>
            <a:r>
              <a:rPr dirty="0" sz="2400" spc="-20">
                <a:latin typeface="Times New Roman"/>
                <a:cs typeface="Times New Roman"/>
              </a:rPr>
              <a:t>Safety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07975" indent="-2959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08610" algn="l"/>
              </a:tabLst>
            </a:pPr>
            <a:r>
              <a:rPr dirty="0" sz="2400" spc="35">
                <a:latin typeface="Times New Roman"/>
                <a:cs typeface="Times New Roman"/>
              </a:rPr>
              <a:t>Data </a:t>
            </a:r>
            <a:r>
              <a:rPr dirty="0" sz="2400" spc="-5">
                <a:latin typeface="Times New Roman"/>
                <a:cs typeface="Times New Roman"/>
              </a:rPr>
              <a:t>Collection </a:t>
            </a:r>
            <a:r>
              <a:rPr dirty="0" sz="2400" spc="25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Analytics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99" y="574040"/>
            <a:ext cx="2606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 b="1">
                <a:solidFill>
                  <a:srgbClr val="303030"/>
                </a:solidFill>
                <a:latin typeface="Arial"/>
                <a:cs typeface="Arial"/>
              </a:rPr>
              <a:t>IoT </a:t>
            </a:r>
            <a:r>
              <a:rPr dirty="0" sz="2400" spc="-190" b="1">
                <a:solidFill>
                  <a:srgbClr val="303030"/>
                </a:solidFill>
                <a:latin typeface="Arial"/>
                <a:cs typeface="Arial"/>
              </a:rPr>
              <a:t>Sensor</a:t>
            </a:r>
            <a:r>
              <a:rPr dirty="0" sz="2400" spc="-24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303030"/>
                </a:solidFill>
                <a:latin typeface="Arial"/>
                <a:cs typeface="Arial"/>
              </a:rPr>
              <a:t>Design: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3972" y="1361694"/>
            <a:ext cx="8266430" cy="26130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6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 </a:t>
            </a:r>
            <a:r>
              <a:rPr dirty="0" sz="2000" spc="95">
                <a:latin typeface="Times New Roman"/>
                <a:cs typeface="Times New Roman"/>
              </a:rPr>
              <a:t>IoT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sensors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components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10">
                <a:latin typeface="Times New Roman"/>
                <a:cs typeface="Times New Roman"/>
              </a:rPr>
              <a:t> in </a:t>
            </a:r>
            <a:r>
              <a:rPr dirty="0" sz="2000" spc="45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smart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public  </a:t>
            </a:r>
            <a:r>
              <a:rPr dirty="0" sz="2000" spc="40">
                <a:latin typeface="Times New Roman"/>
                <a:cs typeface="Times New Roman"/>
              </a:rPr>
              <a:t>restroom </a:t>
            </a:r>
            <a:r>
              <a:rPr dirty="0" sz="2000" spc="20">
                <a:latin typeface="Times New Roman"/>
                <a:cs typeface="Times New Roman"/>
              </a:rPr>
              <a:t>system </a:t>
            </a:r>
            <a:r>
              <a:rPr dirty="0" sz="2000" spc="25">
                <a:latin typeface="Times New Roman"/>
                <a:cs typeface="Times New Roman"/>
              </a:rPr>
              <a:t>using </a:t>
            </a:r>
            <a:r>
              <a:rPr dirty="0" sz="2000">
                <a:latin typeface="Times New Roman"/>
                <a:cs typeface="Times New Roman"/>
              </a:rPr>
              <a:t>IoT. </a:t>
            </a:r>
            <a:r>
              <a:rPr dirty="0" sz="2000" spc="-30">
                <a:latin typeface="Times New Roman"/>
                <a:cs typeface="Times New Roman"/>
              </a:rPr>
              <a:t>Some </a:t>
            </a:r>
            <a:r>
              <a:rPr dirty="0" sz="2000" spc="-65">
                <a:latin typeface="Times New Roman"/>
                <a:cs typeface="Times New Roman"/>
              </a:rPr>
              <a:t>of </a:t>
            </a:r>
            <a:r>
              <a:rPr dirty="0" sz="2000" spc="35">
                <a:latin typeface="Times New Roman"/>
                <a:cs typeface="Times New Roman"/>
              </a:rPr>
              <a:t>them </a:t>
            </a:r>
            <a:r>
              <a:rPr dirty="0" sz="2000" spc="2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follows.</a:t>
            </a:r>
            <a:endParaRPr sz="20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57810" algn="l"/>
              </a:tabLst>
            </a:pPr>
            <a:r>
              <a:rPr dirty="0" sz="2000" spc="4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dirty="0" sz="20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3"/>
                </a:solidFill>
                <a:latin typeface="Times New Roman"/>
                <a:cs typeface="Times New Roman"/>
              </a:rPr>
              <a:t>Counter</a:t>
            </a:r>
            <a:endParaRPr sz="2000">
              <a:latin typeface="Times New Roman"/>
              <a:cs typeface="Times New Roman"/>
            </a:endParaRPr>
          </a:p>
          <a:p>
            <a:pPr marL="257810" indent="-24574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58445" algn="l"/>
              </a:tabLst>
            </a:pPr>
            <a:r>
              <a:rPr dirty="0" sz="2000" spc="-20">
                <a:solidFill>
                  <a:srgbClr val="333333"/>
                </a:solidFill>
                <a:latin typeface="Times New Roman"/>
                <a:cs typeface="Times New Roman"/>
              </a:rPr>
              <a:t>Smell</a:t>
            </a:r>
            <a:r>
              <a:rPr dirty="0" sz="20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33333"/>
                </a:solidFill>
                <a:latin typeface="Times New Roman"/>
                <a:cs typeface="Times New Roman"/>
              </a:rPr>
              <a:t>Sensor</a:t>
            </a:r>
            <a:endParaRPr sz="2000">
              <a:latin typeface="Times New Roman"/>
              <a:cs typeface="Times New Roman"/>
            </a:endParaRPr>
          </a:p>
          <a:p>
            <a:pPr marL="257810" indent="-24574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58445" algn="l"/>
              </a:tabLst>
            </a:pPr>
            <a:r>
              <a:rPr dirty="0" sz="2000" spc="25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dirty="0" sz="2000" spc="-25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dirty="0" sz="20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33333"/>
                </a:solidFill>
                <a:latin typeface="Times New Roman"/>
                <a:cs typeface="Times New Roman"/>
              </a:rPr>
              <a:t>Sensor</a:t>
            </a:r>
            <a:endParaRPr sz="2000">
              <a:latin typeface="Times New Roman"/>
              <a:cs typeface="Times New Roman"/>
            </a:endParaRPr>
          </a:p>
          <a:p>
            <a:pPr marL="257810" indent="-24574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58445" algn="l"/>
              </a:tabLst>
            </a:pPr>
            <a:r>
              <a:rPr dirty="0" sz="2000" spc="40">
                <a:solidFill>
                  <a:srgbClr val="202020"/>
                </a:solidFill>
                <a:latin typeface="Times New Roman"/>
                <a:cs typeface="Times New Roman"/>
              </a:rPr>
              <a:t>User </a:t>
            </a:r>
            <a:r>
              <a:rPr dirty="0" sz="2000" spc="-15">
                <a:solidFill>
                  <a:srgbClr val="202020"/>
                </a:solidFill>
                <a:latin typeface="Times New Roman"/>
                <a:cs typeface="Times New Roman"/>
              </a:rPr>
              <a:t>Feedback</a:t>
            </a:r>
            <a:r>
              <a:rPr dirty="0" sz="2000" spc="-7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endParaRPr sz="2000">
              <a:latin typeface="Times New Roman"/>
              <a:cs typeface="Times New Roman"/>
            </a:endParaRPr>
          </a:p>
          <a:p>
            <a:pPr marL="257175" indent="-24511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57810" algn="l"/>
              </a:tabLst>
            </a:pPr>
            <a:r>
              <a:rPr dirty="0" sz="2000" spc="40">
                <a:solidFill>
                  <a:srgbClr val="202020"/>
                </a:solidFill>
                <a:latin typeface="Times New Roman"/>
                <a:cs typeface="Times New Roman"/>
              </a:rPr>
              <a:t>Star </a:t>
            </a:r>
            <a:r>
              <a:rPr dirty="0" sz="2000" spc="45">
                <a:solidFill>
                  <a:srgbClr val="202020"/>
                </a:solidFill>
                <a:latin typeface="Times New Roman"/>
                <a:cs typeface="Times New Roman"/>
              </a:rPr>
              <a:t>Light</a:t>
            </a:r>
            <a:r>
              <a:rPr dirty="0" sz="2000" spc="-7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02020"/>
                </a:solidFill>
                <a:latin typeface="Times New Roman"/>
                <a:cs typeface="Times New Roman"/>
              </a:rPr>
              <a:t>Display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9915"/>
            <a:ext cx="55327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303030"/>
                </a:solidFill>
                <a:latin typeface="Arial"/>
                <a:cs typeface="Arial"/>
              </a:rPr>
              <a:t>Real-Time Transit </a:t>
            </a:r>
            <a:r>
              <a:rPr dirty="0" sz="2400" spc="-65" b="1">
                <a:solidFill>
                  <a:srgbClr val="303030"/>
                </a:solidFill>
                <a:latin typeface="Arial"/>
                <a:cs typeface="Arial"/>
              </a:rPr>
              <a:t>Information</a:t>
            </a:r>
            <a:r>
              <a:rPr dirty="0" sz="2400" spc="4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303030"/>
                </a:solidFill>
                <a:latin typeface="Arial"/>
                <a:cs typeface="Arial"/>
              </a:rPr>
              <a:t>Platform: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84757"/>
            <a:ext cx="10344785" cy="482790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000" spc="20">
                <a:latin typeface="Times New Roman"/>
                <a:cs typeface="Times New Roman"/>
              </a:rPr>
              <a:t>Here's </a:t>
            </a:r>
            <a:r>
              <a:rPr dirty="0" sz="2000" spc="-1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high-level </a:t>
            </a:r>
            <a:r>
              <a:rPr dirty="0" sz="2000" spc="-10">
                <a:latin typeface="Times New Roman"/>
                <a:cs typeface="Times New Roman"/>
              </a:rPr>
              <a:t>overview </a:t>
            </a:r>
            <a:r>
              <a:rPr dirty="0" sz="2000" spc="-6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how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build </a:t>
            </a:r>
            <a:r>
              <a:rPr dirty="0" sz="2000" spc="5">
                <a:latin typeface="Times New Roman"/>
                <a:cs typeface="Times New Roman"/>
              </a:rPr>
              <a:t>such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platform:</a:t>
            </a:r>
            <a:endParaRPr sz="2000">
              <a:latin typeface="Times New Roman"/>
              <a:cs typeface="Times New Roman"/>
            </a:endParaRPr>
          </a:p>
          <a:p>
            <a:pPr marL="12700" marR="327660">
              <a:lnSpc>
                <a:spcPct val="80000"/>
              </a:lnSpc>
              <a:spcBef>
                <a:spcPts val="1000"/>
              </a:spcBef>
            </a:pPr>
            <a:r>
              <a:rPr dirty="0" sz="2000" spc="-45" b="1">
                <a:latin typeface="Arial"/>
                <a:cs typeface="Arial"/>
              </a:rPr>
              <a:t>Define </a:t>
            </a:r>
            <a:r>
              <a:rPr dirty="0" sz="2000" spc="-60" b="1">
                <a:latin typeface="Arial"/>
                <a:cs typeface="Arial"/>
              </a:rPr>
              <a:t>the </a:t>
            </a:r>
            <a:r>
              <a:rPr dirty="0" sz="2000" spc="-175" b="1">
                <a:latin typeface="Arial"/>
                <a:cs typeface="Arial"/>
              </a:rPr>
              <a:t>Scope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105" b="1">
                <a:latin typeface="Arial"/>
                <a:cs typeface="Arial"/>
              </a:rPr>
              <a:t>Objectives: </a:t>
            </a:r>
            <a:r>
              <a:rPr dirty="0" sz="2000">
                <a:latin typeface="Times New Roman"/>
                <a:cs typeface="Times New Roman"/>
              </a:rPr>
              <a:t>Clearly </a:t>
            </a:r>
            <a:r>
              <a:rPr dirty="0" sz="2000" spc="-25">
                <a:latin typeface="Times New Roman"/>
                <a:cs typeface="Times New Roman"/>
              </a:rPr>
              <a:t>define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goals </a:t>
            </a:r>
            <a:r>
              <a:rPr dirty="0" sz="2000" spc="-65">
                <a:latin typeface="Times New Roman"/>
                <a:cs typeface="Times New Roman"/>
              </a:rPr>
              <a:t>of </a:t>
            </a:r>
            <a:r>
              <a:rPr dirty="0" sz="2000" spc="15">
                <a:latin typeface="Times New Roman"/>
                <a:cs typeface="Times New Roman"/>
              </a:rPr>
              <a:t>your </a:t>
            </a:r>
            <a:r>
              <a:rPr dirty="0" sz="2000" spc="5">
                <a:latin typeface="Times New Roman"/>
                <a:cs typeface="Times New Roman"/>
              </a:rPr>
              <a:t>platform, such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15">
                <a:latin typeface="Times New Roman"/>
                <a:cs typeface="Times New Roman"/>
              </a:rPr>
              <a:t>providing  </a:t>
            </a:r>
            <a:r>
              <a:rPr dirty="0" sz="2000" spc="60">
                <a:latin typeface="Times New Roman"/>
                <a:cs typeface="Times New Roman"/>
              </a:rPr>
              <a:t>transit </a:t>
            </a:r>
            <a:r>
              <a:rPr dirty="0" sz="2000" spc="5">
                <a:latin typeface="Times New Roman"/>
                <a:cs typeface="Times New Roman"/>
              </a:rPr>
              <a:t>information, </a:t>
            </a:r>
            <a:r>
              <a:rPr dirty="0" sz="2000" spc="35">
                <a:latin typeface="Times New Roman"/>
                <a:cs typeface="Times New Roman"/>
              </a:rPr>
              <a:t>promoting </a:t>
            </a:r>
            <a:r>
              <a:rPr dirty="0" sz="2000" spc="55">
                <a:latin typeface="Times New Roman"/>
                <a:cs typeface="Times New Roman"/>
              </a:rPr>
              <a:t>smart </a:t>
            </a:r>
            <a:r>
              <a:rPr dirty="0" sz="2000" spc="-20">
                <a:latin typeface="Times New Roman"/>
                <a:cs typeface="Times New Roman"/>
              </a:rPr>
              <a:t>public </a:t>
            </a:r>
            <a:r>
              <a:rPr dirty="0" sz="2000" spc="15">
                <a:latin typeface="Times New Roman"/>
                <a:cs typeface="Times New Roman"/>
              </a:rPr>
              <a:t>restrooms, </a:t>
            </a:r>
            <a:r>
              <a:rPr dirty="0" sz="2000" spc="50">
                <a:latin typeface="Times New Roman"/>
                <a:cs typeface="Times New Roman"/>
              </a:rPr>
              <a:t>or </a:t>
            </a:r>
            <a:r>
              <a:rPr dirty="0" sz="2000" spc="15">
                <a:latin typeface="Times New Roman"/>
                <a:cs typeface="Times New Roman"/>
              </a:rPr>
              <a:t>enhancing </a:t>
            </a:r>
            <a:r>
              <a:rPr dirty="0" sz="2000" spc="45">
                <a:latin typeface="Times New Roman"/>
                <a:cs typeface="Times New Roman"/>
              </a:rPr>
              <a:t>the</a:t>
            </a:r>
            <a:r>
              <a:rPr dirty="0" sz="2000" spc="-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 </a:t>
            </a:r>
            <a:r>
              <a:rPr dirty="0" sz="2000" spc="25">
                <a:latin typeface="Times New Roman"/>
                <a:cs typeface="Times New Roman"/>
              </a:rPr>
              <a:t>user </a:t>
            </a:r>
            <a:r>
              <a:rPr dirty="0" sz="2000" spc="-5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 spc="-25" b="1">
                <a:latin typeface="Arial"/>
                <a:cs typeface="Arial"/>
              </a:rPr>
              <a:t>Data </a:t>
            </a:r>
            <a:r>
              <a:rPr dirty="0" sz="2000" spc="-165" b="1">
                <a:latin typeface="Arial"/>
                <a:cs typeface="Arial"/>
              </a:rPr>
              <a:t>Sources: </a:t>
            </a:r>
            <a:r>
              <a:rPr dirty="0" sz="2000" spc="15">
                <a:latin typeface="Times New Roman"/>
                <a:cs typeface="Times New Roman"/>
              </a:rPr>
              <a:t>Identify </a:t>
            </a:r>
            <a:r>
              <a:rPr dirty="0" sz="2000" spc="25">
                <a:latin typeface="Times New Roman"/>
                <a:cs typeface="Times New Roman"/>
              </a:rPr>
              <a:t>and </a:t>
            </a:r>
            <a:r>
              <a:rPr dirty="0" sz="2000" spc="50">
                <a:latin typeface="Times New Roman"/>
                <a:cs typeface="Times New Roman"/>
              </a:rPr>
              <a:t>integrate </a:t>
            </a:r>
            <a:r>
              <a:rPr dirty="0" sz="2000" spc="15">
                <a:latin typeface="Times New Roman"/>
                <a:cs typeface="Times New Roman"/>
              </a:rPr>
              <a:t>data </a:t>
            </a:r>
            <a:r>
              <a:rPr dirty="0" sz="2000" spc="10">
                <a:latin typeface="Times New Roman"/>
                <a:cs typeface="Times New Roman"/>
              </a:rPr>
              <a:t>sources </a:t>
            </a:r>
            <a:r>
              <a:rPr dirty="0" sz="2000" spc="55">
                <a:latin typeface="Times New Roman"/>
                <a:cs typeface="Times New Roman"/>
              </a:rPr>
              <a:t>that </a:t>
            </a:r>
            <a:r>
              <a:rPr dirty="0" sz="2000" spc="5">
                <a:latin typeface="Times New Roman"/>
                <a:cs typeface="Times New Roman"/>
              </a:rPr>
              <a:t>provide </a:t>
            </a:r>
            <a:r>
              <a:rPr dirty="0" sz="2000" spc="15">
                <a:latin typeface="Times New Roman"/>
                <a:cs typeface="Times New Roman"/>
              </a:rPr>
              <a:t>real-time </a:t>
            </a:r>
            <a:r>
              <a:rPr dirty="0" sz="2000" spc="60">
                <a:latin typeface="Times New Roman"/>
                <a:cs typeface="Times New Roman"/>
              </a:rPr>
              <a:t>transit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  <a:spcBef>
                <a:spcPts val="980"/>
              </a:spcBef>
            </a:pPr>
            <a:r>
              <a:rPr dirty="0" sz="2000" spc="-85" b="1">
                <a:latin typeface="Arial"/>
                <a:cs typeface="Arial"/>
              </a:rPr>
              <a:t>User </a:t>
            </a:r>
            <a:r>
              <a:rPr dirty="0" sz="2000" spc="-55" b="1">
                <a:latin typeface="Arial"/>
                <a:cs typeface="Arial"/>
              </a:rPr>
              <a:t>Interface </a:t>
            </a:r>
            <a:r>
              <a:rPr dirty="0" sz="2000" spc="70" b="1">
                <a:latin typeface="Arial"/>
                <a:cs typeface="Arial"/>
              </a:rPr>
              <a:t>(UI)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80" b="1">
                <a:latin typeface="Arial"/>
                <a:cs typeface="Arial"/>
              </a:rPr>
              <a:t>User </a:t>
            </a:r>
            <a:r>
              <a:rPr dirty="0" sz="2000" spc="-90" b="1">
                <a:latin typeface="Arial"/>
                <a:cs typeface="Arial"/>
              </a:rPr>
              <a:t>Experience </a:t>
            </a:r>
            <a:r>
              <a:rPr dirty="0" sz="2000" spc="20" b="1">
                <a:latin typeface="Arial"/>
                <a:cs typeface="Arial"/>
              </a:rPr>
              <a:t>(UX):</a:t>
            </a:r>
            <a:r>
              <a:rPr dirty="0" sz="2000" spc="20">
                <a:latin typeface="Times New Roman"/>
                <a:cs typeface="Times New Roman"/>
              </a:rPr>
              <a:t>Design </a:t>
            </a:r>
            <a:r>
              <a:rPr dirty="0" sz="2000" spc="25">
                <a:latin typeface="Times New Roman"/>
                <a:cs typeface="Times New Roman"/>
              </a:rPr>
              <a:t>an </a:t>
            </a:r>
            <a:r>
              <a:rPr dirty="0" sz="2000" spc="10">
                <a:latin typeface="Times New Roman"/>
                <a:cs typeface="Times New Roman"/>
              </a:rPr>
              <a:t>intuitive </a:t>
            </a:r>
            <a:r>
              <a:rPr dirty="0" sz="2000" spc="25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user-friendly </a:t>
            </a:r>
            <a:r>
              <a:rPr dirty="0" sz="2000">
                <a:latin typeface="Times New Roman"/>
                <a:cs typeface="Times New Roman"/>
              </a:rPr>
              <a:t>interface </a:t>
            </a:r>
            <a:r>
              <a:rPr dirty="0" sz="2000" spc="-10">
                <a:latin typeface="Times New Roman"/>
                <a:cs typeface="Times New Roman"/>
              </a:rPr>
              <a:t>for 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platform,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15">
                <a:latin typeface="Times New Roman"/>
                <a:cs typeface="Times New Roman"/>
              </a:rPr>
              <a:t>be </a:t>
            </a:r>
            <a:r>
              <a:rPr dirty="0" sz="2000" spc="-20">
                <a:latin typeface="Times New Roman"/>
                <a:cs typeface="Times New Roman"/>
              </a:rPr>
              <a:t>displayed </a:t>
            </a:r>
            <a:r>
              <a:rPr dirty="0" sz="2000" spc="20">
                <a:latin typeface="Times New Roman"/>
                <a:cs typeface="Times New Roman"/>
              </a:rPr>
              <a:t>on </a:t>
            </a:r>
            <a:r>
              <a:rPr dirty="0" sz="2000" spc="15">
                <a:latin typeface="Times New Roman"/>
                <a:cs typeface="Times New Roman"/>
              </a:rPr>
              <a:t>digital </a:t>
            </a:r>
            <a:r>
              <a:rPr dirty="0" sz="2000" spc="10">
                <a:latin typeface="Times New Roman"/>
                <a:cs typeface="Times New Roman"/>
              </a:rPr>
              <a:t>screens </a:t>
            </a:r>
            <a:r>
              <a:rPr dirty="0" sz="2000" spc="-5">
                <a:latin typeface="Times New Roman"/>
                <a:cs typeface="Times New Roman"/>
              </a:rPr>
              <a:t>inside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55">
                <a:latin typeface="Times New Roman"/>
                <a:cs typeface="Times New Roman"/>
              </a:rPr>
              <a:t>smart </a:t>
            </a:r>
            <a:r>
              <a:rPr dirty="0" sz="2000" spc="-20">
                <a:latin typeface="Times New Roman"/>
                <a:cs typeface="Times New Roman"/>
              </a:rPr>
              <a:t>public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restroom.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00" spc="-90" b="1">
                <a:latin typeface="Arial"/>
                <a:cs typeface="Arial"/>
              </a:rPr>
              <a:t>Hardware </a:t>
            </a:r>
            <a:r>
              <a:rPr dirty="0" sz="2000" spc="-130" b="1">
                <a:latin typeface="Arial"/>
                <a:cs typeface="Arial"/>
              </a:rPr>
              <a:t>Setup: </a:t>
            </a:r>
            <a:r>
              <a:rPr dirty="0" sz="2000" spc="45">
                <a:latin typeface="Times New Roman"/>
                <a:cs typeface="Times New Roman"/>
              </a:rPr>
              <a:t>Ensure </a:t>
            </a:r>
            <a:r>
              <a:rPr dirty="0" sz="2000" spc="55">
                <a:latin typeface="Times New Roman"/>
                <a:cs typeface="Times New Roman"/>
              </a:rPr>
              <a:t>that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25">
                <a:latin typeface="Times New Roman"/>
                <a:cs typeface="Times New Roman"/>
              </a:rPr>
              <a:t>hardware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durable, </a:t>
            </a:r>
            <a:r>
              <a:rPr dirty="0" sz="2000" spc="25">
                <a:latin typeface="Times New Roman"/>
                <a:cs typeface="Times New Roman"/>
              </a:rPr>
              <a:t>weather-resistant, 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tamper-proof.</a:t>
            </a:r>
            <a:endParaRPr sz="2000">
              <a:latin typeface="Times New Roman"/>
              <a:cs typeface="Times New Roman"/>
            </a:endParaRPr>
          </a:p>
          <a:p>
            <a:pPr marL="12700" marR="586105">
              <a:lnSpc>
                <a:spcPct val="80000"/>
              </a:lnSpc>
              <a:spcBef>
                <a:spcPts val="1005"/>
              </a:spcBef>
            </a:pPr>
            <a:r>
              <a:rPr dirty="0" sz="2000" spc="-75" b="1">
                <a:latin typeface="Arial"/>
                <a:cs typeface="Arial"/>
              </a:rPr>
              <a:t>Content </a:t>
            </a:r>
            <a:r>
              <a:rPr dirty="0" sz="2000" spc="-85" b="1">
                <a:latin typeface="Arial"/>
                <a:cs typeface="Arial"/>
              </a:rPr>
              <a:t>Management </a:t>
            </a:r>
            <a:r>
              <a:rPr dirty="0" sz="2000" spc="-140" b="1">
                <a:latin typeface="Arial"/>
                <a:cs typeface="Arial"/>
              </a:rPr>
              <a:t>System </a:t>
            </a:r>
            <a:r>
              <a:rPr dirty="0" sz="2000" spc="-10" b="1">
                <a:latin typeface="Arial"/>
                <a:cs typeface="Arial"/>
              </a:rPr>
              <a:t>(CMS):</a:t>
            </a:r>
            <a:r>
              <a:rPr dirty="0" sz="2000" spc="-10">
                <a:latin typeface="Times New Roman"/>
                <a:cs typeface="Times New Roman"/>
              </a:rPr>
              <a:t>Implement </a:t>
            </a:r>
            <a:r>
              <a:rPr dirty="0" sz="2000" spc="-1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CMS </a:t>
            </a:r>
            <a:r>
              <a:rPr dirty="0" sz="2000" spc="55">
                <a:latin typeface="Times New Roman"/>
                <a:cs typeface="Times New Roman"/>
              </a:rPr>
              <a:t>to </a:t>
            </a:r>
            <a:r>
              <a:rPr dirty="0" sz="2000" spc="10">
                <a:latin typeface="Times New Roman"/>
                <a:cs typeface="Times New Roman"/>
              </a:rPr>
              <a:t>update </a:t>
            </a:r>
            <a:r>
              <a:rPr dirty="0" sz="2000" spc="25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manage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35">
                <a:latin typeface="Times New Roman"/>
                <a:cs typeface="Times New Roman"/>
              </a:rPr>
              <a:t>content  </a:t>
            </a:r>
            <a:r>
              <a:rPr dirty="0" sz="2000" spc="-20">
                <a:latin typeface="Times New Roman"/>
                <a:cs typeface="Times New Roman"/>
              </a:rPr>
              <a:t>displayed </a:t>
            </a:r>
            <a:r>
              <a:rPr dirty="0" sz="2000" spc="20">
                <a:latin typeface="Times New Roman"/>
                <a:cs typeface="Times New Roman"/>
              </a:rPr>
              <a:t>on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platform, </a:t>
            </a:r>
            <a:r>
              <a:rPr dirty="0" sz="2000" spc="10">
                <a:latin typeface="Times New Roman"/>
                <a:cs typeface="Times New Roman"/>
              </a:rPr>
              <a:t>including </a:t>
            </a:r>
            <a:r>
              <a:rPr dirty="0" sz="2000" spc="60">
                <a:latin typeface="Times New Roman"/>
                <a:cs typeface="Times New Roman"/>
              </a:rPr>
              <a:t>transit </a:t>
            </a:r>
            <a:r>
              <a:rPr dirty="0" sz="2000" spc="5">
                <a:latin typeface="Times New Roman"/>
                <a:cs typeface="Times New Roman"/>
              </a:rPr>
              <a:t>information, </a:t>
            </a:r>
            <a:r>
              <a:rPr dirty="0" sz="2000" spc="40">
                <a:latin typeface="Times New Roman"/>
                <a:cs typeface="Times New Roman"/>
              </a:rPr>
              <a:t>restroom </a:t>
            </a:r>
            <a:r>
              <a:rPr dirty="0" sz="2000" spc="5">
                <a:latin typeface="Times New Roman"/>
                <a:cs typeface="Times New Roman"/>
              </a:rPr>
              <a:t>promotions, </a:t>
            </a:r>
            <a:r>
              <a:rPr dirty="0" sz="2000" spc="25">
                <a:latin typeface="Times New Roman"/>
                <a:cs typeface="Times New Roman"/>
              </a:rPr>
              <a:t>and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emergency  </a:t>
            </a:r>
            <a:r>
              <a:rPr dirty="0" sz="2000" spc="-10">
                <a:latin typeface="Times New Roman"/>
                <a:cs typeface="Times New Roman"/>
              </a:rPr>
              <a:t>notifications.</a:t>
            </a:r>
            <a:endParaRPr sz="2000">
              <a:latin typeface="Times New Roman"/>
              <a:cs typeface="Times New Roman"/>
            </a:endParaRPr>
          </a:p>
          <a:p>
            <a:pPr marL="12700" marR="671830">
              <a:lnSpc>
                <a:spcPct val="80000"/>
              </a:lnSpc>
              <a:spcBef>
                <a:spcPts val="994"/>
              </a:spcBef>
            </a:pPr>
            <a:r>
              <a:rPr dirty="0" sz="2000" spc="-80" b="1">
                <a:latin typeface="Arial"/>
                <a:cs typeface="Arial"/>
              </a:rPr>
              <a:t>Maintenance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114" b="1">
                <a:latin typeface="Arial"/>
                <a:cs typeface="Arial"/>
              </a:rPr>
              <a:t>Support: </a:t>
            </a:r>
            <a:r>
              <a:rPr dirty="0" sz="2000" spc="15">
                <a:latin typeface="Times New Roman"/>
                <a:cs typeface="Times New Roman"/>
              </a:rPr>
              <a:t>Establish </a:t>
            </a:r>
            <a:r>
              <a:rPr dirty="0" sz="2000" spc="-10">
                <a:latin typeface="Times New Roman"/>
                <a:cs typeface="Times New Roman"/>
              </a:rPr>
              <a:t>a </a:t>
            </a:r>
            <a:r>
              <a:rPr dirty="0" sz="2000" spc="15">
                <a:latin typeface="Times New Roman"/>
                <a:cs typeface="Times New Roman"/>
              </a:rPr>
              <a:t>plan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25">
                <a:latin typeface="Times New Roman"/>
                <a:cs typeface="Times New Roman"/>
              </a:rPr>
              <a:t>ongoing </a:t>
            </a:r>
            <a:r>
              <a:rPr dirty="0" sz="2000">
                <a:latin typeface="Times New Roman"/>
                <a:cs typeface="Times New Roman"/>
              </a:rPr>
              <a:t>maintenance, </a:t>
            </a:r>
            <a:r>
              <a:rPr dirty="0" sz="2000" spc="-15">
                <a:latin typeface="Times New Roman"/>
                <a:cs typeface="Times New Roman"/>
              </a:rPr>
              <a:t>updates,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technical  </a:t>
            </a:r>
            <a:r>
              <a:rPr dirty="0" sz="2000" spc="45">
                <a:latin typeface="Times New Roman"/>
                <a:cs typeface="Times New Roman"/>
              </a:rPr>
              <a:t>support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platform </a:t>
            </a:r>
            <a:r>
              <a:rPr dirty="0" sz="2000" spc="25">
                <a:latin typeface="Times New Roman"/>
                <a:cs typeface="Times New Roman"/>
              </a:rPr>
              <a:t>and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12700" marR="759460">
              <a:lnSpc>
                <a:spcPct val="80000"/>
              </a:lnSpc>
              <a:spcBef>
                <a:spcPts val="1000"/>
              </a:spcBef>
            </a:pPr>
            <a:r>
              <a:rPr dirty="0" sz="2000" spc="-45" b="1">
                <a:latin typeface="Arial"/>
                <a:cs typeface="Arial"/>
              </a:rPr>
              <a:t>Testing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35" b="1">
                <a:latin typeface="Arial"/>
                <a:cs typeface="Arial"/>
              </a:rPr>
              <a:t>Quality </a:t>
            </a:r>
            <a:r>
              <a:rPr dirty="0" sz="2000" spc="-155" b="1">
                <a:latin typeface="Arial"/>
                <a:cs typeface="Arial"/>
              </a:rPr>
              <a:t>Assurance: </a:t>
            </a:r>
            <a:r>
              <a:rPr dirty="0" sz="2000" spc="45">
                <a:latin typeface="Times New Roman"/>
                <a:cs typeface="Times New Roman"/>
              </a:rPr>
              <a:t>Thoroughly </a:t>
            </a:r>
            <a:r>
              <a:rPr dirty="0" sz="2000" spc="60">
                <a:latin typeface="Times New Roman"/>
                <a:cs typeface="Times New Roman"/>
              </a:rPr>
              <a:t>test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platform </a:t>
            </a:r>
            <a:r>
              <a:rPr dirty="0" sz="2000" spc="-15">
                <a:latin typeface="Times New Roman"/>
                <a:cs typeface="Times New Roman"/>
              </a:rPr>
              <a:t>before </a:t>
            </a:r>
            <a:r>
              <a:rPr dirty="0" sz="2000" spc="5">
                <a:latin typeface="Times New Roman"/>
                <a:cs typeface="Times New Roman"/>
              </a:rPr>
              <a:t>deploying </a:t>
            </a:r>
            <a:r>
              <a:rPr dirty="0" sz="2000" spc="45">
                <a:latin typeface="Times New Roman"/>
                <a:cs typeface="Times New Roman"/>
              </a:rPr>
              <a:t>it </a:t>
            </a:r>
            <a:r>
              <a:rPr dirty="0" sz="2000" spc="10">
                <a:latin typeface="Times New Roman"/>
                <a:cs typeface="Times New Roman"/>
              </a:rPr>
              <a:t>in </a:t>
            </a:r>
            <a:r>
              <a:rPr dirty="0" sz="2000" spc="-20">
                <a:latin typeface="Times New Roman"/>
                <a:cs typeface="Times New Roman"/>
              </a:rPr>
              <a:t>public  </a:t>
            </a:r>
            <a:r>
              <a:rPr dirty="0" sz="2000" spc="35">
                <a:latin typeface="Times New Roman"/>
                <a:cs typeface="Times New Roman"/>
              </a:rPr>
              <a:t>restrooms </a:t>
            </a:r>
            <a:r>
              <a:rPr dirty="0" sz="2000" spc="5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identify </a:t>
            </a:r>
            <a:r>
              <a:rPr dirty="0" sz="2000" spc="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resolve </a:t>
            </a:r>
            <a:r>
              <a:rPr dirty="0" sz="2000" spc="15">
                <a:latin typeface="Times New Roman"/>
                <a:cs typeface="Times New Roman"/>
              </a:rPr>
              <a:t>any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 spc="-75" b="1">
                <a:latin typeface="Arial"/>
                <a:cs typeface="Arial"/>
              </a:rPr>
              <a:t>Deployment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80" b="1">
                <a:latin typeface="Arial"/>
                <a:cs typeface="Arial"/>
              </a:rPr>
              <a:t>Promotion: </a:t>
            </a:r>
            <a:r>
              <a:rPr dirty="0" sz="2000">
                <a:latin typeface="Times New Roman"/>
                <a:cs typeface="Times New Roman"/>
              </a:rPr>
              <a:t>Deploy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platform in </a:t>
            </a:r>
            <a:r>
              <a:rPr dirty="0" sz="2000">
                <a:latin typeface="Times New Roman"/>
                <a:cs typeface="Times New Roman"/>
              </a:rPr>
              <a:t>selected </a:t>
            </a:r>
            <a:r>
              <a:rPr dirty="0" sz="2000" spc="60">
                <a:latin typeface="Times New Roman"/>
                <a:cs typeface="Times New Roman"/>
              </a:rPr>
              <a:t>smart </a:t>
            </a:r>
            <a:r>
              <a:rPr dirty="0" sz="2000" spc="-20">
                <a:latin typeface="Times New Roman"/>
                <a:cs typeface="Times New Roman"/>
              </a:rPr>
              <a:t>public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restrooms.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85" y="514604"/>
            <a:ext cx="272796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 b="1">
                <a:solidFill>
                  <a:srgbClr val="303030"/>
                </a:solidFill>
                <a:latin typeface="Arial"/>
                <a:cs typeface="Arial"/>
              </a:rPr>
              <a:t>Integration</a:t>
            </a:r>
            <a:r>
              <a:rPr dirty="0" sz="2200" spc="-95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200" spc="-145" b="1">
                <a:solidFill>
                  <a:srgbClr val="303030"/>
                </a:solidFill>
                <a:latin typeface="Arial"/>
                <a:cs typeface="Arial"/>
              </a:rPr>
              <a:t>Approach: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9911" y="1144015"/>
            <a:ext cx="9117330" cy="3689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 indent="697865">
              <a:lnSpc>
                <a:spcPts val="2160"/>
              </a:lnSpc>
              <a:spcBef>
                <a:spcPts val="375"/>
              </a:spcBef>
            </a:pPr>
            <a:r>
              <a:rPr dirty="0" sz="2000" spc="65">
                <a:solidFill>
                  <a:srgbClr val="303030"/>
                </a:solidFill>
                <a:latin typeface="Times New Roman"/>
                <a:cs typeface="Times New Roman"/>
              </a:rPr>
              <a:t>Integrating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smart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technology </a:t>
            </a:r>
            <a:r>
              <a:rPr dirty="0" sz="2000" spc="30">
                <a:solidFill>
                  <a:srgbClr val="303030"/>
                </a:solidFill>
                <a:latin typeface="Times New Roman"/>
                <a:cs typeface="Times New Roman"/>
              </a:rPr>
              <a:t>into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 </a:t>
            </a:r>
            <a:r>
              <a:rPr dirty="0" sz="2000" spc="35">
                <a:solidFill>
                  <a:srgbClr val="303030"/>
                </a:solidFill>
                <a:latin typeface="Times New Roman"/>
                <a:cs typeface="Times New Roman"/>
              </a:rPr>
              <a:t>restrooms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involves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connecting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various  components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systems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enhance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functionality,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user </a:t>
            </a:r>
            <a:r>
              <a:rPr dirty="0" sz="2000" spc="-5">
                <a:solidFill>
                  <a:srgbClr val="303030"/>
                </a:solidFill>
                <a:latin typeface="Times New Roman"/>
                <a:cs typeface="Times New Roman"/>
              </a:rPr>
              <a:t>experience,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dirty="0" sz="2000" spc="-65">
                <a:solidFill>
                  <a:srgbClr val="303030"/>
                </a:solidFill>
                <a:latin typeface="Times New Roman"/>
                <a:cs typeface="Times New Roman"/>
              </a:rPr>
              <a:t>efficiency.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Here's 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 </a:t>
            </a:r>
            <a:r>
              <a:rPr dirty="0" sz="2000" spc="45">
                <a:solidFill>
                  <a:srgbClr val="303030"/>
                </a:solidFill>
                <a:latin typeface="Times New Roman"/>
                <a:cs typeface="Times New Roman"/>
              </a:rPr>
              <a:t>integration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approach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for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creating 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a </a:t>
            </a:r>
            <a:r>
              <a:rPr dirty="0" sz="2000" spc="55">
                <a:solidFill>
                  <a:srgbClr val="303030"/>
                </a:solidFill>
                <a:latin typeface="Times New Roman"/>
                <a:cs typeface="Times New Roman"/>
              </a:rPr>
              <a:t>smart </a:t>
            </a:r>
            <a:r>
              <a:rPr dirty="0" sz="2000" spc="-20">
                <a:solidFill>
                  <a:srgbClr val="30303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21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restroom: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Define </a:t>
            </a:r>
            <a:r>
              <a:rPr dirty="0" sz="2000" spc="-10">
                <a:solidFill>
                  <a:srgbClr val="303030"/>
                </a:solidFill>
                <a:latin typeface="Times New Roman"/>
                <a:cs typeface="Times New Roman"/>
              </a:rPr>
              <a:t>Objectives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Select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Appropriate </a:t>
            </a:r>
            <a:r>
              <a:rPr dirty="0" sz="2000" spc="30">
                <a:solidFill>
                  <a:srgbClr val="303030"/>
                </a:solidFill>
                <a:latin typeface="Times New Roman"/>
                <a:cs typeface="Times New Roman"/>
              </a:rPr>
              <a:t>Hardware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dirty="0" sz="2000" spc="-12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Sensors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95">
                <a:solidFill>
                  <a:srgbClr val="303030"/>
                </a:solidFill>
                <a:latin typeface="Times New Roman"/>
                <a:cs typeface="Times New Roman"/>
              </a:rPr>
              <a:t>IoT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Sensors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dirty="0" sz="2000" spc="-17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Automation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40">
                <a:solidFill>
                  <a:srgbClr val="303030"/>
                </a:solidFill>
                <a:latin typeface="Times New Roman"/>
                <a:cs typeface="Times New Roman"/>
              </a:rPr>
              <a:t>Smart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Toilet</a:t>
            </a:r>
            <a:r>
              <a:rPr dirty="0" sz="2000" spc="-10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3030"/>
                </a:solidFill>
                <a:latin typeface="Times New Roman"/>
                <a:cs typeface="Times New Roman"/>
              </a:rPr>
              <a:t>Technologies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0">
                <a:solidFill>
                  <a:srgbClr val="303030"/>
                </a:solidFill>
                <a:latin typeface="Times New Roman"/>
                <a:cs typeface="Times New Roman"/>
              </a:rPr>
              <a:t>Cleaning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dirty="0" sz="2000" spc="-7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Maintenance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15">
                <a:solidFill>
                  <a:srgbClr val="303030"/>
                </a:solidFill>
                <a:latin typeface="Times New Roman"/>
                <a:cs typeface="Times New Roman"/>
              </a:rPr>
              <a:t>Quality </a:t>
            </a:r>
            <a:r>
              <a:rPr dirty="0" sz="2000" spc="5">
                <a:solidFill>
                  <a:srgbClr val="303030"/>
                </a:solidFill>
                <a:latin typeface="Times New Roman"/>
                <a:cs typeface="Times New Roman"/>
              </a:rPr>
              <a:t>Air</a:t>
            </a: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303030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03030"/>
                </a:solidFill>
                <a:latin typeface="Times New Roman"/>
                <a:cs typeface="Times New Roman"/>
              </a:rPr>
              <a:t>Accessibility </a:t>
            </a:r>
            <a:r>
              <a:rPr dirty="0" sz="2000" spc="20">
                <a:solidFill>
                  <a:srgbClr val="303030"/>
                </a:solidFill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9811"/>
            <a:ext cx="255651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 b="1">
                <a:solidFill>
                  <a:srgbClr val="303030"/>
                </a:solidFill>
                <a:latin typeface="Arial"/>
                <a:cs typeface="Arial"/>
              </a:rPr>
              <a:t>Integration</a:t>
            </a:r>
            <a:r>
              <a:rPr dirty="0" sz="2200" spc="-9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303030"/>
                </a:solidFill>
                <a:latin typeface="Arial"/>
                <a:cs typeface="Arial"/>
              </a:rPr>
              <a:t>Benefits: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80845"/>
            <a:ext cx="10297160" cy="48361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314960">
              <a:lnSpc>
                <a:spcPts val="1920"/>
              </a:lnSpc>
              <a:spcBef>
                <a:spcPts val="565"/>
              </a:spcBef>
            </a:pPr>
            <a:r>
              <a:rPr dirty="0" sz="2000" spc="7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benefits </a:t>
            </a:r>
            <a:r>
              <a:rPr dirty="0" sz="2000">
                <a:latin typeface="Times New Roman"/>
                <a:cs typeface="Times New Roman"/>
              </a:rPr>
              <a:t>can enhance </a:t>
            </a:r>
            <a:r>
              <a:rPr dirty="0" sz="2000" spc="4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overall </a:t>
            </a:r>
            <a:r>
              <a:rPr dirty="0" sz="2000" spc="40">
                <a:latin typeface="Times New Roman"/>
                <a:cs typeface="Times New Roman"/>
              </a:rPr>
              <a:t>restroom </a:t>
            </a:r>
            <a:r>
              <a:rPr dirty="0" sz="2000" spc="-5">
                <a:latin typeface="Times New Roman"/>
                <a:cs typeface="Times New Roman"/>
              </a:rPr>
              <a:t>experience, </a:t>
            </a:r>
            <a:r>
              <a:rPr dirty="0" sz="2000" spc="-10">
                <a:latin typeface="Times New Roman"/>
                <a:cs typeface="Times New Roman"/>
              </a:rPr>
              <a:t>improve </a:t>
            </a:r>
            <a:r>
              <a:rPr dirty="0" sz="2000" spc="-15">
                <a:latin typeface="Times New Roman"/>
                <a:cs typeface="Times New Roman"/>
              </a:rPr>
              <a:t>hygiene, </a:t>
            </a:r>
            <a:r>
              <a:rPr dirty="0" sz="2000" spc="25">
                <a:latin typeface="Times New Roman"/>
                <a:cs typeface="Times New Roman"/>
              </a:rPr>
              <a:t>and </a:t>
            </a:r>
            <a:r>
              <a:rPr dirty="0" sz="2000" spc="15">
                <a:latin typeface="Times New Roman"/>
                <a:cs typeface="Times New Roman"/>
              </a:rPr>
              <a:t>streamline  </a:t>
            </a:r>
            <a:r>
              <a:rPr dirty="0" sz="2000">
                <a:latin typeface="Times New Roman"/>
                <a:cs typeface="Times New Roman"/>
              </a:rPr>
              <a:t>maintenance. </a:t>
            </a:r>
            <a:r>
              <a:rPr dirty="0" sz="2000" spc="30">
                <a:latin typeface="Times New Roman"/>
                <a:cs typeface="Times New Roman"/>
              </a:rPr>
              <a:t>Here </a:t>
            </a:r>
            <a:r>
              <a:rPr dirty="0" sz="2000" spc="2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some </a:t>
            </a:r>
            <a:r>
              <a:rPr dirty="0" sz="2000" spc="-35">
                <a:latin typeface="Times New Roman"/>
                <a:cs typeface="Times New Roman"/>
              </a:rPr>
              <a:t>key </a:t>
            </a:r>
            <a:r>
              <a:rPr dirty="0" sz="2000" spc="15">
                <a:latin typeface="Times New Roman"/>
                <a:cs typeface="Times New Roman"/>
              </a:rPr>
              <a:t>advantages </a:t>
            </a:r>
            <a:r>
              <a:rPr dirty="0" sz="2000" spc="-65">
                <a:latin typeface="Times New Roman"/>
                <a:cs typeface="Times New Roman"/>
              </a:rPr>
              <a:t>of </a:t>
            </a:r>
            <a:r>
              <a:rPr dirty="0" sz="2000" spc="50">
                <a:latin typeface="Times New Roman"/>
                <a:cs typeface="Times New Roman"/>
              </a:rPr>
              <a:t>integrating </a:t>
            </a:r>
            <a:r>
              <a:rPr dirty="0" sz="2000" spc="55">
                <a:latin typeface="Times New Roman"/>
                <a:cs typeface="Times New Roman"/>
              </a:rPr>
              <a:t>smart </a:t>
            </a:r>
            <a:r>
              <a:rPr dirty="0" sz="2000" spc="5">
                <a:latin typeface="Times New Roman"/>
                <a:cs typeface="Times New Roman"/>
              </a:rPr>
              <a:t>features </a:t>
            </a:r>
            <a:r>
              <a:rPr dirty="0" sz="2000" spc="30">
                <a:latin typeface="Times New Roman"/>
                <a:cs typeface="Times New Roman"/>
              </a:rPr>
              <a:t>into </a:t>
            </a:r>
            <a:r>
              <a:rPr dirty="0" sz="2000" spc="-20">
                <a:latin typeface="Times New Roman"/>
                <a:cs typeface="Times New Roman"/>
              </a:rPr>
              <a:t>public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restrooms: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000" spc="-90" b="1">
                <a:latin typeface="Arial"/>
                <a:cs typeface="Arial"/>
              </a:rPr>
              <a:t>Improved </a:t>
            </a:r>
            <a:r>
              <a:rPr dirty="0" sz="2000" spc="-85" b="1">
                <a:latin typeface="Arial"/>
                <a:cs typeface="Arial"/>
              </a:rPr>
              <a:t>Hygiene </a:t>
            </a:r>
            <a:r>
              <a:rPr dirty="0" sz="2000" spc="-140" b="1">
                <a:latin typeface="Arial"/>
                <a:cs typeface="Arial"/>
              </a:rPr>
              <a:t>and</a:t>
            </a:r>
            <a:r>
              <a:rPr dirty="0" sz="2000" spc="90" b="1">
                <a:latin typeface="Arial"/>
                <a:cs typeface="Arial"/>
              </a:rPr>
              <a:t> </a:t>
            </a:r>
            <a:r>
              <a:rPr dirty="0" sz="2000" spc="-85" b="1">
                <a:latin typeface="Arial"/>
                <a:cs typeface="Arial"/>
              </a:rPr>
              <a:t>Sanitation:</a:t>
            </a:r>
            <a:endParaRPr sz="2000">
              <a:latin typeface="Arial"/>
              <a:cs typeface="Arial"/>
            </a:endParaRPr>
          </a:p>
          <a:p>
            <a:pPr marL="241300" marR="823594" indent="-229235">
              <a:lnSpc>
                <a:spcPct val="793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800" spc="-110" b="1">
                <a:latin typeface="Arial"/>
                <a:cs typeface="Arial"/>
              </a:rPr>
              <a:t>Touchless </a:t>
            </a:r>
            <a:r>
              <a:rPr dirty="0" sz="1800" spc="-65" b="1">
                <a:latin typeface="Arial"/>
                <a:cs typeface="Arial"/>
              </a:rPr>
              <a:t>Fixtures: </a:t>
            </a:r>
            <a:r>
              <a:rPr dirty="0" sz="1800" spc="35">
                <a:latin typeface="Times New Roman"/>
                <a:cs typeface="Times New Roman"/>
              </a:rPr>
              <a:t>Smart </a:t>
            </a:r>
            <a:r>
              <a:rPr dirty="0" sz="1800" spc="30">
                <a:latin typeface="Times New Roman"/>
                <a:cs typeface="Times New Roman"/>
              </a:rPr>
              <a:t>restrooms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15">
                <a:latin typeface="Times New Roman"/>
                <a:cs typeface="Times New Roman"/>
              </a:rPr>
              <a:t>incorporate </a:t>
            </a:r>
            <a:r>
              <a:rPr dirty="0" sz="1800" spc="10">
                <a:latin typeface="Times New Roman"/>
                <a:cs typeface="Times New Roman"/>
              </a:rPr>
              <a:t>touchless </a:t>
            </a:r>
            <a:r>
              <a:rPr dirty="0" sz="1800" spc="-25">
                <a:latin typeface="Times New Roman"/>
                <a:cs typeface="Times New Roman"/>
              </a:rPr>
              <a:t>faucets, </a:t>
            </a:r>
            <a:r>
              <a:rPr dirty="0" sz="1800" spc="-10">
                <a:latin typeface="Times New Roman"/>
                <a:cs typeface="Times New Roman"/>
              </a:rPr>
              <a:t>soap </a:t>
            </a:r>
            <a:r>
              <a:rPr dirty="0" sz="1800" spc="-5">
                <a:latin typeface="Times New Roman"/>
                <a:cs typeface="Times New Roman"/>
              </a:rPr>
              <a:t>dispensers, </a:t>
            </a:r>
            <a:r>
              <a:rPr dirty="0" sz="1800" spc="20">
                <a:latin typeface="Times New Roman"/>
                <a:cs typeface="Times New Roman"/>
              </a:rPr>
              <a:t>and </a:t>
            </a:r>
            <a:r>
              <a:rPr dirty="0" sz="1800" spc="-20">
                <a:latin typeface="Times New Roman"/>
                <a:cs typeface="Times New Roman"/>
              </a:rPr>
              <a:t>flush  </a:t>
            </a:r>
            <a:r>
              <a:rPr dirty="0" sz="1800" spc="-5">
                <a:latin typeface="Times New Roman"/>
                <a:cs typeface="Times New Roman"/>
              </a:rPr>
              <a:t>mechanisms </a:t>
            </a:r>
            <a:r>
              <a:rPr dirty="0" sz="1800" spc="20">
                <a:latin typeface="Times New Roman"/>
                <a:cs typeface="Times New Roman"/>
              </a:rPr>
              <a:t>and </a:t>
            </a:r>
            <a:r>
              <a:rPr dirty="0" sz="1800" spc="15">
                <a:latin typeface="Times New Roman"/>
                <a:cs typeface="Times New Roman"/>
              </a:rPr>
              <a:t>reducing </a:t>
            </a:r>
            <a:r>
              <a:rPr dirty="0" sz="1800" spc="40">
                <a:latin typeface="Times New Roman"/>
                <a:cs typeface="Times New Roman"/>
              </a:rPr>
              <a:t>the </a:t>
            </a:r>
            <a:r>
              <a:rPr dirty="0" sz="1800" spc="20">
                <a:latin typeface="Times New Roman"/>
                <a:cs typeface="Times New Roman"/>
              </a:rPr>
              <a:t>risk </a:t>
            </a:r>
            <a:r>
              <a:rPr dirty="0" sz="1800" spc="-60">
                <a:latin typeface="Times New Roman"/>
                <a:cs typeface="Times New Roman"/>
              </a:rPr>
              <a:t>of </a:t>
            </a:r>
            <a:r>
              <a:rPr dirty="0" sz="1800" spc="45">
                <a:latin typeface="Times New Roman"/>
                <a:cs typeface="Times New Roman"/>
              </a:rPr>
              <a:t>germ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transmission</a:t>
            </a:r>
            <a:r>
              <a:rPr dirty="0" sz="2000" spc="1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800" spc="-65" b="1">
                <a:latin typeface="Arial"/>
                <a:cs typeface="Arial"/>
              </a:rPr>
              <a:t>Automatic </a:t>
            </a:r>
            <a:r>
              <a:rPr dirty="0" sz="1800" spc="-25" b="1">
                <a:latin typeface="Arial"/>
                <a:cs typeface="Arial"/>
              </a:rPr>
              <a:t>Door </a:t>
            </a:r>
            <a:r>
              <a:rPr dirty="0" sz="1800" spc="-120" b="1">
                <a:latin typeface="Arial"/>
                <a:cs typeface="Arial"/>
              </a:rPr>
              <a:t>Openers: </a:t>
            </a:r>
            <a:r>
              <a:rPr dirty="0" sz="1800" spc="35">
                <a:latin typeface="Times New Roman"/>
                <a:cs typeface="Times New Roman"/>
              </a:rPr>
              <a:t>These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-15">
                <a:latin typeface="Times New Roman"/>
                <a:cs typeface="Times New Roman"/>
              </a:rPr>
              <a:t>be </a:t>
            </a:r>
            <a:r>
              <a:rPr dirty="0" sz="1800" spc="40">
                <a:latin typeface="Times New Roman"/>
                <a:cs typeface="Times New Roman"/>
              </a:rPr>
              <a:t>triggered </a:t>
            </a:r>
            <a:r>
              <a:rPr dirty="0" sz="1800" spc="-15">
                <a:latin typeface="Times New Roman"/>
                <a:cs typeface="Times New Roman"/>
              </a:rPr>
              <a:t>by </a:t>
            </a:r>
            <a:r>
              <a:rPr dirty="0" sz="1800" spc="15">
                <a:latin typeface="Times New Roman"/>
                <a:cs typeface="Times New Roman"/>
              </a:rPr>
              <a:t>motion </a:t>
            </a:r>
            <a:r>
              <a:rPr dirty="0" sz="1800" spc="20">
                <a:latin typeface="Times New Roman"/>
                <a:cs typeface="Times New Roman"/>
              </a:rPr>
              <a:t>sensors </a:t>
            </a:r>
            <a:r>
              <a:rPr dirty="0" sz="1800" spc="45">
                <a:latin typeface="Times New Roman"/>
                <a:cs typeface="Times New Roman"/>
              </a:rPr>
              <a:t>or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buttons.</a:t>
            </a:r>
            <a:endParaRPr sz="1800">
              <a:latin typeface="Times New Roman"/>
              <a:cs typeface="Times New Roman"/>
            </a:endParaRPr>
          </a:p>
          <a:p>
            <a:pPr marL="12700" marR="409575">
              <a:lnSpc>
                <a:spcPct val="80700"/>
              </a:lnSpc>
              <a:spcBef>
                <a:spcPts val="969"/>
              </a:spcBef>
            </a:pPr>
            <a:r>
              <a:rPr dirty="0" sz="2000" spc="-20" b="1">
                <a:latin typeface="Arial"/>
                <a:cs typeface="Arial"/>
              </a:rPr>
              <a:t>Water </a:t>
            </a:r>
            <a:r>
              <a:rPr dirty="0" sz="2000" spc="-114" b="1">
                <a:latin typeface="Arial"/>
                <a:cs typeface="Arial"/>
              </a:rPr>
              <a:t>Conservation: </a:t>
            </a:r>
            <a:r>
              <a:rPr dirty="0" sz="1800" spc="-5">
                <a:latin typeface="Times New Roman"/>
                <a:cs typeface="Times New Roman"/>
              </a:rPr>
              <a:t>Water-efficient </a:t>
            </a:r>
            <a:r>
              <a:rPr dirty="0" sz="1800" spc="25">
                <a:latin typeface="Times New Roman"/>
                <a:cs typeface="Times New Roman"/>
              </a:rPr>
              <a:t>toilets </a:t>
            </a:r>
            <a:r>
              <a:rPr dirty="0" sz="1800" spc="20">
                <a:latin typeface="Times New Roman"/>
                <a:cs typeface="Times New Roman"/>
              </a:rPr>
              <a:t>and urinals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-15">
                <a:latin typeface="Times New Roman"/>
                <a:cs typeface="Times New Roman"/>
              </a:rPr>
              <a:t>be </a:t>
            </a:r>
            <a:r>
              <a:rPr dirty="0" sz="1800" spc="-10">
                <a:latin typeface="Times New Roman"/>
                <a:cs typeface="Times New Roman"/>
              </a:rPr>
              <a:t>equipped </a:t>
            </a:r>
            <a:r>
              <a:rPr dirty="0" sz="1800" spc="30">
                <a:latin typeface="Times New Roman"/>
                <a:cs typeface="Times New Roman"/>
              </a:rPr>
              <a:t>with </a:t>
            </a:r>
            <a:r>
              <a:rPr dirty="0" sz="1800" spc="20">
                <a:latin typeface="Times New Roman"/>
                <a:cs typeface="Times New Roman"/>
              </a:rPr>
              <a:t>sensors </a:t>
            </a:r>
            <a:r>
              <a:rPr dirty="0" sz="1800" spc="50">
                <a:latin typeface="Times New Roman"/>
                <a:cs typeface="Times New Roman"/>
              </a:rPr>
              <a:t>to </a:t>
            </a:r>
            <a:r>
              <a:rPr dirty="0" sz="1800" spc="20">
                <a:latin typeface="Times New Roman"/>
                <a:cs typeface="Times New Roman"/>
              </a:rPr>
              <a:t>determine </a:t>
            </a:r>
            <a:r>
              <a:rPr dirty="0" sz="1800" spc="40">
                <a:latin typeface="Times New Roman"/>
                <a:cs typeface="Times New Roman"/>
              </a:rPr>
              <a:t>the  </a:t>
            </a:r>
            <a:r>
              <a:rPr dirty="0" sz="1800" spc="15">
                <a:latin typeface="Times New Roman"/>
                <a:cs typeface="Times New Roman"/>
              </a:rPr>
              <a:t>appropriate </a:t>
            </a:r>
            <a:r>
              <a:rPr dirty="0" sz="1800" spc="-15">
                <a:latin typeface="Times New Roman"/>
                <a:cs typeface="Times New Roman"/>
              </a:rPr>
              <a:t>flush </a:t>
            </a:r>
            <a:r>
              <a:rPr dirty="0" sz="1800" spc="-30">
                <a:latin typeface="Times New Roman"/>
                <a:cs typeface="Times New Roman"/>
              </a:rPr>
              <a:t>volume, </a:t>
            </a:r>
            <a:r>
              <a:rPr dirty="0" sz="1800" spc="15">
                <a:latin typeface="Times New Roman"/>
                <a:cs typeface="Times New Roman"/>
              </a:rPr>
              <a:t>reducing </a:t>
            </a:r>
            <a:r>
              <a:rPr dirty="0" sz="1800" spc="25">
                <a:latin typeface="Times New Roman"/>
                <a:cs typeface="Times New Roman"/>
              </a:rPr>
              <a:t>water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wastage.</a:t>
            </a:r>
            <a:endParaRPr sz="1800">
              <a:latin typeface="Times New Roman"/>
              <a:cs typeface="Times New Roman"/>
            </a:endParaRPr>
          </a:p>
          <a:p>
            <a:pPr marL="12700" marR="165735">
              <a:lnSpc>
                <a:spcPct val="80700"/>
              </a:lnSpc>
              <a:spcBef>
                <a:spcPts val="985"/>
              </a:spcBef>
            </a:pPr>
            <a:r>
              <a:rPr dirty="0" sz="2000" spc="-80" b="1">
                <a:latin typeface="Arial"/>
                <a:cs typeface="Arial"/>
              </a:rPr>
              <a:t>Maintenance Efficiency: </a:t>
            </a:r>
            <a:r>
              <a:rPr dirty="0" sz="1800" spc="10">
                <a:latin typeface="Times New Roman"/>
                <a:cs typeface="Times New Roman"/>
              </a:rPr>
              <a:t>Sensors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help </a:t>
            </a:r>
            <a:r>
              <a:rPr dirty="0" sz="1800" spc="15">
                <a:latin typeface="Times New Roman"/>
                <a:cs typeface="Times New Roman"/>
              </a:rPr>
              <a:t>predict </a:t>
            </a:r>
            <a:r>
              <a:rPr dirty="0" sz="1800" spc="10">
                <a:latin typeface="Times New Roman"/>
                <a:cs typeface="Times New Roman"/>
              </a:rPr>
              <a:t>when </a:t>
            </a:r>
            <a:r>
              <a:rPr dirty="0" sz="1800" spc="15">
                <a:latin typeface="Times New Roman"/>
                <a:cs typeface="Times New Roman"/>
              </a:rPr>
              <a:t>fixtures </a:t>
            </a:r>
            <a:r>
              <a:rPr dirty="0" sz="1800" spc="-25">
                <a:latin typeface="Times New Roman"/>
                <a:cs typeface="Times New Roman"/>
              </a:rPr>
              <a:t>may </a:t>
            </a:r>
            <a:r>
              <a:rPr dirty="0" sz="1800">
                <a:latin typeface="Times New Roman"/>
                <a:cs typeface="Times New Roman"/>
              </a:rPr>
              <a:t>need servicing, </a:t>
            </a:r>
            <a:r>
              <a:rPr dirty="0" sz="1800" spc="15">
                <a:latin typeface="Times New Roman"/>
                <a:cs typeface="Times New Roman"/>
              </a:rPr>
              <a:t>reducing </a:t>
            </a:r>
            <a:r>
              <a:rPr dirty="0" sz="1800" spc="5">
                <a:latin typeface="Times New Roman"/>
                <a:cs typeface="Times New Roman"/>
              </a:rPr>
              <a:t>downtime  </a:t>
            </a:r>
            <a:r>
              <a:rPr dirty="0" sz="1800" spc="20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unexpected</a:t>
            </a:r>
            <a:r>
              <a:rPr dirty="0" sz="1800" spc="-20">
                <a:latin typeface="Times New Roman"/>
                <a:cs typeface="Times New Roman"/>
              </a:rPr>
              <a:t> failures.</a:t>
            </a:r>
            <a:endParaRPr sz="1800">
              <a:latin typeface="Times New Roman"/>
              <a:cs typeface="Times New Roman"/>
            </a:endParaRPr>
          </a:p>
          <a:p>
            <a:pPr marL="12700" marR="703580">
              <a:lnSpc>
                <a:spcPct val="80700"/>
              </a:lnSpc>
              <a:spcBef>
                <a:spcPts val="969"/>
              </a:spcBef>
            </a:pPr>
            <a:r>
              <a:rPr dirty="0" sz="2000" spc="-85" b="1">
                <a:latin typeface="Arial"/>
                <a:cs typeface="Arial"/>
              </a:rPr>
              <a:t>Sustainability: </a:t>
            </a:r>
            <a:r>
              <a:rPr dirty="0" sz="1800" spc="20">
                <a:latin typeface="Times New Roman"/>
                <a:cs typeface="Times New Roman"/>
              </a:rPr>
              <a:t>Implementing </a:t>
            </a:r>
            <a:r>
              <a:rPr dirty="0" sz="1800" spc="50">
                <a:latin typeface="Times New Roman"/>
                <a:cs typeface="Times New Roman"/>
              </a:rPr>
              <a:t>smart </a:t>
            </a:r>
            <a:r>
              <a:rPr dirty="0" sz="1800" spc="5">
                <a:latin typeface="Times New Roman"/>
                <a:cs typeface="Times New Roman"/>
              </a:rPr>
              <a:t>technologies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25">
                <a:latin typeface="Times New Roman"/>
                <a:cs typeface="Times New Roman"/>
              </a:rPr>
              <a:t>contribute </a:t>
            </a:r>
            <a:r>
              <a:rPr dirty="0" sz="1800" spc="50">
                <a:latin typeface="Times New Roman"/>
                <a:cs typeface="Times New Roman"/>
              </a:rPr>
              <a:t>to </a:t>
            </a:r>
            <a:r>
              <a:rPr dirty="0" sz="1800" spc="-15">
                <a:latin typeface="Times New Roman"/>
                <a:cs typeface="Times New Roman"/>
              </a:rPr>
              <a:t>a facility's </a:t>
            </a:r>
            <a:r>
              <a:rPr dirty="0" sz="1800" spc="10">
                <a:latin typeface="Times New Roman"/>
                <a:cs typeface="Times New Roman"/>
              </a:rPr>
              <a:t>sustainability </a:t>
            </a:r>
            <a:r>
              <a:rPr dirty="0" sz="1800" spc="5">
                <a:latin typeface="Times New Roman"/>
                <a:cs typeface="Times New Roman"/>
              </a:rPr>
              <a:t>goals </a:t>
            </a:r>
            <a:r>
              <a:rPr dirty="0" sz="1800" spc="-15">
                <a:latin typeface="Times New Roman"/>
                <a:cs typeface="Times New Roman"/>
              </a:rPr>
              <a:t>by  </a:t>
            </a:r>
            <a:r>
              <a:rPr dirty="0" sz="1800" spc="15">
                <a:latin typeface="Times New Roman"/>
                <a:cs typeface="Times New Roman"/>
              </a:rPr>
              <a:t>reducing </a:t>
            </a:r>
            <a:r>
              <a:rPr dirty="0" sz="1800" spc="5">
                <a:latin typeface="Times New Roman"/>
                <a:cs typeface="Times New Roman"/>
              </a:rPr>
              <a:t>resource consumption </a:t>
            </a:r>
            <a:r>
              <a:rPr dirty="0" sz="1800" spc="20">
                <a:latin typeface="Times New Roman"/>
                <a:cs typeface="Times New Roman"/>
              </a:rPr>
              <a:t>and </a:t>
            </a:r>
            <a:r>
              <a:rPr dirty="0" sz="1800" spc="15">
                <a:latin typeface="Times New Roman"/>
                <a:cs typeface="Times New Roman"/>
              </a:rPr>
              <a:t>waste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generation.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509"/>
              </a:spcBef>
            </a:pPr>
            <a:r>
              <a:rPr dirty="0" sz="2000" spc="-85" b="1">
                <a:latin typeface="Arial"/>
                <a:cs typeface="Arial"/>
              </a:rPr>
              <a:t>User </a:t>
            </a:r>
            <a:r>
              <a:rPr dirty="0" sz="2000" spc="-100" b="1">
                <a:latin typeface="Arial"/>
                <a:cs typeface="Arial"/>
              </a:rPr>
              <a:t>Experience: </a:t>
            </a:r>
            <a:r>
              <a:rPr dirty="0" sz="1800" spc="35">
                <a:latin typeface="Times New Roman"/>
                <a:cs typeface="Times New Roman"/>
              </a:rPr>
              <a:t>These </a:t>
            </a:r>
            <a:r>
              <a:rPr dirty="0" sz="1800" spc="20">
                <a:latin typeface="Times New Roman"/>
                <a:cs typeface="Times New Roman"/>
              </a:rPr>
              <a:t>sensors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provide </a:t>
            </a:r>
            <a:r>
              <a:rPr dirty="0" sz="1800" spc="15">
                <a:latin typeface="Times New Roman"/>
                <a:cs typeface="Times New Roman"/>
              </a:rPr>
              <a:t>real-time </a:t>
            </a:r>
            <a:r>
              <a:rPr dirty="0" sz="1800" spc="5">
                <a:latin typeface="Times New Roman"/>
                <a:cs typeface="Times New Roman"/>
              </a:rPr>
              <a:t>information </a:t>
            </a:r>
            <a:r>
              <a:rPr dirty="0" sz="1800" spc="15">
                <a:latin typeface="Times New Roman"/>
                <a:cs typeface="Times New Roman"/>
              </a:rPr>
              <a:t>about </a:t>
            </a:r>
            <a:r>
              <a:rPr dirty="0" sz="1800" spc="35">
                <a:latin typeface="Times New Roman"/>
                <a:cs typeface="Times New Roman"/>
              </a:rPr>
              <a:t>restroom </a:t>
            </a:r>
            <a:r>
              <a:rPr dirty="0" sz="1800" spc="-40">
                <a:latin typeface="Times New Roman"/>
                <a:cs typeface="Times New Roman"/>
              </a:rPr>
              <a:t>occupancy. </a:t>
            </a:r>
            <a:r>
              <a:rPr dirty="0" sz="1800" spc="20">
                <a:latin typeface="Times New Roman"/>
                <a:cs typeface="Times New Roman"/>
              </a:rPr>
              <a:t>Features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dirty="0" sz="1800" spc="-30">
                <a:latin typeface="Times New Roman"/>
                <a:cs typeface="Times New Roman"/>
              </a:rPr>
              <a:t>music, </a:t>
            </a:r>
            <a:r>
              <a:rPr dirty="0" sz="1800" spc="20">
                <a:latin typeface="Times New Roman"/>
                <a:cs typeface="Times New Roman"/>
              </a:rPr>
              <a:t>air </a:t>
            </a:r>
            <a:r>
              <a:rPr dirty="0" sz="1800">
                <a:latin typeface="Times New Roman"/>
                <a:cs typeface="Times New Roman"/>
              </a:rPr>
              <a:t>fresheners, </a:t>
            </a:r>
            <a:r>
              <a:rPr dirty="0" sz="1800" spc="40">
                <a:latin typeface="Times New Roman"/>
                <a:cs typeface="Times New Roman"/>
              </a:rPr>
              <a:t>or </a:t>
            </a:r>
            <a:r>
              <a:rPr dirty="0" sz="1800">
                <a:latin typeface="Times New Roman"/>
                <a:cs typeface="Times New Roman"/>
              </a:rPr>
              <a:t>occupancy-controlled </a:t>
            </a:r>
            <a:r>
              <a:rPr dirty="0" sz="1800" spc="10">
                <a:latin typeface="Times New Roman"/>
                <a:cs typeface="Times New Roman"/>
              </a:rPr>
              <a:t>ventilation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-10">
                <a:latin typeface="Times New Roman"/>
                <a:cs typeface="Times New Roman"/>
              </a:rPr>
              <a:t>improve </a:t>
            </a:r>
            <a:r>
              <a:rPr dirty="0" sz="1800" spc="40">
                <a:latin typeface="Times New Roman"/>
                <a:cs typeface="Times New Roman"/>
              </a:rPr>
              <a:t>the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 marL="12700" marR="363220">
              <a:lnSpc>
                <a:spcPct val="80700"/>
              </a:lnSpc>
              <a:spcBef>
                <a:spcPts val="985"/>
              </a:spcBef>
            </a:pPr>
            <a:r>
              <a:rPr dirty="0" sz="2000" spc="-110" b="1">
                <a:latin typeface="Arial"/>
                <a:cs typeface="Arial"/>
              </a:rPr>
              <a:t>Compliance </a:t>
            </a:r>
            <a:r>
              <a:rPr dirty="0" sz="2000" spc="-140" b="1">
                <a:latin typeface="Arial"/>
                <a:cs typeface="Arial"/>
              </a:rPr>
              <a:t>and </a:t>
            </a:r>
            <a:r>
              <a:rPr dirty="0" sz="2000" spc="-110" b="1">
                <a:latin typeface="Arial"/>
                <a:cs typeface="Arial"/>
              </a:rPr>
              <a:t>Safety: </a:t>
            </a:r>
            <a:r>
              <a:rPr dirty="0" sz="1800" spc="35">
                <a:latin typeface="Times New Roman"/>
                <a:cs typeface="Times New Roman"/>
              </a:rPr>
              <a:t>Smart </a:t>
            </a:r>
            <a:r>
              <a:rPr dirty="0" sz="1800" spc="30">
                <a:latin typeface="Times New Roman"/>
                <a:cs typeface="Times New Roman"/>
              </a:rPr>
              <a:t>restrooms </a:t>
            </a:r>
            <a:r>
              <a:rPr dirty="0" sz="1800" spc="-5">
                <a:latin typeface="Times New Roman"/>
                <a:cs typeface="Times New Roman"/>
              </a:rPr>
              <a:t>can </a:t>
            </a:r>
            <a:r>
              <a:rPr dirty="0" sz="1800" spc="-15">
                <a:latin typeface="Times New Roman"/>
                <a:cs typeface="Times New Roman"/>
              </a:rPr>
              <a:t>be </a:t>
            </a:r>
            <a:r>
              <a:rPr dirty="0" sz="1800" spc="-10">
                <a:latin typeface="Times New Roman"/>
                <a:cs typeface="Times New Roman"/>
              </a:rPr>
              <a:t>equipped </a:t>
            </a:r>
            <a:r>
              <a:rPr dirty="0" sz="1800" spc="30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features </a:t>
            </a:r>
            <a:r>
              <a:rPr dirty="0" sz="1800" spc="-40">
                <a:latin typeface="Times New Roman"/>
                <a:cs typeface="Times New Roman"/>
              </a:rPr>
              <a:t>like </a:t>
            </a:r>
            <a:r>
              <a:rPr dirty="0" sz="1800" spc="5">
                <a:latin typeface="Times New Roman"/>
                <a:cs typeface="Times New Roman"/>
              </a:rPr>
              <a:t>emergency </a:t>
            </a:r>
            <a:r>
              <a:rPr dirty="0" sz="1800" spc="-15">
                <a:latin typeface="Times New Roman"/>
                <a:cs typeface="Times New Roman"/>
              </a:rPr>
              <a:t>call </a:t>
            </a:r>
            <a:r>
              <a:rPr dirty="0" sz="1800" spc="35">
                <a:latin typeface="Times New Roman"/>
                <a:cs typeface="Times New Roman"/>
              </a:rPr>
              <a:t>buttons </a:t>
            </a:r>
            <a:r>
              <a:rPr dirty="0" sz="1800" spc="45">
                <a:latin typeface="Times New Roman"/>
                <a:cs typeface="Times New Roman"/>
              </a:rPr>
              <a:t>or  </a:t>
            </a:r>
            <a:r>
              <a:rPr dirty="0" sz="1800" spc="10">
                <a:latin typeface="Times New Roman"/>
                <a:cs typeface="Times New Roman"/>
              </a:rPr>
              <a:t>anti-vandalism </a:t>
            </a:r>
            <a:r>
              <a:rPr dirty="0" sz="1800" spc="5">
                <a:latin typeface="Times New Roman"/>
                <a:cs typeface="Times New Roman"/>
              </a:rPr>
              <a:t>measures </a:t>
            </a:r>
            <a:r>
              <a:rPr dirty="0" sz="1800" spc="50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enhance </a:t>
            </a:r>
            <a:r>
              <a:rPr dirty="0" sz="1800" spc="-5">
                <a:latin typeface="Times New Roman"/>
                <a:cs typeface="Times New Roman"/>
              </a:rPr>
              <a:t>safety </a:t>
            </a:r>
            <a:r>
              <a:rPr dirty="0" sz="1800" spc="2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security.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484" y="530478"/>
            <a:ext cx="2613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303030"/>
                </a:solidFill>
                <a:latin typeface="Arial"/>
                <a:cs typeface="Arial"/>
              </a:rPr>
              <a:t>Sample</a:t>
            </a:r>
            <a:r>
              <a:rPr dirty="0" sz="2400" spc="-60" b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303030"/>
                </a:solidFill>
                <a:latin typeface="Arial"/>
                <a:cs typeface="Arial"/>
              </a:rPr>
              <a:t>Prototypes: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4503" y="1316736"/>
            <a:ext cx="9683496" cy="505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2023-09-30T00:41:57Z</dcterms:created>
  <dcterms:modified xsi:type="dcterms:W3CDTF">2023-09-30T00:41:57Z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2023-09-30T00:00:00Z</vt:filetime>
  </property>
</Properties>
</file>