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[Gender Distribution by Region.xlsx]Sheet1!PivotTable1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Gender Distribution by Location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Sheet1!$A$5:$A$8</c:f>
              <c:strCache>
                <c:ptCount val="3"/>
                <c:pt idx="0">
                  <c:v>Abuja</c:v>
                </c:pt>
                <c:pt idx="1">
                  <c:v>Kaduna</c:v>
                </c:pt>
                <c:pt idx="2">
                  <c:v>Lagos</c:v>
                </c:pt>
              </c:strCache>
            </c:strRef>
          </c:cat>
          <c:val>
            <c:numRef>
              <c:f>Sheet1!$B$5:$B$8</c:f>
              <c:numCache>
                <c:formatCode>General</c:formatCode>
                <c:ptCount val="3"/>
                <c:pt idx="0">
                  <c:v>158</c:v>
                </c:pt>
                <c:pt idx="1">
                  <c:v>164</c:v>
                </c:pt>
                <c:pt idx="2">
                  <c:v>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F7-4A60-9C3F-9F4F8C5394CB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Sheet1!$A$5:$A$8</c:f>
              <c:strCache>
                <c:ptCount val="3"/>
                <c:pt idx="0">
                  <c:v>Abuja</c:v>
                </c:pt>
                <c:pt idx="1">
                  <c:v>Kaduna</c:v>
                </c:pt>
                <c:pt idx="2">
                  <c:v>Lagos</c:v>
                </c:pt>
              </c:strCache>
            </c:strRef>
          </c:cat>
          <c:val>
            <c:numRef>
              <c:f>Sheet1!$C$5:$C$8</c:f>
              <c:numCache>
                <c:formatCode>General</c:formatCode>
                <c:ptCount val="3"/>
                <c:pt idx="0">
                  <c:v>158</c:v>
                </c:pt>
                <c:pt idx="1">
                  <c:v>182</c:v>
                </c:pt>
                <c:pt idx="2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F7-4A60-9C3F-9F4F8C5394CB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Undisclosed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Sheet1!$A$5:$A$8</c:f>
              <c:strCache>
                <c:ptCount val="3"/>
                <c:pt idx="0">
                  <c:v>Abuja</c:v>
                </c:pt>
                <c:pt idx="1">
                  <c:v>Kaduna</c:v>
                </c:pt>
                <c:pt idx="2">
                  <c:v>Lagos</c:v>
                </c:pt>
              </c:strCache>
            </c:strRef>
          </c:cat>
          <c:val>
            <c:numRef>
              <c:f>Sheet1!$D$5:$D$8</c:f>
              <c:numCache>
                <c:formatCode>General</c:formatCode>
                <c:ptCount val="3"/>
                <c:pt idx="0">
                  <c:v>17</c:v>
                </c:pt>
                <c:pt idx="1">
                  <c:v>14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F7-4A60-9C3F-9F4F8C5394C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89189056"/>
        <c:axId val="889193376"/>
      </c:barChart>
      <c:catAx>
        <c:axId val="889189056"/>
        <c:scaling>
          <c:orientation val="minMax"/>
        </c:scaling>
        <c:delete val="1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</c:title>
        <c:numFmt formatCode="General" sourceLinked="1"/>
        <c:majorTickMark val="out"/>
        <c:minorTickMark val="none"/>
        <c:tickLblPos val="nextTo"/>
        <c:crossAx val="889193376"/>
        <c:crosses val="autoZero"/>
        <c:auto val="1"/>
        <c:lblAlgn val="ctr"/>
        <c:lblOffset val="100"/>
        <c:noMultiLvlLbl val="0"/>
      </c:catAx>
      <c:valAx>
        <c:axId val="889193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Count of Gender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</c:title>
        <c:numFmt formatCode="General" sourceLinked="1"/>
        <c:majorTickMark val="out"/>
        <c:minorTickMark val="none"/>
        <c:tickLblPos val="nextTo"/>
        <c:crossAx val="889189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4980-5956-9322-E35F-6AE60F4DB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A887C-8BEB-DB8A-2179-F2BA38A2E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23FF5-1D19-536E-E23E-AA0C42DE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853-122B-4371-A79A-7CE9287B1010}" type="datetimeFigureOut">
              <a:rPr lang="en-NG" smtClean="0"/>
              <a:t>26/08/2023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11B68-29D0-0064-C1F1-E0E885F8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A1AE8-99CC-71B0-5BD9-203F76DA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EB53-40CF-4514-B8FD-8518C6FBD1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6980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D639-FD7F-6435-E0EB-EC124449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18ED8-0462-8F02-1D13-C4CBDC130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0D75C-726F-90D4-418F-C53C64A1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853-122B-4371-A79A-7CE9287B1010}" type="datetimeFigureOut">
              <a:rPr lang="en-NG" smtClean="0"/>
              <a:t>26/08/2023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82EBD-1E61-7492-42C9-9422FC2D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0CCAC-EDA3-1EB2-B5F8-230AE104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EB53-40CF-4514-B8FD-8518C6FBD1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2519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20680-FEC2-C8AC-5830-38EB6F1CA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D1C0F-9E29-7B89-5AD5-AD8FF1E3D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47CFC-3862-76A9-405E-709C2CE3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853-122B-4371-A79A-7CE9287B1010}" type="datetimeFigureOut">
              <a:rPr lang="en-NG" smtClean="0"/>
              <a:t>26/08/2023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327C3-3054-CD93-4D42-044FA99D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605CA-424C-12F1-54C0-25633B94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EB53-40CF-4514-B8FD-8518C6FBD1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6249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58C9-06CE-041E-CBAB-D8599688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58C4-157E-4536-A301-B7F7F7D9E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84D91-6CF9-9DEE-E030-AB1B450C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853-122B-4371-A79A-7CE9287B1010}" type="datetimeFigureOut">
              <a:rPr lang="en-NG" smtClean="0"/>
              <a:t>26/08/2023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CBFFE-94D2-C704-158C-C8B5DD02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B549D-9798-83CC-F45C-67743081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EB53-40CF-4514-B8FD-8518C6FBD1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9899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255C-0EF1-327C-9B1C-3F1E4E76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17448-5812-38D0-FE51-C635E6085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5D426-9F0E-5520-AF2B-D1A7F5D4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853-122B-4371-A79A-7CE9287B1010}" type="datetimeFigureOut">
              <a:rPr lang="en-NG" smtClean="0"/>
              <a:t>26/08/2023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5D84B-B07B-7617-2907-07A87CF0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FA492-1328-3EFE-71AB-0029E64D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EB53-40CF-4514-B8FD-8518C6FBD1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3058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01AA-B38A-B6CF-5BBE-86593190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3DF2B-DD24-424B-E1A7-4E6586682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0DD53-D37D-383B-BF37-000F09785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4A610-1270-EAD2-E802-B3AC5125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853-122B-4371-A79A-7CE9287B1010}" type="datetimeFigureOut">
              <a:rPr lang="en-NG" smtClean="0"/>
              <a:t>26/08/2023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C1B8D-92FB-1842-B72D-0A2AB11A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7FE7E-9E67-F804-60E8-60912AD7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EB53-40CF-4514-B8FD-8518C6FBD1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7610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2E99-FD27-3A4B-B7C3-B900D88D6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7FFEC-3F09-C6D1-7B49-45B332AD5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91800-967B-CB45-64FB-C7761C236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3726D-5CD8-952B-669B-71CB5D603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C1E02-C0A8-394E-2827-D306E96CD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E8828-9E36-0A39-7BFA-037C511B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853-122B-4371-A79A-7CE9287B1010}" type="datetimeFigureOut">
              <a:rPr lang="en-NG" smtClean="0"/>
              <a:t>26/08/2023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D7174-62D5-9948-7580-4D9701DC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2F2C1-7520-05B4-A242-F249EE3B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EB53-40CF-4514-B8FD-8518C6FBD1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8512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1EC8-7A9C-E37F-030F-23B91BBD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9BA9D-0F1F-308F-9022-7F8EB16E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853-122B-4371-A79A-7CE9287B1010}" type="datetimeFigureOut">
              <a:rPr lang="en-NG" smtClean="0"/>
              <a:t>26/08/2023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807D9-908E-8AF7-6044-9F96E617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608EE-FC6E-8ADA-D202-F50FFDD4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EB53-40CF-4514-B8FD-8518C6FBD1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2303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58A6A-356F-D8F5-A33D-4D9BB4C3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853-122B-4371-A79A-7CE9287B1010}" type="datetimeFigureOut">
              <a:rPr lang="en-NG" smtClean="0"/>
              <a:t>26/08/2023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A3B99-8CB7-2435-FB9D-0F26673D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A3334-3D87-9674-1F80-E3E8247E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EB53-40CF-4514-B8FD-8518C6FBD1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0480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E932-A664-DCEC-E8B5-1D0C991DE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0194-4595-0611-D011-26A114EA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C6BDE-4602-12F6-A8F4-A5CB1547A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38B53-EE17-1D58-DB08-906D4A01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853-122B-4371-A79A-7CE9287B1010}" type="datetimeFigureOut">
              <a:rPr lang="en-NG" smtClean="0"/>
              <a:t>26/08/2023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57C68-B292-1F8F-9B06-16512C5D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C49C4-6AD4-7F4F-6ADF-1EBC378E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EB53-40CF-4514-B8FD-8518C6FBD1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1030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6CF8-28AE-721D-2212-BEC5654F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4883D-4E9D-4FA5-B5F5-4322C5AA5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372EE-4B10-F1C7-8C21-8E2633CA5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F9ADD-7599-4A21-4AB3-2F6CE9EF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853-122B-4371-A79A-7CE9287B1010}" type="datetimeFigureOut">
              <a:rPr lang="en-NG" smtClean="0"/>
              <a:t>26/08/2023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C3AC9-4F61-75FD-CD97-978452AB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4AE0C-4D9B-5151-5C4B-7B88900A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EB53-40CF-4514-B8FD-8518C6FBD1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2500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9A7F4-FFA5-5A0A-09AD-66B03D46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B337E-7424-4B51-7005-521BEA55E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024FB-6872-B6B1-2D08-7E8CFEF00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64853-122B-4371-A79A-7CE9287B1010}" type="datetimeFigureOut">
              <a:rPr lang="en-NG" smtClean="0"/>
              <a:t>26/08/2023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2964C-FE1F-1E66-A127-490DCFFC3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5609-973C-6FC7-626F-A50A779E9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EEB53-40CF-4514-B8FD-8518C6FBD1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6956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B39B-859D-D47F-77EC-4CD6C7F4D9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KPMG Virtual Internship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60BE7-B79B-C80B-43B1-F6AD29E55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Sprocket Central Pty Ltd Data Set: </a:t>
            </a:r>
          </a:p>
          <a:p>
            <a:r>
              <a:rPr lang="en-GB" dirty="0"/>
              <a:t>Data Quality Review, Exploration, Model development and Interpretation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20133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57E5-92DF-F7AA-47B3-DD87DBC0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301"/>
            <a:ext cx="10515600" cy="1149776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Data Exploration/Data Quality Assessment</a:t>
            </a:r>
            <a:br>
              <a:rPr lang="en-GB" dirty="0"/>
            </a:br>
            <a:r>
              <a:rPr lang="en-GB" sz="2000" i="1" dirty="0"/>
              <a:t>Adopted the Industry Standard Data Quality Dimensions for Data Assessment</a:t>
            </a:r>
            <a:endParaRPr lang="en-NG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672FB-1EF4-81CF-C5F9-7508BB847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7"/>
            <a:ext cx="10515600" cy="50496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i="1" dirty="0"/>
              <a:t>Initial Observations on the available: 4 Datasets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CustomerDemographic table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NewCustomerList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Transactions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CustomerAddress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b="1" dirty="0"/>
              <a:t>UNIQUENESS: </a:t>
            </a:r>
            <a:r>
              <a:rPr lang="en-GB" dirty="0"/>
              <a:t>All duplicated records  in all tables to removed.</a:t>
            </a:r>
            <a:endParaRPr lang="en-GB" b="1" dirty="0"/>
          </a:p>
          <a:p>
            <a:pPr marL="914400" lvl="1" indent="-457200">
              <a:buFont typeface="+mj-lt"/>
              <a:buAutoNum type="arabicPeriod"/>
            </a:pPr>
            <a:r>
              <a:rPr lang="en-GB" b="1" dirty="0"/>
              <a:t>COMPLETENESS: </a:t>
            </a:r>
            <a:r>
              <a:rPr lang="en-GB" dirty="0"/>
              <a:t>Null columns in all tables to be removed; empty cells e.g., 3% Lastname empty in customerdemographic table.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1" dirty="0"/>
              <a:t>CONSISTENCY</a:t>
            </a:r>
            <a:r>
              <a:rPr lang="en-GB" dirty="0"/>
              <a:t>: Contradicting values to be updated e.g., Gender in CustomerDemographic table represented  as Female, F, Female, Male, M etc. Stare in CustomerAddress VIC, Victoria, NSW, New South Wales.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1" dirty="0"/>
              <a:t>RELEVANCY</a:t>
            </a:r>
            <a:r>
              <a:rPr lang="en-GB" dirty="0"/>
              <a:t>: Default column in CustomerDemographic table with meaningless data not relevant and would be dropped, also all null columns.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1" dirty="0"/>
              <a:t>VALIDITY</a:t>
            </a:r>
            <a:r>
              <a:rPr lang="en-GB" dirty="0"/>
              <a:t>: Allowable values to be used e.g., represent Gender &amp; State appropriately across all tables.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1" dirty="0"/>
              <a:t>ACCURACY</a:t>
            </a:r>
            <a:r>
              <a:rPr lang="en-GB" dirty="0"/>
              <a:t>: Column quality of some columns indicated results may be influenced if accuracy not resolved e.g., empty cells less than 3% may be dropped.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1" dirty="0"/>
              <a:t>CURRENCY: </a:t>
            </a:r>
            <a:r>
              <a:rPr lang="en-GB" dirty="0"/>
              <a:t>Verify values up to date between CustomerDemographic and NewCustomerList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774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57E5-92DF-F7AA-47B3-DD87DBC0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301"/>
            <a:ext cx="10515600" cy="1149776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Data Exploration/Data Quality Assessment</a:t>
            </a:r>
            <a:br>
              <a:rPr lang="en-GB" dirty="0"/>
            </a:br>
            <a:r>
              <a:rPr lang="en-GB" sz="2000" i="1" dirty="0"/>
              <a:t>Adopted the Industry Standard Data Quality Dimensions for Data Assessment</a:t>
            </a:r>
            <a:endParaRPr lang="en-NG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672FB-1EF4-81CF-C5F9-7508BB847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7"/>
            <a:ext cx="10515600" cy="50496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i="1" dirty="0"/>
              <a:t>Steps Taken to Improve Quality of the 3 Datasets provided by Sprocket Central Pty Ltd.</a:t>
            </a:r>
          </a:p>
          <a:p>
            <a:r>
              <a:rPr lang="en-GB" dirty="0"/>
              <a:t>Transaction Table:</a:t>
            </a:r>
          </a:p>
          <a:p>
            <a:r>
              <a:rPr lang="en-GB" dirty="0"/>
              <a:t>Added a ‘Profit’ column to the Transaction Table in the excel workbook.</a:t>
            </a:r>
          </a:p>
          <a:p>
            <a:pPr marL="457200" lvl="1" indent="0">
              <a:buNone/>
            </a:pPr>
            <a:r>
              <a:rPr lang="en-GB" dirty="0"/>
              <a:t>Applied Steps: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Use 1</a:t>
            </a:r>
            <a:r>
              <a:rPr lang="en-GB" baseline="30000" dirty="0"/>
              <a:t>st</a:t>
            </a:r>
            <a:r>
              <a:rPr lang="en-GB" dirty="0"/>
              <a:t> row as headers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Check column quality: Columns with null values removed; other null values reviewed as indicated.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Columns with null values - columns 14 – 266 removed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Column ‘online_order’ datatype True/False changed to text to replace the 2% null values with N/A.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Column ‘brand’ null values replaced with undisclosed.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Columns ‘Brand’; ‘</a:t>
            </a:r>
            <a:r>
              <a:rPr lang="en-GB" dirty="0" err="1"/>
              <a:t>product_line</a:t>
            </a:r>
            <a:r>
              <a:rPr lang="en-GB" dirty="0"/>
              <a:t>’; ‘</a:t>
            </a:r>
            <a:r>
              <a:rPr lang="en-GB" dirty="0" err="1"/>
              <a:t>product_class’;’Product-Size</a:t>
            </a:r>
            <a:r>
              <a:rPr lang="en-GB" dirty="0"/>
              <a:t>’ ;’</a:t>
            </a:r>
            <a:r>
              <a:rPr lang="en-GB" dirty="0" err="1"/>
              <a:t>List_price</a:t>
            </a:r>
            <a:r>
              <a:rPr lang="en-GB" dirty="0"/>
              <a:t> &amp; ‘</a:t>
            </a:r>
            <a:r>
              <a:rPr lang="en-GB" dirty="0" err="1"/>
              <a:t>Standard_cost</a:t>
            </a:r>
            <a:r>
              <a:rPr lang="en-GB" dirty="0"/>
              <a:t> with null values less than 1% removed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Column 13: </a:t>
            </a:r>
            <a:r>
              <a:rPr lang="en-GB" dirty="0" err="1"/>
              <a:t>product_first_sold_date</a:t>
            </a:r>
            <a:r>
              <a:rPr lang="en-GB" dirty="0"/>
              <a:t> datatype changed from whole number to date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Duplication removed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Customer Address Table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GB" dirty="0"/>
              <a:t>Applied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Use 1st row as headers.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Data Consistency: VIC/Victoria(VIC); NSW/New South Wales(NSW)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Check columns quality.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Remove all columns with null values (Column 7 – Column 256)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00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7B56-8D8E-518C-CAA6-48CC193D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Exploration/Data Quality Assessment </a:t>
            </a:r>
            <a:r>
              <a:rPr lang="en-GB" sz="2400" b="1" i="1" dirty="0"/>
              <a:t>cont’d</a:t>
            </a:r>
            <a:endParaRPr lang="en-NG" sz="24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708B4-FF3F-C1BB-60F8-BD81B37DA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Customer Demographic Table</a:t>
            </a:r>
          </a:p>
          <a:p>
            <a:pPr lvl="1"/>
            <a:r>
              <a:rPr lang="en-GB" dirty="0"/>
              <a:t>Applied Steps: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 Use 1st row as headers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Check columns quality (Last_name, DoB, job_title, default &amp; tenure columns had missing data)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Removed empty Columns 14 – 26 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Removed ‘default’ column with meaningless data.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Data Consistency: M/Male (Male), F/Female/Female (Female) &amp; U (Undisclosed).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Column quality issues highlighted in “2” resolved as follows: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Last_name: Replace null values with NA (Not Available)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DOB: Missing values cannot be replaced as it introduces contradiction. Null values representing 2% (87 rows out of over 1000 rows) dropped.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Job_title: Null values replaced with NA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Tenure: null values replaced with zero(0)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GB" dirty="0"/>
          </a:p>
          <a:p>
            <a:pPr marL="457200" lvl="1" indent="0">
              <a:lnSpc>
                <a:spcPct val="70000"/>
              </a:lnSpc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6345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DDD4-2D00-39B7-199A-42389328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Exploration/Data Quality Assessment </a:t>
            </a:r>
            <a:r>
              <a:rPr lang="en-GB" sz="2400" b="1" i="1" dirty="0"/>
              <a:t>cont’d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CDD0D-029B-ED35-BA72-D19E271F6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NewCustomerList</a:t>
            </a:r>
            <a:r>
              <a:rPr lang="en-GB" dirty="0"/>
              <a:t>:</a:t>
            </a:r>
          </a:p>
          <a:p>
            <a:r>
              <a:rPr lang="en-GB" dirty="0"/>
              <a:t>DOB with  less than 2% null values removed.</a:t>
            </a:r>
          </a:p>
          <a:p>
            <a:r>
              <a:rPr lang="en-GB" dirty="0"/>
              <a:t>Replaced empty job titles with NA.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29152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1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5FB73-992D-C105-5926-2D8E7014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/>
              <a:t>DATA MODEL DEVELOPMENT</a:t>
            </a:r>
            <a:br>
              <a:rPr lang="en-US" sz="3100" b="1" i="1"/>
            </a:br>
            <a:endParaRPr lang="en-US" sz="31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6FF36C-3F73-7327-E013-6EE896173B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9" b="13046"/>
          <a:stretch/>
        </p:blipFill>
        <p:spPr>
          <a:xfrm>
            <a:off x="20" y="432"/>
            <a:ext cx="12191980" cy="424475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9F0C1F-DCF1-4EFC-E258-4B6C422F14F6}"/>
              </a:ext>
            </a:extLst>
          </p:cNvPr>
          <p:cNvSpPr txBox="1">
            <a:spLocks/>
          </p:cNvSpPr>
          <p:nvPr/>
        </p:nvSpPr>
        <p:spPr>
          <a:xfrm>
            <a:off x="6096000" y="4583953"/>
            <a:ext cx="5638800" cy="1465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Relationship Between the Tables</a:t>
            </a:r>
          </a:p>
          <a:p>
            <a:pPr marL="342900"/>
            <a:r>
              <a:rPr lang="en-US" sz="1100" dirty="0"/>
              <a:t>CustomerAddress / Transaction Tables: 1:* (one-to-many)</a:t>
            </a:r>
          </a:p>
          <a:p>
            <a:pPr marL="342900"/>
            <a:r>
              <a:rPr lang="en-US" sz="1100" dirty="0"/>
              <a:t>Transactions / CustomerDemographic:1:1 (one-to-one)</a:t>
            </a:r>
          </a:p>
          <a:p>
            <a:pPr marL="0"/>
            <a:endParaRPr lang="en-US" sz="1100" dirty="0"/>
          </a:p>
          <a:p>
            <a:pPr marL="457200" lvl="1"/>
            <a:endParaRPr lang="en-US" sz="1100" dirty="0"/>
          </a:p>
          <a:p>
            <a:pPr marL="457200" lvl="1"/>
            <a:endParaRPr lang="en-US" sz="1100" dirty="0"/>
          </a:p>
        </p:txBody>
      </p:sp>
      <p:sp>
        <p:nvSpPr>
          <p:cNvPr id="49" name="Rectangle 33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7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15DC729-CCC7-1B91-F330-8F4145E4934C}"/>
              </a:ext>
            </a:extLst>
          </p:cNvPr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D978B71B-5AF5-F1D2-C017-AC6F801A3C95}"/>
              </a:ext>
            </a:extLst>
          </p:cNvPr>
          <p:cNvSpPr txBox="1">
            <a:spLocks/>
          </p:cNvSpPr>
          <p:nvPr/>
        </p:nvSpPr>
        <p:spPr>
          <a:xfrm>
            <a:off x="2361062" y="365126"/>
            <a:ext cx="7219665" cy="740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NG" sz="2400" b="1" i="1" dirty="0"/>
          </a:p>
        </p:txBody>
      </p:sp>
    </p:spTree>
    <p:extLst>
      <p:ext uri="{BB962C8B-B14F-4D97-AF65-F5344CB8AC3E}">
        <p14:creationId xmlns:p14="http://schemas.microsoft.com/office/powerpoint/2010/main" val="221049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47533</TotalTime>
  <Words>640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KPMG Virtual Internship</vt:lpstr>
      <vt:lpstr>Data Exploration/Data Quality Assessment Adopted the Industry Standard Data Quality Dimensions for Data Assessment</vt:lpstr>
      <vt:lpstr>Data Exploration/Data Quality Assessment Adopted the Industry Standard Data Quality Dimensions for Data Assessment</vt:lpstr>
      <vt:lpstr>Data Exploration/Data Quality Assessment cont’d</vt:lpstr>
      <vt:lpstr>Data Exploration/Data Quality Assessment cont’d</vt:lpstr>
      <vt:lpstr>DATA MODEL DEVELOPMENT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Virtual Internship</dc:title>
  <dc:creator>Kunle Tella</dc:creator>
  <cp:lastModifiedBy>Kunle Tella</cp:lastModifiedBy>
  <cp:revision>16</cp:revision>
  <dcterms:created xsi:type="dcterms:W3CDTF">2023-03-06T11:29:12Z</dcterms:created>
  <dcterms:modified xsi:type="dcterms:W3CDTF">2023-09-08T21:36:28Z</dcterms:modified>
</cp:coreProperties>
</file>