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9" r:id="rId2"/>
    <p:sldId id="270" r:id="rId3"/>
    <p:sldId id="263" r:id="rId4"/>
    <p:sldId id="268" r:id="rId5"/>
    <p:sldId id="266" r:id="rId6"/>
    <p:sldId id="267" r:id="rId7"/>
    <p:sldId id="264" r:id="rId8"/>
    <p:sldId id="265" r:id="rId9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3911" autoAdjust="0"/>
  </p:normalViewPr>
  <p:slideViewPr>
    <p:cSldViewPr>
      <p:cViewPr varScale="1">
        <p:scale>
          <a:sx n="107" d="100"/>
          <a:sy n="107" d="100"/>
        </p:scale>
        <p:origin x="1794" y="78"/>
      </p:cViewPr>
      <p:guideLst>
        <p:guide orient="horz" pos="238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00"/>
    </p:cViewPr>
  </p:sorterViewPr>
  <p:notesViewPr>
    <p:cSldViewPr>
      <p:cViewPr varScale="1">
        <p:scale>
          <a:sx n="112" d="100"/>
          <a:sy n="112" d="100"/>
        </p:scale>
        <p:origin x="152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A1B38E4-682A-4F1E-A280-C5E7D598F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B31F32-2191-4AAF-AB6E-902F68670F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21BFC-3E56-46FA-A1BB-4F95C363DB44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9984E2-C733-421B-9900-26F9B49F74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F68A86-16A5-4F14-91C0-B1222E938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480E2-FDA3-4D19-A177-728D7D390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498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按一下滑鼠編輯備註格式</a:t>
            </a:r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&lt;頁首&gt;</a:t>
            </a:r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&lt;日期/時間&gt;</a:t>
            </a:r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&lt;頁尾&gt;</a:t>
            </a:r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A42E143-C639-4E82-B1E1-E77CA7E399EE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KT Gray Image Compression (.</a:t>
            </a:r>
            <a:r>
              <a:rPr lang="en-US" altLang="zh-TW" dirty="0" err="1"/>
              <a:t>ktic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A42E143-C639-4E82-B1E1-E77CA7E399EE}" type="slidenum">
              <a:rPr lang="en-US" sz="1400" spc="-1" smtClean="0">
                <a:latin typeface="Times New Roman"/>
              </a:r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可以使資料更集中在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15</a:t>
            </a:r>
            <a:r>
              <a:rPr lang="zh-TW" altLang="en-US" dirty="0"/>
              <a:t>兩個數字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A42E143-C639-4E82-B1E1-E77CA7E399EE}" type="slidenum">
              <a:rPr lang="en-US" sz="1400" spc="-1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4bits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symbol</a:t>
            </a:r>
            <a:r>
              <a:rPr lang="zh-TW" altLang="en-US" dirty="0"/>
              <a:t>進行編碼，共</a:t>
            </a:r>
            <a:r>
              <a:rPr lang="en-US" altLang="zh-TW" dirty="0"/>
              <a:t>16</a:t>
            </a:r>
            <a:r>
              <a:rPr lang="zh-TW" altLang="en-US" dirty="0"/>
              <a:t>種可能</a:t>
            </a:r>
            <a:endParaRPr lang="en-US" altLang="zh-TW" dirty="0"/>
          </a:p>
          <a:p>
            <a:r>
              <a:rPr lang="zh-TW" altLang="en-US" dirty="0"/>
              <a:t>基於簡化硬體複雜度原因，不進行</a:t>
            </a:r>
            <a:r>
              <a:rPr lang="en-US" altLang="zh-TW" dirty="0"/>
              <a:t>Huffman coding</a:t>
            </a:r>
            <a:r>
              <a:rPr lang="zh-TW" altLang="en-US"/>
              <a:t>中的機率偵測進行編碼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A42E143-C639-4E82-B1E1-E77CA7E399EE}" type="slidenum">
              <a:rPr lang="en-US" sz="1400" spc="-1" smtClean="0">
                <a:latin typeface="Times New Roman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統計各數字出現的比率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A42E143-C639-4E82-B1E1-E77CA7E399EE}" type="slidenum">
              <a:rPr lang="en-US" sz="1400" spc="-1" smtClean="0">
                <a:latin typeface="Times New Roman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0DE0AD-9AF4-4640-A571-99F1181CD6F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7E753F-F218-40A9-94D3-39CDF41F2BD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878472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79280" y="4008240"/>
            <a:ext cx="878472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2B870E-538A-4A1D-90F3-791A0536FBD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DF2ED5-E03D-4CAE-B9C2-11E363B602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072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80720" y="400824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79280" y="400824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9149FF-3DCB-4325-8A6B-0041CE3B98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A7AE84-9A74-43F9-950B-B6E3C8533BF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878472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79280" y="1413000"/>
            <a:ext cx="878472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9" name="圖片 88"/>
          <p:cNvPicPr/>
          <p:nvPr/>
        </p:nvPicPr>
        <p:blipFill>
          <a:blip r:embed="rId2"/>
          <a:stretch/>
        </p:blipFill>
        <p:spPr>
          <a:xfrm>
            <a:off x="1456560" y="1412640"/>
            <a:ext cx="6230160" cy="4968360"/>
          </a:xfrm>
          <a:prstGeom prst="rect">
            <a:avLst/>
          </a:prstGeom>
          <a:ln>
            <a:noFill/>
          </a:ln>
        </p:spPr>
      </p:pic>
      <p:pic>
        <p:nvPicPr>
          <p:cNvPr id="90" name="圖片 89"/>
          <p:cNvPicPr/>
          <p:nvPr/>
        </p:nvPicPr>
        <p:blipFill>
          <a:blip r:embed="rId2"/>
          <a:stretch/>
        </p:blipFill>
        <p:spPr>
          <a:xfrm>
            <a:off x="1456560" y="1412640"/>
            <a:ext cx="6230160" cy="4968360"/>
          </a:xfrm>
          <a:prstGeom prst="rect">
            <a:avLst/>
          </a:prstGeom>
          <a:ln>
            <a:noFill/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674481-D855-4767-BA5B-990707EF4F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1950E6-8CAB-416D-B05B-36A6BF9DC72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79280" y="1413000"/>
            <a:ext cx="8784720" cy="496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CEAD93-D7D9-4EAC-9E05-EBA5758858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5130BCB-D2C8-4B74-8E8A-56E9392AE45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878472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9283FB-9871-4523-A241-91E95F48EFC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F7C3FE-343C-459A-8FB7-C1283F0756A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428688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0720" y="1413000"/>
            <a:ext cx="428688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C73B6E-0573-4EF4-8C7C-E3C2F4AAAA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1265A4-08C3-4A8C-AB57-CD9FDB0935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776349-D2FC-47E7-8362-2D8E5CDDE3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E58BC0-918E-40C2-BD8E-439ACCC6054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394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148EBE-4432-404D-81DD-49860D2424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EF8867-2139-4968-8720-0514C169753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79280" y="400824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0720" y="1413000"/>
            <a:ext cx="428688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B6A714-8096-4CBE-84EE-2DBA5CCA05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4ED562-2754-47BE-9AF2-51665150279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4286880" cy="496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072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80720" y="400824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32D72C-9F1C-4DE0-980E-DEC6A98F49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AA26EC-E8B9-41B7-AB69-4456C458763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7928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80720" y="1413000"/>
            <a:ext cx="428688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79280" y="4008240"/>
            <a:ext cx="8784720" cy="236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46BEF8-40BF-4EE7-8F0E-93A88AF186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0825E0-4F6D-4F75-AFC2-6E7B737DCDE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/>
          <p:cNvPicPr/>
          <p:nvPr/>
        </p:nvPicPr>
        <p:blipFill>
          <a:blip r:embed="rId14"/>
          <a:stretch/>
        </p:blipFill>
        <p:spPr>
          <a:xfrm>
            <a:off x="360" y="6273720"/>
            <a:ext cx="507960" cy="57168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124000" y="6489720"/>
            <a:ext cx="53287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Viking"/>
              </a:rPr>
              <a:t>Integrated Circuits and Systems Lab 612</a:t>
            </a:r>
            <a:endParaRPr/>
          </a:p>
        </p:txBody>
      </p:sp>
      <p:sp>
        <p:nvSpPr>
          <p:cNvPr id="50" name="Line 2"/>
          <p:cNvSpPr/>
          <p:nvPr/>
        </p:nvSpPr>
        <p:spPr>
          <a:xfrm>
            <a:off x="539640" y="6524280"/>
            <a:ext cx="8353440" cy="0"/>
          </a:xfrm>
          <a:prstGeom prst="line">
            <a:avLst/>
          </a:prstGeom>
          <a:ln w="5724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3"/>
          <p:cNvSpPr/>
          <p:nvPr/>
        </p:nvSpPr>
        <p:spPr>
          <a:xfrm>
            <a:off x="144360" y="1196640"/>
            <a:ext cx="8820000" cy="0"/>
          </a:xfrm>
          <a:prstGeom prst="line">
            <a:avLst/>
          </a:prstGeom>
          <a:ln w="5724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50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按一下以編輯母片標題樣式</a:t>
            </a:r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79280" y="1413000"/>
            <a:ext cx="8784720" cy="49683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請按滑鼠，編輯大綱文字格式。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第二個大綱層次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第三個大綱層次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第四個大綱層次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第五個大綱層次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第六個大綱層次</a:t>
            </a: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zh-TW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第七個大綱層次按一下以編輯母片文字樣式</a:t>
            </a:r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zh-TW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第二層</a:t>
            </a:r>
            <a:endParaRPr/>
          </a:p>
          <a:p>
            <a:pPr marL="1143000" lvl="2" indent="-228240">
              <a:lnSpc>
                <a:spcPct val="100000"/>
              </a:lnSpc>
              <a:buFont typeface="Symbol" charset="2"/>
              <a:buChar char=""/>
            </a:pPr>
            <a:r>
              <a:rPr lang="zh-TW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第三層</a:t>
            </a:r>
            <a:endParaRPr/>
          </a:p>
          <a:p>
            <a:pPr marL="1600200" lvl="3" indent="-228240">
              <a:lnSpc>
                <a:spcPct val="100000"/>
              </a:lnSpc>
              <a:buFont typeface="Symbol" charset="2"/>
              <a:buChar char=""/>
            </a:pPr>
            <a:r>
              <a:rPr lang="zh-TW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第四層</a:t>
            </a:r>
            <a:endParaRPr/>
          </a:p>
          <a:p>
            <a:pPr marL="2057400" lvl="4" indent="-228240">
              <a:lnSpc>
                <a:spcPct val="100000"/>
              </a:lnSpc>
              <a:buFont typeface="StarSymbol"/>
              <a:buChar char="»"/>
            </a:pPr>
            <a:r>
              <a:rPr lang="zh-TW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標楷體"/>
              </a:rPr>
              <a:t>第五層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dt"/>
          </p:nvPr>
        </p:nvSpPr>
        <p:spPr>
          <a:xfrm>
            <a:off x="611280" y="6524640"/>
            <a:ext cx="2133360" cy="123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6686640" y="6524640"/>
            <a:ext cx="2133360" cy="1234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‹#›</a:t>
            </a:fld>
            <a:endParaRPr/>
          </a:p>
        </p:txBody>
      </p:sp>
      <p:pic>
        <p:nvPicPr>
          <p:cNvPr id="56" name="圖片 55"/>
          <p:cNvPicPr/>
          <p:nvPr/>
        </p:nvPicPr>
        <p:blipFill>
          <a:blip r:embed="rId14"/>
          <a:stretch/>
        </p:blipFill>
        <p:spPr>
          <a:xfrm>
            <a:off x="360" y="6273720"/>
            <a:ext cx="507960" cy="5716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C664E1-9BDC-47C8-9281-4BBB067E0041}"/>
              </a:ext>
            </a:extLst>
          </p:cNvPr>
          <p:cNvSpPr/>
          <p:nvPr/>
        </p:nvSpPr>
        <p:spPr>
          <a:xfrm>
            <a:off x="462978" y="3141247"/>
            <a:ext cx="8218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zh-TW" altLang="en-US" sz="3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Gray Image Compression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42B511-3903-4DA3-BCB5-7CB7D3EDFDA0}"/>
              </a:ext>
            </a:extLst>
          </p:cNvPr>
          <p:cNvSpPr txBox="1"/>
          <p:nvPr/>
        </p:nvSpPr>
        <p:spPr>
          <a:xfrm>
            <a:off x="5512495" y="5391297"/>
            <a:ext cx="3150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Professor :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Chen-Hao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Student  : Kuan-Ting Tu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C3C9CF-6FBB-43FE-A409-332DD4D8D54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F482901-4F38-4F27-A17C-2AF43BDF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25B369-A048-4661-BCAD-5954EDD1BB6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1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D5B7F3-8E4B-4440-B30A-033414ABF6C6}"/>
              </a:ext>
            </a:extLst>
          </p:cNvPr>
          <p:cNvSpPr txBox="1"/>
          <p:nvPr/>
        </p:nvSpPr>
        <p:spPr>
          <a:xfrm>
            <a:off x="179512" y="1412776"/>
            <a:ext cx="8506928" cy="2436274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TW" dirty="0"/>
              <a:t>Encoder Architecture</a:t>
            </a:r>
          </a:p>
          <a:p>
            <a:r>
              <a:rPr lang="en-US" altLang="zh-TW" dirty="0"/>
              <a:t>Discrete Wavelet Transform</a:t>
            </a:r>
          </a:p>
          <a:p>
            <a:r>
              <a:rPr lang="en-US" altLang="zh-TW" dirty="0"/>
              <a:t>Quantization</a:t>
            </a:r>
          </a:p>
          <a:p>
            <a:r>
              <a:rPr lang="en-US" altLang="zh-TW" dirty="0"/>
              <a:t>Difference</a:t>
            </a:r>
          </a:p>
          <a:p>
            <a:r>
              <a:rPr lang="en-US" altLang="zh-TW" dirty="0"/>
              <a:t>Data Compress - Huffman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16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2E6C3-6217-4DF4-9D52-937D3FF2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 Architecture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DD87CC-4AE4-414B-9A54-61C388EEB1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2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24A2242-72B8-451D-812C-69822F4AC877}"/>
              </a:ext>
            </a:extLst>
          </p:cNvPr>
          <p:cNvGrpSpPr/>
          <p:nvPr/>
        </p:nvGrpSpPr>
        <p:grpSpPr>
          <a:xfrm>
            <a:off x="374158" y="1556792"/>
            <a:ext cx="8635825" cy="4116408"/>
            <a:chOff x="454340" y="1328816"/>
            <a:chExt cx="8635825" cy="4853811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7C518480-5579-448F-ADB5-B9F097434A6A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3009964" y="3698019"/>
              <a:ext cx="0" cy="8287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D7FA3B4-9330-4290-926E-5486A41A796C}"/>
                </a:ext>
              </a:extLst>
            </p:cNvPr>
            <p:cNvSpPr txBox="1"/>
            <p:nvPr/>
          </p:nvSpPr>
          <p:spPr>
            <a:xfrm>
              <a:off x="457200" y="1328816"/>
              <a:ext cx="1792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Gray Image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AEEBA2F-0810-4BE2-AA40-3677FCADC132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>
              <a:off x="4234100" y="5228859"/>
              <a:ext cx="14363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38FB549-F5E3-4FAD-9BEB-B954C4F6C1B0}"/>
                </a:ext>
              </a:extLst>
            </p:cNvPr>
            <p:cNvSpPr/>
            <p:nvPr/>
          </p:nvSpPr>
          <p:spPr>
            <a:xfrm>
              <a:off x="1785828" y="2293863"/>
              <a:ext cx="2448272" cy="14041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Discrete Wavelet Transform</a:t>
              </a:r>
            </a:p>
            <a:p>
              <a:pPr algn="ctr"/>
              <a:r>
                <a:rPr lang="en-US" altLang="zh-TW" dirty="0"/>
                <a:t>(DWT)</a:t>
              </a:r>
              <a:endParaRPr lang="zh-TW" altLang="en-US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B012CF73-0991-4DF3-8F22-61CC96AD9AA6}"/>
                </a:ext>
              </a:extLst>
            </p:cNvPr>
            <p:cNvSpPr/>
            <p:nvPr/>
          </p:nvSpPr>
          <p:spPr>
            <a:xfrm>
              <a:off x="1785828" y="4526781"/>
              <a:ext cx="2448272" cy="14041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Quantization</a:t>
              </a:r>
            </a:p>
            <a:p>
              <a:pPr algn="ctr"/>
              <a:r>
                <a:rPr lang="en-US" altLang="zh-TW" dirty="0"/>
                <a:t>(Dead-Zone Scalar Quantization)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7685BB10-3B22-47DC-BB90-87BE5DE79F57}"/>
                </a:ext>
              </a:extLst>
            </p:cNvPr>
            <p:cNvSpPr/>
            <p:nvPr/>
          </p:nvSpPr>
          <p:spPr>
            <a:xfrm>
              <a:off x="5670400" y="4526781"/>
              <a:ext cx="1368150" cy="14041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Difference</a:t>
              </a: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217C4D4C-27B6-4A54-9F7D-8163136B4DF6}"/>
                </a:ext>
              </a:extLst>
            </p:cNvPr>
            <p:cNvSpPr/>
            <p:nvPr/>
          </p:nvSpPr>
          <p:spPr>
            <a:xfrm>
              <a:off x="4811559" y="2293863"/>
              <a:ext cx="2448272" cy="14041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Data Compression</a:t>
              </a:r>
            </a:p>
            <a:p>
              <a:pPr algn="ctr"/>
              <a:r>
                <a:rPr lang="en-US" altLang="zh-TW" dirty="0"/>
                <a:t>(Huffman Coding)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0FC846E9-EC0B-429A-A4DC-B537C9C6B8DF}"/>
                </a:ext>
              </a:extLst>
            </p:cNvPr>
            <p:cNvSpPr txBox="1"/>
            <p:nvPr/>
          </p:nvSpPr>
          <p:spPr>
            <a:xfrm>
              <a:off x="7435207" y="4526781"/>
              <a:ext cx="1654958" cy="435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u_image.ktic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cxnSp>
          <p:nvCxnSpPr>
            <p:cNvPr id="46" name="接點: 肘形 45">
              <a:extLst>
                <a:ext uri="{FF2B5EF4-FFF2-40B4-BE49-F238E27FC236}">
                  <a16:creationId xmlns:a16="http://schemas.microsoft.com/office/drawing/2014/main" id="{2A2D768A-31CB-4BE1-8BAC-2180B41F4396}"/>
                </a:ext>
              </a:extLst>
            </p:cNvPr>
            <p:cNvCxnSpPr>
              <a:stCxn id="27" idx="0"/>
              <a:endCxn id="30" idx="2"/>
            </p:cNvCxnSpPr>
            <p:nvPr/>
          </p:nvCxnSpPr>
          <p:spPr>
            <a:xfrm rot="16200000" flipV="1">
              <a:off x="5780704" y="3953010"/>
              <a:ext cx="828762" cy="318780"/>
            </a:xfrm>
            <a:prstGeom prst="bentConnector3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C7F66E-E2CE-4EF9-9267-E61117BBD202}"/>
                </a:ext>
              </a:extLst>
            </p:cNvPr>
            <p:cNvSpPr/>
            <p:nvPr/>
          </p:nvSpPr>
          <p:spPr>
            <a:xfrm>
              <a:off x="1619672" y="2042171"/>
              <a:ext cx="2712770" cy="4140456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接點: 肘形 48">
              <a:extLst>
                <a:ext uri="{FF2B5EF4-FFF2-40B4-BE49-F238E27FC236}">
                  <a16:creationId xmlns:a16="http://schemas.microsoft.com/office/drawing/2014/main" id="{E0AFE09E-C33A-453A-864C-AFFEC4F11870}"/>
                </a:ext>
              </a:extLst>
            </p:cNvPr>
            <p:cNvCxnSpPr>
              <a:cxnSpLocks/>
              <a:stCxn id="30" idx="3"/>
              <a:endCxn id="40" idx="0"/>
            </p:cNvCxnSpPr>
            <p:nvPr/>
          </p:nvCxnSpPr>
          <p:spPr>
            <a:xfrm>
              <a:off x="7259831" y="2995942"/>
              <a:ext cx="1002855" cy="1530839"/>
            </a:xfrm>
            <a:prstGeom prst="bentConnector2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接點: 肘形 50">
              <a:extLst>
                <a:ext uri="{FF2B5EF4-FFF2-40B4-BE49-F238E27FC236}">
                  <a16:creationId xmlns:a16="http://schemas.microsoft.com/office/drawing/2014/main" id="{39B0CE5B-D71A-4FD6-A869-8C81F601CEDF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>
              <a:off x="2249678" y="1559649"/>
              <a:ext cx="760286" cy="734214"/>
            </a:xfrm>
            <a:prstGeom prst="bentConnector2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C17702E-0B0C-4824-A651-5BAFF27EC397}"/>
                </a:ext>
              </a:extLst>
            </p:cNvPr>
            <p:cNvSpPr/>
            <p:nvPr/>
          </p:nvSpPr>
          <p:spPr>
            <a:xfrm>
              <a:off x="4700439" y="2042171"/>
              <a:ext cx="2712770" cy="414045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7F775C03-2F35-4F14-A4B9-FDA2EFC1C956}"/>
                </a:ext>
              </a:extLst>
            </p:cNvPr>
            <p:cNvSpPr txBox="1"/>
            <p:nvPr/>
          </p:nvSpPr>
          <p:spPr>
            <a:xfrm>
              <a:off x="454340" y="4421189"/>
              <a:ext cx="1230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Lossy</a:t>
              </a:r>
            </a:p>
            <a:p>
              <a:r>
                <a:rPr lang="en-US" altLang="zh-TW" dirty="0">
                  <a:solidFill>
                    <a:srgbClr val="00B050"/>
                  </a:solidFill>
                </a:rPr>
                <a:t>compress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1E3BD0F3-5892-48A3-BEDE-96CB0EA435CD}"/>
                </a:ext>
              </a:extLst>
            </p:cNvPr>
            <p:cNvSpPr txBox="1"/>
            <p:nvPr/>
          </p:nvSpPr>
          <p:spPr>
            <a:xfrm>
              <a:off x="7524328" y="2013581"/>
              <a:ext cx="1230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Lossless</a:t>
              </a: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compress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FFFF42-085A-435B-8F05-E4E0CEB41202}"/>
              </a:ext>
            </a:extLst>
          </p:cNvPr>
          <p:cNvSpPr txBox="1"/>
          <p:nvPr/>
        </p:nvSpPr>
        <p:spPr>
          <a:xfrm>
            <a:off x="3077559" y="5841705"/>
            <a:ext cx="3229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Figure1 Encoder Architecture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1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6805B-75BF-4A90-AAA4-E3BBDDE6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1D8A34-9D5E-48F8-9036-B0F5BD62E6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3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1C0EE2-1E03-4FEC-9D7D-6F5968C8D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r="19086"/>
          <a:stretch/>
        </p:blipFill>
        <p:spPr>
          <a:xfrm>
            <a:off x="1454452" y="1314870"/>
            <a:ext cx="5472608" cy="3838256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6A10CDF4-DE87-443B-941B-CD9C905DF821}"/>
              </a:ext>
            </a:extLst>
          </p:cNvPr>
          <p:cNvGrpSpPr/>
          <p:nvPr/>
        </p:nvGrpSpPr>
        <p:grpSpPr>
          <a:xfrm>
            <a:off x="1195641" y="5563342"/>
            <a:ext cx="6752355" cy="784382"/>
            <a:chOff x="1115616" y="5409220"/>
            <a:chExt cx="6752355" cy="784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873FC7E9-5FFA-47BB-9087-F2690650B751}"/>
                    </a:ext>
                  </a:extLst>
                </p:cNvPr>
                <p:cNvSpPr txBox="1"/>
                <p:nvPr/>
              </p:nvSpPr>
              <p:spPr>
                <a:xfrm>
                  <a:off x="4860032" y="5409220"/>
                  <a:ext cx="3007939" cy="7843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873FC7E9-5FFA-47BB-9087-F2690650B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5409220"/>
                  <a:ext cx="3007939" cy="7843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6B3CF19E-ADD1-4952-8A5A-648F8CA84413}"/>
                    </a:ext>
                  </a:extLst>
                </p:cNvPr>
                <p:cNvSpPr txBox="1"/>
                <p:nvPr/>
              </p:nvSpPr>
              <p:spPr>
                <a:xfrm>
                  <a:off x="1115616" y="5409220"/>
                  <a:ext cx="2995115" cy="7843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6B3CF19E-ADD1-4952-8A5A-648F8CA84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5409220"/>
                  <a:ext cx="2995115" cy="7843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DE99F1-3B20-47FD-8C8E-7C4BB73BE48F}"/>
              </a:ext>
            </a:extLst>
          </p:cNvPr>
          <p:cNvSpPr txBox="1"/>
          <p:nvPr/>
        </p:nvSpPr>
        <p:spPr>
          <a:xfrm>
            <a:off x="2611347" y="5153126"/>
            <a:ext cx="3920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Figure2 Discrete Wavelet Transform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4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6805B-75BF-4A90-AAA4-E3BBDDE6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1D8A34-9D5E-48F8-9036-B0F5BD62E6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B1B66D-C2A6-4172-8C57-1A5142715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26901" r="29131" b="41600"/>
          <a:stretch/>
        </p:blipFill>
        <p:spPr>
          <a:xfrm>
            <a:off x="1174022" y="2312876"/>
            <a:ext cx="6795955" cy="223224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F8C42CB-C547-40E1-AD6E-DD18FEC539DA}"/>
              </a:ext>
            </a:extLst>
          </p:cNvPr>
          <p:cNvSpPr txBox="1"/>
          <p:nvPr/>
        </p:nvSpPr>
        <p:spPr>
          <a:xfrm>
            <a:off x="2426841" y="4617132"/>
            <a:ext cx="4289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Figure3 Dead-Zone Scalar Quantization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6805B-75BF-4A90-AAA4-E3BBDDE6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1D8A34-9D5E-48F8-9036-B0F5BD62E6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CD887A-CC3F-417F-A1E9-6B9279A16F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5" t="10466" r="29883" b="7634"/>
          <a:stretch/>
        </p:blipFill>
        <p:spPr>
          <a:xfrm>
            <a:off x="2365474" y="1471414"/>
            <a:ext cx="4413051" cy="42124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EA8038-7BBF-4C85-B74F-21685420E6E0}"/>
              </a:ext>
            </a:extLst>
          </p:cNvPr>
          <p:cNvSpPr txBox="1"/>
          <p:nvPr/>
        </p:nvSpPr>
        <p:spPr>
          <a:xfrm>
            <a:off x="3504142" y="5778476"/>
            <a:ext cx="213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Figure4 Difference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2E6C3-6217-4DF4-9D52-937D3FF2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Compress - Huffman code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DD87CC-4AE4-414B-9A54-61C388EEB1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121612-7FEE-4A55-9911-ADAC60F3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0" y="1413001"/>
            <a:ext cx="3643370" cy="4392264"/>
          </a:xfrm>
          <a:prstGeom prst="rect">
            <a:avLst/>
          </a:prstGeom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74745F7A-C700-4225-A829-CDBFA1A0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34387"/>
              </p:ext>
            </p:extLst>
          </p:nvPr>
        </p:nvGraphicFramePr>
        <p:xfrm>
          <a:off x="3915591" y="1529506"/>
          <a:ext cx="5048409" cy="427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75399131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3854233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04149141"/>
                    </a:ext>
                  </a:extLst>
                </a:gridCol>
                <a:gridCol w="1880057">
                  <a:extLst>
                    <a:ext uri="{9D8B030D-6E8A-4147-A177-3AD203B41FA5}">
                      <a16:colId xmlns:a16="http://schemas.microsoft.com/office/drawing/2014/main" val="2341560614"/>
                    </a:ext>
                  </a:extLst>
                </a:gridCol>
              </a:tblGrid>
              <a:tr h="7587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Huffman code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Huffman code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40591630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111111111111111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90143541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0336858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6962148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01596944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74411130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0101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1101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59224557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9069038"/>
                  </a:ext>
                </a:extLst>
              </a:tr>
              <a:tr h="43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0111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11111111111110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1111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4183801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AD9B7FA-5772-491D-AAD7-316CC271B81E}"/>
              </a:ext>
            </a:extLst>
          </p:cNvPr>
          <p:cNvSpPr txBox="1"/>
          <p:nvPr/>
        </p:nvSpPr>
        <p:spPr>
          <a:xfrm>
            <a:off x="757996" y="5892851"/>
            <a:ext cx="248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Figure5 Huffman Tree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97D5B-7C14-4750-8AB1-7D4EFFC9AEF4}"/>
              </a:ext>
            </a:extLst>
          </p:cNvPr>
          <p:cNvSpPr txBox="1"/>
          <p:nvPr/>
        </p:nvSpPr>
        <p:spPr>
          <a:xfrm>
            <a:off x="5431360" y="5892851"/>
            <a:ext cx="2510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 Huffman codes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5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2E6C3-6217-4DF4-9D52-937D3FF2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Compress - Huffman code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DD87CC-4AE4-414B-9A54-61C388EEB1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F25F422-4C2E-41F0-A34E-77BA257F1D27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daern"/>
                <a:ea typeface="標楷體"/>
              </a:rPr>
              <a:t>7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5F5F72-580A-4664-8B70-F7F425FE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01" y="1541324"/>
            <a:ext cx="6935198" cy="41764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7B4F225-B525-4034-BE00-D5F9ACFABAA4}"/>
              </a:ext>
            </a:extLst>
          </p:cNvPr>
          <p:cNvSpPr txBox="1"/>
          <p:nvPr/>
        </p:nvSpPr>
        <p:spPr>
          <a:xfrm>
            <a:off x="3168711" y="5774819"/>
            <a:ext cx="280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Figure6 Number of Value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0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45584</TotalTime>
  <Words>211</Words>
  <Application>Microsoft Office PowerPoint</Application>
  <PresentationFormat>如螢幕大小 (4:3)</PresentationFormat>
  <Paragraphs>90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Radaern</vt:lpstr>
      <vt:lpstr>StarSymbol</vt:lpstr>
      <vt:lpstr>Arial</vt:lpstr>
      <vt:lpstr>Calibri</vt:lpstr>
      <vt:lpstr>Cambria Math</vt:lpstr>
      <vt:lpstr>Comic Sans MS</vt:lpstr>
      <vt:lpstr>Symbol</vt:lpstr>
      <vt:lpstr>Tahoma</vt:lpstr>
      <vt:lpstr>Times New Roman</vt:lpstr>
      <vt:lpstr>Wingdings</vt:lpstr>
      <vt:lpstr>Office Theme</vt:lpstr>
      <vt:lpstr>PowerPoint 簡報</vt:lpstr>
      <vt:lpstr>Outline</vt:lpstr>
      <vt:lpstr>Encoder Architecture</vt:lpstr>
      <vt:lpstr>Discrete Wavelet Transform</vt:lpstr>
      <vt:lpstr>Quantization</vt:lpstr>
      <vt:lpstr>Difference</vt:lpstr>
      <vt:lpstr>Data Compress - Huffman code</vt:lpstr>
      <vt:lpstr>Data Compress - Huffman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Drowsiness Detection System Based on PERCLOS and Facial Physiological Signal</dc:title>
  <dc:creator>Wei</dc:creator>
  <cp:lastModifiedBy>冠廷 杜</cp:lastModifiedBy>
  <cp:revision>991</cp:revision>
  <cp:lastPrinted>2018-07-23T14:54:20Z</cp:lastPrinted>
  <dcterms:created xsi:type="dcterms:W3CDTF">2017-07-16T13:22:49Z</dcterms:created>
  <dcterms:modified xsi:type="dcterms:W3CDTF">2024-02-28T12:36:19Z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72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75</vt:i4>
  </property>
</Properties>
</file>