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2C2153-B745-42AA-8242-907E9144FA74}">
  <a:tblStyle styleId="{A62C2153-B745-42AA-8242-907E9144F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5bdf3f8f3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5bdf3f8f3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5fef9d858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5fef9d858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42ba94b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42ba94b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42ba94bb4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42ba94bb4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5bdf3f8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5bdf3f8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42ba94bb4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42ba94bb4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42ba94bb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42ba94bb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42ba94bb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42ba94bb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42ba94bb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42ba94bb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42ba94bb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42ba94bb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5bdf3f8f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5bdf3f8f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42ba94bb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42ba94bb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5bdf3f8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5bdf3f8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5bdf3f8f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5bdf3f8f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619e5cf5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619e5cf5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619e5cf5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619e5cf5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437915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437915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619e5cf5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619e5cf5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619e5cf5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619e5cf5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Line Blank">
  <p:cSld name="Header Line 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1197" y="342900"/>
            <a:ext cx="826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2" name="Google Shape;52;p13"/>
          <p:cNvCxnSpPr/>
          <p:nvPr/>
        </p:nvCxnSpPr>
        <p:spPr>
          <a:xfrm>
            <a:off x="438150" y="914400"/>
            <a:ext cx="82689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  <p:extLst>
    <p:ext uri="{DCECCB84-F9BA-43D5-87BE-67443E8EF086}">
      <p15:sldGuideLst>
        <p15:guide id="1" pos="584">
          <p15:clr>
            <a:srgbClr val="A4A3A4"/>
          </p15:clr>
        </p15:guide>
        <p15:guide id="2" pos="721">
          <p15:clr>
            <a:srgbClr val="A4A3A4"/>
          </p15:clr>
        </p15:guide>
        <p15:guide id="3" pos="1030">
          <p15:clr>
            <a:srgbClr val="A4A3A4"/>
          </p15:clr>
        </p15:guide>
        <p15:guide id="4" pos="1167">
          <p15:clr>
            <a:srgbClr val="A4A3A4"/>
          </p15:clr>
        </p15:guide>
        <p15:guide id="5" pos="1475">
          <p15:clr>
            <a:srgbClr val="A4A3A4"/>
          </p15:clr>
        </p15:guide>
        <p15:guide id="6" pos="1613">
          <p15:clr>
            <a:srgbClr val="A4A3A4"/>
          </p15:clr>
        </p15:guide>
        <p15:guide id="7" pos="1921">
          <p15:clr>
            <a:srgbClr val="A4A3A4"/>
          </p15:clr>
        </p15:guide>
        <p15:guide id="8" pos="2058">
          <p15:clr>
            <a:srgbClr val="A4A3A4"/>
          </p15:clr>
        </p15:guide>
        <p15:guide id="9" pos="2371">
          <p15:clr>
            <a:srgbClr val="A4A3A4"/>
          </p15:clr>
        </p15:guide>
        <p15:guide id="10" pos="2511">
          <p15:clr>
            <a:srgbClr val="A4A3A4"/>
          </p15:clr>
        </p15:guide>
        <p15:guide id="11" pos="2815">
          <p15:clr>
            <a:srgbClr val="A4A3A4"/>
          </p15:clr>
        </p15:guide>
        <p15:guide id="12" pos="2948">
          <p15:clr>
            <a:srgbClr val="A4A3A4"/>
          </p15:clr>
        </p15:guide>
        <p15:guide id="13" pos="3257">
          <p15:clr>
            <a:srgbClr val="A4A3A4"/>
          </p15:clr>
        </p15:guide>
        <p15:guide id="14" pos="3398">
          <p15:clr>
            <a:srgbClr val="A4A3A4"/>
          </p15:clr>
        </p15:guide>
        <p15:guide id="15" pos="3703">
          <p15:clr>
            <a:srgbClr val="A4A3A4"/>
          </p15:clr>
        </p15:guide>
        <p15:guide id="16" pos="3840">
          <p15:clr>
            <a:srgbClr val="A4A3A4"/>
          </p15:clr>
        </p15:guide>
        <p15:guide id="17" pos="4147">
          <p15:clr>
            <a:srgbClr val="A4A3A4"/>
          </p15:clr>
        </p15:guide>
        <p15:guide id="18" pos="4285">
          <p15:clr>
            <a:srgbClr val="A4A3A4"/>
          </p15:clr>
        </p15:guide>
        <p15:guide id="19" pos="4592">
          <p15:clr>
            <a:srgbClr val="A4A3A4"/>
          </p15:clr>
        </p15:guide>
        <p15:guide id="20" pos="4731">
          <p15:clr>
            <a:srgbClr val="A4A3A4"/>
          </p15:clr>
        </p15:guide>
        <p15:guide id="21" pos="5038">
          <p15:clr>
            <a:srgbClr val="A4A3A4"/>
          </p15:clr>
        </p15:guide>
        <p15:guide id="22" pos="5175">
          <p15:clr>
            <a:srgbClr val="A4A3A4"/>
          </p15:clr>
        </p15:guide>
        <p15:guide id="23" orient="horz" pos="679">
          <p15:clr>
            <a:srgbClr val="5ACBF0"/>
          </p15:clr>
        </p15:guide>
        <p15:guide id="24" orient="horz" pos="953">
          <p15:clr>
            <a:srgbClr val="5ACBF0"/>
          </p15:clr>
        </p15:guide>
        <p15:guide id="25" orient="horz" pos="21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odabench.org/competitions/7988/?secret_key=591e03a9-f33a-4a9c-9091-68a50875ef9f" TargetMode="External"/><Relationship Id="rId4" Type="http://schemas.openxmlformats.org/officeDocument/2006/relationships/hyperlink" Target="https://www.codabench.org/" TargetMode="External"/><Relationship Id="rId5" Type="http://schemas.openxmlformats.org/officeDocument/2006/relationships/hyperlink" Target="mailto:mplin@media.ee.ntu.edu.tw" TargetMode="External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drive/folders/1I6xjzyAAioujrWxBgkPgDF5kJZZzRQoU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Iris Recognition Challenge</a:t>
            </a:r>
            <a:r>
              <a:rPr lang="zh-TW" sz="3000"/>
              <a:t> Supplement</a:t>
            </a:r>
            <a:endParaRPr sz="3000"/>
          </a:p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3335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v1 </a:t>
            </a:r>
            <a:r>
              <a:rPr lang="zh-TW" sz="2400">
                <a:solidFill>
                  <a:schemeClr val="dk1"/>
                </a:solidFill>
              </a:rPr>
              <a:t>2025.05.09</a:t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65" name="Google Shape;65;p15"/>
          <p:cNvCxnSpPr/>
          <p:nvPr/>
        </p:nvCxnSpPr>
        <p:spPr>
          <a:xfrm flipH="1" rot="10800000">
            <a:off x="323550" y="3046575"/>
            <a:ext cx="8496900" cy="3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Schedule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Data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Evaluation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Code Submission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Report Submission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Grading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275225" y="1159775"/>
            <a:ext cx="7557900" cy="14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Run the following script to get the d’score of your predictions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$ python3 eval.py  --input &lt;path to your output list&gt;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Evaluation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275225" y="1159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>
                <a:solidFill>
                  <a:schemeClr val="dk1"/>
                </a:solidFill>
              </a:rPr>
              <a:t>Our project would be held on Codabench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>
                <a:solidFill>
                  <a:schemeClr val="dk1"/>
                </a:solidFill>
              </a:rPr>
              <a:t>Competition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>
                <a:solidFill>
                  <a:schemeClr val="dk1"/>
                </a:solidFill>
              </a:rPr>
              <a:t>Note that you don’t need to submit the results of bonus </a:t>
            </a:r>
            <a:r>
              <a:rPr lang="zh-TW">
                <a:solidFill>
                  <a:schemeClr val="dk1"/>
                </a:solidFill>
              </a:rPr>
              <a:t>testing</a:t>
            </a:r>
            <a:r>
              <a:rPr lang="zh-TW">
                <a:solidFill>
                  <a:schemeClr val="dk1"/>
                </a:solidFill>
              </a:rPr>
              <a:t> list to Codabench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>
                <a:solidFill>
                  <a:schemeClr val="dk1"/>
                </a:solidFill>
              </a:rPr>
              <a:t>Registration Flow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>
                <a:solidFill>
                  <a:schemeClr val="dk1"/>
                </a:solidFill>
              </a:rPr>
              <a:t>Sign up an account  on </a:t>
            </a:r>
            <a:r>
              <a:rPr lang="zh-TW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Codabench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>
                <a:solidFill>
                  <a:schemeClr val="dk1"/>
                </a:solidFill>
              </a:rPr>
              <a:t>Email TA (</a:t>
            </a:r>
            <a:r>
              <a:rPr lang="zh-TW" u="sng">
                <a:solidFill>
                  <a:schemeClr val="hlink"/>
                </a:solidFill>
                <a:hlinkClick r:id="rId5"/>
              </a:rPr>
              <a:t>mplin@media.ee.ntu.edu.tw</a:t>
            </a:r>
            <a:r>
              <a:rPr lang="zh-TW">
                <a:solidFill>
                  <a:schemeClr val="dk1"/>
                </a:solidFill>
              </a:rPr>
              <a:t>) with the account name of your team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zh-TW">
                <a:solidFill>
                  <a:schemeClr val="dk1"/>
                </a:solidFill>
              </a:rPr>
              <a:t>We would only approve registration request once you email us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>
                <a:solidFill>
                  <a:schemeClr val="dk1"/>
                </a:solidFill>
              </a:rPr>
              <a:t>The competition is available from </a:t>
            </a:r>
            <a:r>
              <a:rPr lang="zh-TW">
                <a:solidFill>
                  <a:srgbClr val="FF0000"/>
                </a:solidFill>
              </a:rPr>
              <a:t>05/11 0:00</a:t>
            </a:r>
            <a:r>
              <a:rPr lang="zh-TW">
                <a:solidFill>
                  <a:schemeClr val="dk1"/>
                </a:solidFill>
              </a:rPr>
              <a:t> to </a:t>
            </a:r>
            <a:r>
              <a:rPr lang="zh-TW">
                <a:solidFill>
                  <a:srgbClr val="FF0000"/>
                </a:solidFill>
              </a:rPr>
              <a:t>06/01 23:59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7" name="Google Shape;137;p26" title="image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1522" y="484372"/>
            <a:ext cx="2774575" cy="10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Code Submission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8520600" cy="26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Schedule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Data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Evaluation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Code Submission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Report Submission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Grading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Code Submission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4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R12345678/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README file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Source code (which can </a:t>
            </a:r>
            <a:r>
              <a:rPr lang="zh-TW">
                <a:solidFill>
                  <a:srgbClr val="FF0000"/>
                </a:solidFill>
              </a:rPr>
              <a:t>reproduce</a:t>
            </a:r>
            <a:r>
              <a:rPr lang="zh-TW">
                <a:solidFill>
                  <a:schemeClr val="dk1"/>
                </a:solidFill>
              </a:rPr>
              <a:t> the result on the leaderboard)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Output list of predictions</a:t>
            </a: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Name your result with the specified format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Put them under “</a:t>
            </a:r>
            <a:r>
              <a:rPr lang="zh-TW">
                <a:solidFill>
                  <a:srgbClr val="FF0000"/>
                </a:solidFill>
              </a:rPr>
              <a:t>test</a:t>
            </a:r>
            <a:r>
              <a:rPr lang="zh-TW">
                <a:solidFill>
                  <a:schemeClr val="dk1"/>
                </a:solidFill>
              </a:rPr>
              <a:t>” folder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Output list of predictions (bonus)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Name </a:t>
            </a:r>
            <a:r>
              <a:rPr lang="zh-TW">
                <a:solidFill>
                  <a:schemeClr val="dk1"/>
                </a:solidFill>
              </a:rPr>
              <a:t>your result with the specified format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TW">
                <a:solidFill>
                  <a:schemeClr val="dk1"/>
                </a:solidFill>
              </a:rPr>
              <a:t>Put them under “</a:t>
            </a:r>
            <a:r>
              <a:rPr lang="zh-TW">
                <a:solidFill>
                  <a:srgbClr val="FF0000"/>
                </a:solidFill>
              </a:rPr>
              <a:t>bonus</a:t>
            </a:r>
            <a:r>
              <a:rPr lang="zh-TW">
                <a:solidFill>
                  <a:schemeClr val="dk1"/>
                </a:solidFill>
              </a:rPr>
              <a:t>” folder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Brief description of models and your method(pdf file; content is not restricted; serve just as a reference for the selection of teams for oral presentations)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Compress all the files in a zip file named </a:t>
            </a:r>
            <a:r>
              <a:rPr lang="zh-TW">
                <a:solidFill>
                  <a:srgbClr val="FF0000"/>
                </a:solidFill>
              </a:rPr>
              <a:t>StudentID.zip</a:t>
            </a:r>
            <a:r>
              <a:rPr lang="zh-TW">
                <a:solidFill>
                  <a:schemeClr val="dk1"/>
                </a:solidFill>
              </a:rPr>
              <a:t> (e.g. R12345678.zip)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Upon extraction, only one directory named R12345678 should be generated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022" y="1017722"/>
            <a:ext cx="2011475" cy="24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Submission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Only the </a:t>
            </a:r>
            <a:r>
              <a:rPr lang="zh-TW">
                <a:solidFill>
                  <a:srgbClr val="FF0000"/>
                </a:solidFill>
              </a:rPr>
              <a:t>team leader</a:t>
            </a:r>
            <a:r>
              <a:rPr lang="zh-TW">
                <a:solidFill>
                  <a:schemeClr val="dk1"/>
                </a:solidFill>
              </a:rPr>
              <a:t> need to upload the code to </a:t>
            </a:r>
            <a:r>
              <a:rPr lang="zh-TW">
                <a:solidFill>
                  <a:srgbClr val="FF0000"/>
                </a:solidFill>
              </a:rPr>
              <a:t>NTU COOL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Clearly describe how to set up the environment in the README file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Provide steps by steps instruction (ideally a bash script) to build the environment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So that TA can reproduce the result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If we can not reproduce your result on the leaderboard….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You will receive 0 point in the performance part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However, minor errors are acceptable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We will excute your code on </a:t>
            </a:r>
            <a:r>
              <a:rPr lang="zh-TW">
                <a:solidFill>
                  <a:srgbClr val="FF0000"/>
                </a:solidFill>
              </a:rPr>
              <a:t>Linux</a:t>
            </a:r>
            <a:r>
              <a:rPr lang="zh-TW">
                <a:solidFill>
                  <a:schemeClr val="dk1"/>
                </a:solidFill>
              </a:rPr>
              <a:t> system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Make sure your code can be excuted on Linux system before submission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Deadline:</a:t>
            </a:r>
            <a:r>
              <a:rPr lang="zh-TW">
                <a:solidFill>
                  <a:schemeClr val="dk1"/>
                </a:solidFill>
              </a:rPr>
              <a:t> </a:t>
            </a:r>
            <a:r>
              <a:rPr lang="zh-TW">
                <a:solidFill>
                  <a:srgbClr val="FF0000"/>
                </a:solidFill>
              </a:rPr>
              <a:t>2025/06/08 23:59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Report Submission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26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Schedule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Data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Evaluation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Code Submission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Report Submission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Grading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Submission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1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Only the </a:t>
            </a:r>
            <a:r>
              <a:rPr lang="zh-TW">
                <a:solidFill>
                  <a:srgbClr val="FF0000"/>
                </a:solidFill>
              </a:rPr>
              <a:t>team leader</a:t>
            </a:r>
            <a:r>
              <a:rPr lang="zh-TW">
                <a:solidFill>
                  <a:schemeClr val="dk1"/>
                </a:solidFill>
              </a:rPr>
              <a:t> need to upload the code to </a:t>
            </a:r>
            <a:r>
              <a:rPr lang="zh-TW">
                <a:solidFill>
                  <a:srgbClr val="FF0000"/>
                </a:solidFill>
              </a:rPr>
              <a:t>NTU COOL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For presentation teams…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Upload your presentation slide in ppt format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For other team…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Upload your report in pdf format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Deadline:</a:t>
            </a:r>
            <a:r>
              <a:rPr lang="zh-TW">
                <a:solidFill>
                  <a:schemeClr val="dk1"/>
                </a:solidFill>
              </a:rPr>
              <a:t> </a:t>
            </a:r>
            <a:r>
              <a:rPr lang="zh-TW">
                <a:solidFill>
                  <a:srgbClr val="FF0000"/>
                </a:solidFill>
              </a:rPr>
              <a:t>2025/06/08 23:59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Grading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26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Schedule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Data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Evaluation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Code Submission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Report Submission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Grading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08800"/>
            <a:ext cx="4634700" cy="3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Performance (</a:t>
            </a:r>
            <a:r>
              <a:rPr lang="zh-TW">
                <a:solidFill>
                  <a:srgbClr val="FF0000"/>
                </a:solidFill>
              </a:rPr>
              <a:t>60%</a:t>
            </a:r>
            <a:r>
              <a:rPr lang="zh-TW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CASIA-Iris-Thousand (20%)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CASIA-Iris-Lamp </a:t>
            </a:r>
            <a:r>
              <a:rPr lang="zh-TW">
                <a:solidFill>
                  <a:schemeClr val="dk1"/>
                </a:solidFill>
              </a:rPr>
              <a:t>(20%)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Ganzin-J7EF-Gaze </a:t>
            </a:r>
            <a:r>
              <a:rPr lang="zh-TW">
                <a:solidFill>
                  <a:schemeClr val="dk1"/>
                </a:solidFill>
              </a:rPr>
              <a:t>(20%)</a:t>
            </a:r>
            <a:endParaRPr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TW">
                <a:solidFill>
                  <a:schemeClr val="dk1"/>
                </a:solidFill>
              </a:rPr>
              <a:t>Report (</a:t>
            </a:r>
            <a:r>
              <a:rPr lang="zh-TW">
                <a:solidFill>
                  <a:srgbClr val="FF0000"/>
                </a:solidFill>
              </a:rPr>
              <a:t>40%</a:t>
            </a:r>
            <a:r>
              <a:rPr lang="zh-TW">
                <a:solidFill>
                  <a:schemeClr val="dk1"/>
                </a:solidFill>
              </a:rPr>
              <a:t>) (For Top 10 Teams)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Novelty and technical contribution (15%)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Experiment completeness (15%)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Oral Presentation (10%)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Report (</a:t>
            </a:r>
            <a:r>
              <a:rPr lang="zh-TW">
                <a:solidFill>
                  <a:srgbClr val="FF0000"/>
                </a:solidFill>
              </a:rPr>
              <a:t>40%</a:t>
            </a:r>
            <a:r>
              <a:rPr lang="zh-TW">
                <a:solidFill>
                  <a:schemeClr val="dk1"/>
                </a:solidFill>
              </a:rPr>
              <a:t>) (For Others)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Novelty and technical contribution (20%)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Experiment completeness (20%)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Bonus (</a:t>
            </a:r>
            <a:r>
              <a:rPr lang="zh-TW">
                <a:solidFill>
                  <a:srgbClr val="FF0000"/>
                </a:solidFill>
              </a:rPr>
              <a:t>10%</a:t>
            </a:r>
            <a:r>
              <a:rPr lang="zh-TW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The d’score on bonus testing list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The baseline would be announced later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81" name="Google Shape;181;p33"/>
          <p:cNvGraphicFramePr/>
          <p:nvPr/>
        </p:nvGraphicFramePr>
        <p:xfrm>
          <a:off x="557702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{A62C2153-B745-42AA-8242-907E9144FA74}</a:tableStyleId>
              </a:tblPr>
              <a:tblGrid>
                <a:gridCol w="1388650"/>
                <a:gridCol w="1479950"/>
              </a:tblGrid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Points 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(For each Metric)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# of Teams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20</a:t>
                      </a: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%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1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3A5E"/>
                    </a:solidFill>
                  </a:tcPr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1</a:t>
                      </a: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9%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2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3A5E"/>
                    </a:solidFill>
                  </a:tcPr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1</a:t>
                      </a: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8%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2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3A5E"/>
                    </a:solidFill>
                  </a:tcPr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1</a:t>
                      </a: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6%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The rest teams / 4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3A5E"/>
                    </a:solidFill>
                  </a:tcPr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15</a:t>
                      </a: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%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The rest teams / 4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3A5E"/>
                    </a:solidFill>
                  </a:tcPr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14</a:t>
                      </a: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%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The rest teams / 4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3A5E"/>
                    </a:solidFill>
                  </a:tcPr>
                </a:tc>
              </a:tr>
              <a:tr h="38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13</a:t>
                      </a: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%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3A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F3F3F3"/>
                          </a:solidFill>
                        </a:rPr>
                        <a:t>The rest teams / 4</a:t>
                      </a:r>
                      <a:endParaRPr sz="1200">
                        <a:solidFill>
                          <a:srgbClr val="F3F3F3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243A5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3A5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Schedule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Data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Evaluation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Code Submission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Report Submission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Grading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Reminder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08800"/>
            <a:ext cx="6772500" cy="4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Please start working on the project as early as possible.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Please read and follow the rules carefully.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Taking any unfair advantages </a:t>
            </a:r>
            <a:r>
              <a:rPr lang="zh-TW">
                <a:solidFill>
                  <a:schemeClr val="dk1"/>
                </a:solidFill>
              </a:rPr>
              <a:t>(e.g., plagiarism) over other class members is strictly prohibited.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Violating university policy would result in F for this course.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If you have any problems on the project …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Issue it on the NTU COOL forum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Send email to mplin@media.ee.ntu.edu.tw (林孟平)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Schedule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Evaluation server open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2025/05/11 00:00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Evaluation server close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 2025/06/01 23:59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Oral presentation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2025/06/06 14:20~15:50 (Tentative)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Code submission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 2025/06/8 23:59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Report submission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 2025/06/8 23:59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Schedule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Evaluation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Code Submission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Report Submission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zh-TW">
                <a:solidFill>
                  <a:srgbClr val="999999"/>
                </a:solidFill>
              </a:rPr>
              <a:t>Grading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565750" y="1120925"/>
            <a:ext cx="8868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Please download all the required files from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Ganzin_supplement4student</a:t>
            </a:r>
            <a:r>
              <a:rPr lang="zh-TW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565750" y="11209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In run.py, replace the TODO part by your algorithm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Run the following script to get the output list of predictions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$ python3 run.py  --input &lt;path to your input list&gt; --output &lt;path to your output list&gt;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800" y="2355488"/>
            <a:ext cx="4457700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/>
          <p:nvPr/>
        </p:nvSpPr>
        <p:spPr>
          <a:xfrm>
            <a:off x="2421800" y="2964975"/>
            <a:ext cx="3272100" cy="629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275225" y="1159775"/>
            <a:ext cx="8520600" cy="3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Released Data: Thousand, Lamp, Gaze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You are encouraged to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Use any</a:t>
            </a:r>
            <a:r>
              <a:rPr lang="zh-TW">
                <a:solidFill>
                  <a:schemeClr val="dk1"/>
                </a:solidFill>
              </a:rPr>
              <a:t> iris recognition method or</a:t>
            </a:r>
            <a:r>
              <a:rPr lang="zh-TW">
                <a:solidFill>
                  <a:schemeClr val="dk1"/>
                </a:solidFill>
              </a:rPr>
              <a:t> pretrained model on </a:t>
            </a:r>
            <a:r>
              <a:rPr lang="zh-TW">
                <a:solidFill>
                  <a:schemeClr val="dk1"/>
                </a:solidFill>
              </a:rPr>
              <a:t>external datasets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Train from scratch or fine-tune on external datasets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You are not allowed to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Directly using pretrained models already trained on released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Train from scratch or fine-tune</a:t>
            </a:r>
            <a:r>
              <a:rPr lang="zh-TW">
                <a:solidFill>
                  <a:schemeClr val="dk1"/>
                </a:solidFill>
              </a:rPr>
              <a:t> on</a:t>
            </a:r>
            <a:r>
              <a:rPr lang="zh-TW">
                <a:solidFill>
                  <a:srgbClr val="FF0000"/>
                </a:solidFill>
              </a:rPr>
              <a:t> testing set </a:t>
            </a:r>
            <a:r>
              <a:rPr lang="zh-TW">
                <a:solidFill>
                  <a:schemeClr val="dk1"/>
                </a:solidFill>
              </a:rPr>
              <a:t>of </a:t>
            </a:r>
            <a:r>
              <a:rPr lang="zh-TW">
                <a:solidFill>
                  <a:schemeClr val="dk1"/>
                </a:solidFill>
              </a:rPr>
              <a:t>released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565750" y="11209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TW">
                <a:solidFill>
                  <a:schemeClr val="dk1"/>
                </a:solidFill>
              </a:rPr>
              <a:t>I</a:t>
            </a:r>
            <a:r>
              <a:rPr lang="zh-TW">
                <a:solidFill>
                  <a:schemeClr val="dk1"/>
                </a:solidFill>
              </a:rPr>
              <a:t>n list_*.txt, each line contains the filenames of a comparison pair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0" l="0" r="18354" t="0"/>
          <a:stretch/>
        </p:blipFill>
        <p:spPr>
          <a:xfrm>
            <a:off x="711773" y="2571750"/>
            <a:ext cx="6303526" cy="11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565750" y="1120925"/>
            <a:ext cx="8392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zh-TW">
                <a:solidFill>
                  <a:schemeClr val="dk1"/>
                </a:solidFill>
              </a:rPr>
              <a:t>In list_*.txt, each line contains the filenames of a comparison pair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600"/>
              <a:buChar char="●"/>
            </a:pPr>
            <a:r>
              <a:rPr lang="zh-TW">
                <a:solidFill>
                  <a:srgbClr val="CC0000"/>
                </a:solidFill>
              </a:rPr>
              <a:t>A</a:t>
            </a:r>
            <a:r>
              <a:rPr lang="zh-TW">
                <a:solidFill>
                  <a:srgbClr val="CC0000"/>
                </a:solidFill>
              </a:rPr>
              <a:t>ppend </a:t>
            </a:r>
            <a:r>
              <a:rPr lang="zh-TW">
                <a:solidFill>
                  <a:srgbClr val="CC0000"/>
                </a:solidFill>
              </a:rPr>
              <a:t>the dissimilarity score at the end of each line (by your algorithm)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63" y="2571750"/>
            <a:ext cx="7720474" cy="113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/>
          <p:nvPr/>
        </p:nvSpPr>
        <p:spPr>
          <a:xfrm>
            <a:off x="7078200" y="2453775"/>
            <a:ext cx="1462800" cy="132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