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8.xml" ContentType="application/vnd.openxmlformats-officedocument.presentationml.notesSlide+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23"/>
  </p:notesMasterIdLst>
  <p:sldIdLst>
    <p:sldId id="259" r:id="rId2"/>
    <p:sldId id="281" r:id="rId3"/>
    <p:sldId id="284" r:id="rId4"/>
    <p:sldId id="285" r:id="rId5"/>
    <p:sldId id="286" r:id="rId6"/>
    <p:sldId id="287" r:id="rId7"/>
    <p:sldId id="288" r:id="rId8"/>
    <p:sldId id="289" r:id="rId9"/>
    <p:sldId id="290" r:id="rId10"/>
    <p:sldId id="291" r:id="rId11"/>
    <p:sldId id="301" r:id="rId12"/>
    <p:sldId id="292" r:id="rId13"/>
    <p:sldId id="293" r:id="rId14"/>
    <p:sldId id="296" r:id="rId15"/>
    <p:sldId id="297" r:id="rId16"/>
    <p:sldId id="298" r:id="rId17"/>
    <p:sldId id="299" r:id="rId18"/>
    <p:sldId id="300" r:id="rId19"/>
    <p:sldId id="277" r:id="rId20"/>
    <p:sldId id="295" r:id="rId21"/>
    <p:sldId id="283" r:id="rId22"/>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742" autoAdjust="0"/>
  </p:normalViewPr>
  <p:slideViewPr>
    <p:cSldViewPr snapToGrid="0">
      <p:cViewPr varScale="1">
        <p:scale>
          <a:sx n="103" d="100"/>
          <a:sy n="103" d="100"/>
        </p:scale>
        <p:origin x="91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BC0C41-2C46-4FB2-B869-4BB4AE3D5008}" type="datetimeFigureOut">
              <a:rPr lang="en-US" smtClean="0"/>
              <a:t>10/25/2023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64132B-E988-47F9-8E9A-53F826751269}" type="slidenum">
              <a:rPr lang="en-US" smtClean="0"/>
              <a:t>‹#›</a:t>
            </a:fld>
            <a:endParaRPr lang="en-US"/>
          </a:p>
        </p:txBody>
      </p:sp>
    </p:spTree>
    <p:extLst>
      <p:ext uri="{BB962C8B-B14F-4D97-AF65-F5344CB8AC3E}">
        <p14:creationId xmlns:p14="http://schemas.microsoft.com/office/powerpoint/2010/main" val="2255201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mail me before. Don’t wait till the submission date.</a:t>
            </a:r>
          </a:p>
        </p:txBody>
      </p:sp>
      <p:sp>
        <p:nvSpPr>
          <p:cNvPr id="4" name="Slide Number Placeholder 3"/>
          <p:cNvSpPr>
            <a:spLocks noGrp="1"/>
          </p:cNvSpPr>
          <p:nvPr>
            <p:ph type="sldNum" sz="quarter" idx="5"/>
          </p:nvPr>
        </p:nvSpPr>
        <p:spPr/>
        <p:txBody>
          <a:bodyPr/>
          <a:lstStyle/>
          <a:p>
            <a:fld id="{6F64132B-E988-47F9-8E9A-53F826751269}" type="slidenum">
              <a:rPr lang="en-US" smtClean="0"/>
              <a:t>2</a:t>
            </a:fld>
            <a:endParaRPr lang="en-US"/>
          </a:p>
        </p:txBody>
      </p:sp>
    </p:spTree>
    <p:extLst>
      <p:ext uri="{BB962C8B-B14F-4D97-AF65-F5344CB8AC3E}">
        <p14:creationId xmlns:p14="http://schemas.microsoft.com/office/powerpoint/2010/main" val="1408040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https://www.codecademy.com/workspaces/62004547169761e773404989</a:t>
            </a:r>
          </a:p>
          <a:p>
            <a:endParaRPr lang="en-US" dirty="0"/>
          </a:p>
        </p:txBody>
      </p:sp>
      <p:sp>
        <p:nvSpPr>
          <p:cNvPr id="4" name="Slide Number Placeholder 3"/>
          <p:cNvSpPr>
            <a:spLocks noGrp="1"/>
          </p:cNvSpPr>
          <p:nvPr>
            <p:ph type="sldNum" sz="quarter" idx="5"/>
          </p:nvPr>
        </p:nvSpPr>
        <p:spPr/>
        <p:txBody>
          <a:bodyPr/>
          <a:lstStyle/>
          <a:p>
            <a:fld id="{6F64132B-E988-47F9-8E9A-53F826751269}" type="slidenum">
              <a:rPr lang="en-US" smtClean="0"/>
              <a:t>13</a:t>
            </a:fld>
            <a:endParaRPr lang="en-US"/>
          </a:p>
        </p:txBody>
      </p:sp>
    </p:spTree>
    <p:extLst>
      <p:ext uri="{BB962C8B-B14F-4D97-AF65-F5344CB8AC3E}">
        <p14:creationId xmlns:p14="http://schemas.microsoft.com/office/powerpoint/2010/main" val="3705254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64132B-E988-47F9-8E9A-53F826751269}" type="slidenum">
              <a:rPr lang="en-US" smtClean="0"/>
              <a:t>14</a:t>
            </a:fld>
            <a:endParaRPr lang="en-US"/>
          </a:p>
        </p:txBody>
      </p:sp>
    </p:spTree>
    <p:extLst>
      <p:ext uri="{BB962C8B-B14F-4D97-AF65-F5344CB8AC3E}">
        <p14:creationId xmlns:p14="http://schemas.microsoft.com/office/powerpoint/2010/main" val="1560507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Quiz need not be done.</a:t>
            </a:r>
          </a:p>
          <a:p>
            <a:endParaRPr lang="en-US" dirty="0"/>
          </a:p>
        </p:txBody>
      </p:sp>
      <p:sp>
        <p:nvSpPr>
          <p:cNvPr id="4" name="Slide Number Placeholder 3"/>
          <p:cNvSpPr>
            <a:spLocks noGrp="1"/>
          </p:cNvSpPr>
          <p:nvPr>
            <p:ph type="sldNum" sz="quarter" idx="5"/>
          </p:nvPr>
        </p:nvSpPr>
        <p:spPr/>
        <p:txBody>
          <a:bodyPr/>
          <a:lstStyle/>
          <a:p>
            <a:fld id="{6F64132B-E988-47F9-8E9A-53F826751269}" type="slidenum">
              <a:rPr lang="en-US" smtClean="0"/>
              <a:t>15</a:t>
            </a:fld>
            <a:endParaRPr lang="en-US"/>
          </a:p>
        </p:txBody>
      </p:sp>
    </p:spTree>
    <p:extLst>
      <p:ext uri="{BB962C8B-B14F-4D97-AF65-F5344CB8AC3E}">
        <p14:creationId xmlns:p14="http://schemas.microsoft.com/office/powerpoint/2010/main" val="3678748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Quiz need not be done.</a:t>
            </a:r>
          </a:p>
        </p:txBody>
      </p:sp>
      <p:sp>
        <p:nvSpPr>
          <p:cNvPr id="4" name="Slide Number Placeholder 3"/>
          <p:cNvSpPr>
            <a:spLocks noGrp="1"/>
          </p:cNvSpPr>
          <p:nvPr>
            <p:ph type="sldNum" sz="quarter" idx="5"/>
          </p:nvPr>
        </p:nvSpPr>
        <p:spPr/>
        <p:txBody>
          <a:bodyPr/>
          <a:lstStyle/>
          <a:p>
            <a:fld id="{6F64132B-E988-47F9-8E9A-53F826751269}" type="slidenum">
              <a:rPr lang="en-US" smtClean="0"/>
              <a:t>16</a:t>
            </a:fld>
            <a:endParaRPr lang="en-US"/>
          </a:p>
        </p:txBody>
      </p:sp>
    </p:spTree>
    <p:extLst>
      <p:ext uri="{BB962C8B-B14F-4D97-AF65-F5344CB8AC3E}">
        <p14:creationId xmlns:p14="http://schemas.microsoft.com/office/powerpoint/2010/main" val="4181940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Quiz need not be done.</a:t>
            </a:r>
          </a:p>
          <a:p>
            <a:endParaRPr lang="en-US" dirty="0"/>
          </a:p>
        </p:txBody>
      </p:sp>
      <p:sp>
        <p:nvSpPr>
          <p:cNvPr id="4" name="Slide Number Placeholder 3"/>
          <p:cNvSpPr>
            <a:spLocks noGrp="1"/>
          </p:cNvSpPr>
          <p:nvPr>
            <p:ph type="sldNum" sz="quarter" idx="5"/>
          </p:nvPr>
        </p:nvSpPr>
        <p:spPr/>
        <p:txBody>
          <a:bodyPr/>
          <a:lstStyle/>
          <a:p>
            <a:fld id="{6F64132B-E988-47F9-8E9A-53F826751269}" type="slidenum">
              <a:rPr lang="en-US" smtClean="0"/>
              <a:t>17</a:t>
            </a:fld>
            <a:endParaRPr lang="en-US"/>
          </a:p>
        </p:txBody>
      </p:sp>
    </p:spTree>
    <p:extLst>
      <p:ext uri="{BB962C8B-B14F-4D97-AF65-F5344CB8AC3E}">
        <p14:creationId xmlns:p14="http://schemas.microsoft.com/office/powerpoint/2010/main" val="1865132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Quiz need not be done.</a:t>
            </a:r>
          </a:p>
          <a:p>
            <a:endParaRPr lang="en-US" dirty="0"/>
          </a:p>
        </p:txBody>
      </p:sp>
      <p:sp>
        <p:nvSpPr>
          <p:cNvPr id="4" name="Slide Number Placeholder 3"/>
          <p:cNvSpPr>
            <a:spLocks noGrp="1"/>
          </p:cNvSpPr>
          <p:nvPr>
            <p:ph type="sldNum" sz="quarter" idx="5"/>
          </p:nvPr>
        </p:nvSpPr>
        <p:spPr/>
        <p:txBody>
          <a:bodyPr/>
          <a:lstStyle/>
          <a:p>
            <a:fld id="{6F64132B-E988-47F9-8E9A-53F826751269}" type="slidenum">
              <a:rPr lang="en-US" smtClean="0"/>
              <a:t>18</a:t>
            </a:fld>
            <a:endParaRPr lang="en-US"/>
          </a:p>
        </p:txBody>
      </p:sp>
    </p:spTree>
    <p:extLst>
      <p:ext uri="{BB962C8B-B14F-4D97-AF65-F5344CB8AC3E}">
        <p14:creationId xmlns:p14="http://schemas.microsoft.com/office/powerpoint/2010/main" val="943482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64132B-E988-47F9-8E9A-53F826751269}" type="slidenum">
              <a:rPr lang="en-US" smtClean="0"/>
              <a:t>20</a:t>
            </a:fld>
            <a:endParaRPr lang="en-US"/>
          </a:p>
        </p:txBody>
      </p:sp>
    </p:spTree>
    <p:extLst>
      <p:ext uri="{BB962C8B-B14F-4D97-AF65-F5344CB8AC3E}">
        <p14:creationId xmlns:p14="http://schemas.microsoft.com/office/powerpoint/2010/main" val="1464056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10/25/2023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10/25/2023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14.png"/><Relationship Id="rId5" Type="http://schemas.openxmlformats.org/officeDocument/2006/relationships/hyperlink" Target="https://www.codecademy.com/learn/learn-css" TargetMode="External"/><Relationship Id="rId4" Type="http://schemas.openxmlformats.org/officeDocument/2006/relationships/hyperlink" Target="https://www.codecademy.com/learn/learn-html"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www.codecademy.com/workspaces/6200f503169761e77340facc" TargetMode="External"/><Relationship Id="rId5" Type="http://schemas.openxmlformats.org/officeDocument/2006/relationships/hyperlink" Target="https://www.codecademy.com/workspaces/6200550a2fa67f2527380c58" TargetMode="External"/><Relationship Id="rId4" Type="http://schemas.openxmlformats.org/officeDocument/2006/relationships/hyperlink" Target="https://www.codecademy.com/workspaces/62004547169761e773404989"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4">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WebGIS Lab 3</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DEBAYAN MANDAL</a:t>
            </a:r>
          </a:p>
          <a:p>
            <a:endParaRPr lang="en-US" sz="2800" dirty="0"/>
          </a:p>
        </p:txBody>
      </p:sp>
    </p:spTree>
    <p:custDataLst>
      <p:tags r:id="rId1"/>
    </p:custDataLst>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D83E9-3223-4A5A-80D8-08EB6415FE8E}"/>
              </a:ext>
            </a:extLst>
          </p:cNvPr>
          <p:cNvSpPr>
            <a:spLocks noGrp="1"/>
          </p:cNvSpPr>
          <p:nvPr>
            <p:ph type="title"/>
          </p:nvPr>
        </p:nvSpPr>
        <p:spPr/>
        <p:txBody>
          <a:bodyPr/>
          <a:lstStyle/>
          <a:p>
            <a:r>
              <a:rPr lang="en-US" dirty="0"/>
              <a:t>What is CSS?</a:t>
            </a:r>
          </a:p>
        </p:txBody>
      </p:sp>
      <p:sp>
        <p:nvSpPr>
          <p:cNvPr id="3" name="Content Placeholder 2">
            <a:extLst>
              <a:ext uri="{FF2B5EF4-FFF2-40B4-BE49-F238E27FC236}">
                <a16:creationId xmlns:a16="http://schemas.microsoft.com/office/drawing/2014/main" id="{7869DDDB-B0F3-4EDF-893A-623367A805F2}"/>
              </a:ext>
            </a:extLst>
          </p:cNvPr>
          <p:cNvSpPr>
            <a:spLocks noGrp="1"/>
          </p:cNvSpPr>
          <p:nvPr>
            <p:ph idx="1"/>
          </p:nvPr>
        </p:nvSpPr>
        <p:spPr>
          <a:xfrm>
            <a:off x="913795" y="2076450"/>
            <a:ext cx="10353762" cy="4545414"/>
          </a:xfrm>
        </p:spPr>
        <p:txBody>
          <a:bodyPr>
            <a:normAutofit lnSpcReduction="10000"/>
          </a:bodyPr>
          <a:lstStyle/>
          <a:p>
            <a:r>
              <a:rPr lang="en-US" sz="3200" dirty="0"/>
              <a:t>CSS stands for Cascading Style Sheets. </a:t>
            </a:r>
          </a:p>
          <a:p>
            <a:r>
              <a:rPr lang="en-US" sz="3200" dirty="0"/>
              <a:t>It is a style sheet language used for describing the presentation of a document written in a markup language. </a:t>
            </a:r>
          </a:p>
          <a:p>
            <a:r>
              <a:rPr lang="en-US" sz="3200" dirty="0"/>
              <a:t>It is used to style and lay out web pages — </a:t>
            </a:r>
          </a:p>
          <a:p>
            <a:pPr lvl="1"/>
            <a:r>
              <a:rPr lang="en-US" sz="3200" dirty="0"/>
              <a:t>For example: -</a:t>
            </a:r>
          </a:p>
          <a:p>
            <a:pPr lvl="2"/>
            <a:r>
              <a:rPr lang="en-US" sz="2800" dirty="0"/>
              <a:t> to alter the font, color, size and spacing of your content, split it into multiple columns, or add animations and other decorative features.</a:t>
            </a:r>
          </a:p>
        </p:txBody>
      </p:sp>
    </p:spTree>
    <p:custDataLst>
      <p:tags r:id="rId1"/>
    </p:custDataLst>
    <p:extLst>
      <p:ext uri="{BB962C8B-B14F-4D97-AF65-F5344CB8AC3E}">
        <p14:creationId xmlns:p14="http://schemas.microsoft.com/office/powerpoint/2010/main" val="513972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5F91-78ED-4B6F-B017-BB5109782470}"/>
              </a:ext>
            </a:extLst>
          </p:cNvPr>
          <p:cNvSpPr>
            <a:spLocks noGrp="1"/>
          </p:cNvSpPr>
          <p:nvPr>
            <p:ph type="title"/>
          </p:nvPr>
        </p:nvSpPr>
        <p:spPr>
          <a:xfrm>
            <a:off x="913795" y="609600"/>
            <a:ext cx="10353762" cy="1257300"/>
          </a:xfrm>
        </p:spPr>
        <p:txBody>
          <a:bodyPr anchor="ctr">
            <a:normAutofit/>
          </a:bodyPr>
          <a:lstStyle/>
          <a:p>
            <a:r>
              <a:rPr lang="en-US" dirty="0"/>
              <a:t>The Box Model</a:t>
            </a:r>
          </a:p>
        </p:txBody>
      </p:sp>
      <p:pic>
        <p:nvPicPr>
          <p:cNvPr id="1026" name="Picture 2" descr="See the source image">
            <a:extLst>
              <a:ext uri="{FF2B5EF4-FFF2-40B4-BE49-F238E27FC236}">
                <a16:creationId xmlns:a16="http://schemas.microsoft.com/office/drawing/2014/main" id="{80F7BACC-98B0-4D80-8F95-567E0942754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686308" y="2076450"/>
            <a:ext cx="4808736" cy="3714749"/>
          </a:xfrm>
          <a:prstGeom prst="rect">
            <a:avLst/>
          </a:prstGeom>
          <a:solidFill>
            <a:srgbClr val="FFFFFF"/>
          </a:solidFill>
        </p:spPr>
      </p:pic>
    </p:spTree>
    <p:custDataLst>
      <p:tags r:id="rId1"/>
    </p:custDataLst>
    <p:extLst>
      <p:ext uri="{BB962C8B-B14F-4D97-AF65-F5344CB8AC3E}">
        <p14:creationId xmlns:p14="http://schemas.microsoft.com/office/powerpoint/2010/main" val="1114675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3F9E1-021C-4F53-B8F2-A78BE7D18BD4}"/>
              </a:ext>
            </a:extLst>
          </p:cNvPr>
          <p:cNvSpPr>
            <a:spLocks noGrp="1"/>
          </p:cNvSpPr>
          <p:nvPr>
            <p:ph type="title"/>
          </p:nvPr>
        </p:nvSpPr>
        <p:spPr/>
        <p:txBody>
          <a:bodyPr>
            <a:normAutofit fontScale="90000"/>
          </a:bodyPr>
          <a:lstStyle/>
          <a:p>
            <a:r>
              <a:rPr lang="en-US" dirty="0"/>
              <a:t>CSS can be added to HTML elements in 3 ways:</a:t>
            </a:r>
          </a:p>
        </p:txBody>
      </p:sp>
      <p:sp>
        <p:nvSpPr>
          <p:cNvPr id="3" name="Content Placeholder 2">
            <a:extLst>
              <a:ext uri="{FF2B5EF4-FFF2-40B4-BE49-F238E27FC236}">
                <a16:creationId xmlns:a16="http://schemas.microsoft.com/office/drawing/2014/main" id="{D0D2BB8F-2D91-4074-A65B-0448F78EFDE2}"/>
              </a:ext>
            </a:extLst>
          </p:cNvPr>
          <p:cNvSpPr>
            <a:spLocks noGrp="1"/>
          </p:cNvSpPr>
          <p:nvPr>
            <p:ph idx="1"/>
          </p:nvPr>
        </p:nvSpPr>
        <p:spPr/>
        <p:txBody>
          <a:bodyPr/>
          <a:lstStyle/>
          <a:p>
            <a:r>
              <a:rPr lang="en-US" dirty="0"/>
              <a:t>Inline – (by using the style attribute in HTML elements)</a:t>
            </a:r>
          </a:p>
          <a:p>
            <a:endParaRPr lang="en-US" dirty="0"/>
          </a:p>
          <a:p>
            <a:r>
              <a:rPr lang="en-US" dirty="0"/>
              <a:t>Internal – (by using a &lt;style&gt; element in the &lt;head&gt; section An internal CSS is used to define a style for a single HTML page)</a:t>
            </a:r>
          </a:p>
          <a:p>
            <a:endParaRPr lang="en-US" dirty="0"/>
          </a:p>
        </p:txBody>
      </p:sp>
      <p:pic>
        <p:nvPicPr>
          <p:cNvPr id="6" name="Picture 5">
            <a:extLst>
              <a:ext uri="{FF2B5EF4-FFF2-40B4-BE49-F238E27FC236}">
                <a16:creationId xmlns:a16="http://schemas.microsoft.com/office/drawing/2014/main" id="{DE3010B8-1C70-4431-8DDF-C166A877EF54}"/>
              </a:ext>
            </a:extLst>
          </p:cNvPr>
          <p:cNvPicPr>
            <a:picLocks noChangeAspect="1"/>
          </p:cNvPicPr>
          <p:nvPr/>
        </p:nvPicPr>
        <p:blipFill>
          <a:blip r:embed="rId3"/>
          <a:stretch>
            <a:fillRect/>
          </a:stretch>
        </p:blipFill>
        <p:spPr>
          <a:xfrm>
            <a:off x="3709426" y="2556783"/>
            <a:ext cx="4762500" cy="438150"/>
          </a:xfrm>
          <a:prstGeom prst="rect">
            <a:avLst/>
          </a:prstGeom>
        </p:spPr>
      </p:pic>
      <p:pic>
        <p:nvPicPr>
          <p:cNvPr id="8" name="Picture 7">
            <a:extLst>
              <a:ext uri="{FF2B5EF4-FFF2-40B4-BE49-F238E27FC236}">
                <a16:creationId xmlns:a16="http://schemas.microsoft.com/office/drawing/2014/main" id="{268BA0A6-18EB-4901-9F38-0E8D2AD9BF45}"/>
              </a:ext>
            </a:extLst>
          </p:cNvPr>
          <p:cNvPicPr>
            <a:picLocks noChangeAspect="1"/>
          </p:cNvPicPr>
          <p:nvPr/>
        </p:nvPicPr>
        <p:blipFill>
          <a:blip r:embed="rId4"/>
          <a:stretch>
            <a:fillRect/>
          </a:stretch>
        </p:blipFill>
        <p:spPr>
          <a:xfrm>
            <a:off x="1190063" y="4217428"/>
            <a:ext cx="9801225" cy="2181225"/>
          </a:xfrm>
          <a:prstGeom prst="rect">
            <a:avLst/>
          </a:prstGeom>
        </p:spPr>
      </p:pic>
    </p:spTree>
    <p:custDataLst>
      <p:tags r:id="rId1"/>
    </p:custDataLst>
    <p:extLst>
      <p:ext uri="{BB962C8B-B14F-4D97-AF65-F5344CB8AC3E}">
        <p14:creationId xmlns:p14="http://schemas.microsoft.com/office/powerpoint/2010/main" val="2623917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3F9E1-021C-4F53-B8F2-A78BE7D18BD4}"/>
              </a:ext>
            </a:extLst>
          </p:cNvPr>
          <p:cNvSpPr>
            <a:spLocks noGrp="1"/>
          </p:cNvSpPr>
          <p:nvPr>
            <p:ph type="title"/>
          </p:nvPr>
        </p:nvSpPr>
        <p:spPr/>
        <p:txBody>
          <a:bodyPr>
            <a:normAutofit fontScale="90000"/>
          </a:bodyPr>
          <a:lstStyle/>
          <a:p>
            <a:r>
              <a:rPr lang="en-US" dirty="0"/>
              <a:t>CSS can be added to HTML elements in 3 ways:</a:t>
            </a:r>
          </a:p>
        </p:txBody>
      </p:sp>
      <p:sp>
        <p:nvSpPr>
          <p:cNvPr id="3" name="Content Placeholder 2">
            <a:extLst>
              <a:ext uri="{FF2B5EF4-FFF2-40B4-BE49-F238E27FC236}">
                <a16:creationId xmlns:a16="http://schemas.microsoft.com/office/drawing/2014/main" id="{D0D2BB8F-2D91-4074-A65B-0448F78EFDE2}"/>
              </a:ext>
            </a:extLst>
          </p:cNvPr>
          <p:cNvSpPr>
            <a:spLocks noGrp="1"/>
          </p:cNvSpPr>
          <p:nvPr>
            <p:ph idx="1"/>
          </p:nvPr>
        </p:nvSpPr>
        <p:spPr>
          <a:xfrm>
            <a:off x="913795" y="2076450"/>
            <a:ext cx="10353762" cy="4404737"/>
          </a:xfrm>
        </p:spPr>
        <p:txBody>
          <a:bodyPr>
            <a:normAutofit/>
          </a:bodyPr>
          <a:lstStyle/>
          <a:p>
            <a:r>
              <a:rPr lang="en-US" dirty="0"/>
              <a:t>External – (by using an external CSS file An external style sheet is used to define the style for many HTML pages. With an external style sheet, you can change the look of an entire web site, by changing one file!)</a:t>
            </a:r>
          </a:p>
          <a:p>
            <a:endParaRPr lang="en-US" dirty="0"/>
          </a:p>
          <a:p>
            <a:endParaRPr lang="en-US" dirty="0"/>
          </a:p>
          <a:p>
            <a:r>
              <a:rPr lang="en-US" dirty="0"/>
              <a:t>Next bits will be from: -</a:t>
            </a:r>
          </a:p>
          <a:p>
            <a:pPr lvl="1"/>
            <a:r>
              <a:rPr lang="en-US" b="0" i="0" u="none" strike="noStrike" dirty="0">
                <a:effectLst/>
                <a:latin typeface="-apple-system"/>
                <a:hlinkClick r:id="rId4"/>
              </a:rPr>
              <a:t>https://www.codecademy.com/learn/learn-html</a:t>
            </a:r>
            <a:r>
              <a:rPr lang="en-US" b="0" i="0" u="none" strike="noStrike" dirty="0">
                <a:effectLst/>
                <a:latin typeface="-apple-system"/>
              </a:rPr>
              <a:t> (Finish lesson 1 and 2)</a:t>
            </a:r>
          </a:p>
          <a:p>
            <a:pPr lvl="1"/>
            <a:r>
              <a:rPr lang="en-US" b="0" i="0" dirty="0">
                <a:solidFill>
                  <a:srgbClr val="24292E"/>
                </a:solidFill>
                <a:effectLst/>
                <a:latin typeface="-apple-system"/>
              </a:rPr>
              <a:t> </a:t>
            </a:r>
            <a:r>
              <a:rPr lang="en-US" b="0" i="0" u="none" strike="noStrike" dirty="0">
                <a:effectLst/>
                <a:latin typeface="-apple-system"/>
                <a:hlinkClick r:id="rId5"/>
              </a:rPr>
              <a:t>https://www.codecademy.com/learn/learn-css</a:t>
            </a:r>
            <a:r>
              <a:rPr lang="en-US" b="0" i="0" dirty="0">
                <a:solidFill>
                  <a:srgbClr val="24292E"/>
                </a:solidFill>
                <a:effectLst/>
                <a:latin typeface="-apple-system"/>
              </a:rPr>
              <a:t>  </a:t>
            </a:r>
            <a:r>
              <a:rPr lang="en-US" b="0" i="0" u="none" strike="noStrike" dirty="0">
                <a:effectLst/>
                <a:latin typeface="-apple-system"/>
              </a:rPr>
              <a:t>(Finish lesson 1 and 2)</a:t>
            </a:r>
          </a:p>
          <a:p>
            <a:pPr lvl="1"/>
            <a:r>
              <a:rPr lang="en-US" dirty="0">
                <a:effectLst/>
                <a:latin typeface="-apple-system"/>
              </a:rPr>
              <a:t>Screenshot the completions.</a:t>
            </a:r>
            <a:endParaRPr lang="en-US" dirty="0"/>
          </a:p>
        </p:txBody>
      </p:sp>
      <p:pic>
        <p:nvPicPr>
          <p:cNvPr id="5" name="Picture 4">
            <a:extLst>
              <a:ext uri="{FF2B5EF4-FFF2-40B4-BE49-F238E27FC236}">
                <a16:creationId xmlns:a16="http://schemas.microsoft.com/office/drawing/2014/main" id="{E339F905-4E95-426A-B395-32F87AC22050}"/>
              </a:ext>
            </a:extLst>
          </p:cNvPr>
          <p:cNvPicPr>
            <a:picLocks noChangeAspect="1"/>
          </p:cNvPicPr>
          <p:nvPr/>
        </p:nvPicPr>
        <p:blipFill>
          <a:blip r:embed="rId6"/>
          <a:stretch>
            <a:fillRect/>
          </a:stretch>
        </p:blipFill>
        <p:spPr>
          <a:xfrm>
            <a:off x="3687169" y="3518806"/>
            <a:ext cx="5038725" cy="447675"/>
          </a:xfrm>
          <a:prstGeom prst="rect">
            <a:avLst/>
          </a:prstGeom>
        </p:spPr>
      </p:pic>
    </p:spTree>
    <p:custDataLst>
      <p:tags r:id="rId1"/>
    </p:custDataLst>
    <p:extLst>
      <p:ext uri="{BB962C8B-B14F-4D97-AF65-F5344CB8AC3E}">
        <p14:creationId xmlns:p14="http://schemas.microsoft.com/office/powerpoint/2010/main" val="58153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526CA-4DA7-4FB3-9943-F124C2BDEB97}"/>
              </a:ext>
            </a:extLst>
          </p:cNvPr>
          <p:cNvSpPr>
            <a:spLocks noGrp="1"/>
          </p:cNvSpPr>
          <p:nvPr>
            <p:ph type="title"/>
          </p:nvPr>
        </p:nvSpPr>
        <p:spPr/>
        <p:txBody>
          <a:bodyPr/>
          <a:lstStyle/>
          <a:p>
            <a:r>
              <a:rPr lang="en-US" dirty="0"/>
              <a:t>At the end of the lessons</a:t>
            </a:r>
          </a:p>
        </p:txBody>
      </p:sp>
      <p:sp>
        <p:nvSpPr>
          <p:cNvPr id="3" name="Content Placeholder 2">
            <a:extLst>
              <a:ext uri="{FF2B5EF4-FFF2-40B4-BE49-F238E27FC236}">
                <a16:creationId xmlns:a16="http://schemas.microsoft.com/office/drawing/2014/main" id="{73C5BDF6-4D6E-489F-8443-899376893F94}"/>
              </a:ext>
            </a:extLst>
          </p:cNvPr>
          <p:cNvSpPr>
            <a:spLocks noGrp="1"/>
          </p:cNvSpPr>
          <p:nvPr>
            <p:ph idx="1"/>
          </p:nvPr>
        </p:nvSpPr>
        <p:spPr>
          <a:xfrm>
            <a:off x="913795" y="1567543"/>
            <a:ext cx="10353762" cy="4923691"/>
          </a:xfrm>
        </p:spPr>
        <p:txBody>
          <a:bodyPr>
            <a:normAutofit fontScale="92500"/>
          </a:bodyPr>
          <a:lstStyle/>
          <a:p>
            <a:r>
              <a:rPr lang="en-US" dirty="0">
                <a:hlinkClick r:id="rId4"/>
              </a:rPr>
              <a:t>https://www.codecademy.com/workspaces/62004547169761e773404989</a:t>
            </a:r>
            <a:endParaRPr lang="en-US" dirty="0"/>
          </a:p>
          <a:p>
            <a:r>
              <a:rPr lang="en-US" dirty="0">
                <a:hlinkClick r:id="rId5"/>
              </a:rPr>
              <a:t>https://www.codecademy.com/workspaces/6200550a2fa67f2527380c58</a:t>
            </a:r>
            <a:endParaRPr lang="en-US" dirty="0"/>
          </a:p>
          <a:p>
            <a:r>
              <a:rPr lang="en-US" dirty="0">
                <a:hlinkClick r:id="rId6"/>
              </a:rPr>
              <a:t>https://www.codecademy.com/workspaces/6200f503169761e77340facc</a:t>
            </a:r>
            <a:endParaRPr lang="en-US" dirty="0"/>
          </a:p>
          <a:p>
            <a:r>
              <a:rPr lang="en-US" dirty="0"/>
              <a:t>Useful Extension: -</a:t>
            </a:r>
          </a:p>
          <a:p>
            <a:pPr lvl="1"/>
            <a:r>
              <a:rPr lang="en-US" dirty="0"/>
              <a:t>Name: Live Server</a:t>
            </a:r>
          </a:p>
          <a:p>
            <a:pPr lvl="1"/>
            <a:r>
              <a:rPr lang="en-US" dirty="0"/>
              <a:t>Id: </a:t>
            </a:r>
            <a:r>
              <a:rPr lang="en-US" dirty="0" err="1"/>
              <a:t>ritwickdey.liveserver</a:t>
            </a:r>
            <a:endParaRPr lang="en-US" dirty="0"/>
          </a:p>
          <a:p>
            <a:pPr lvl="1"/>
            <a:r>
              <a:rPr lang="en-US" dirty="0"/>
              <a:t>Description: Launch a development local Server with live reload feature for static &amp; dynamic pages</a:t>
            </a:r>
          </a:p>
          <a:p>
            <a:pPr lvl="1"/>
            <a:r>
              <a:rPr lang="en-US" dirty="0"/>
              <a:t>Version: 5.7.4</a:t>
            </a:r>
          </a:p>
          <a:p>
            <a:pPr lvl="1"/>
            <a:r>
              <a:rPr lang="en-US" dirty="0"/>
              <a:t>Publisher: </a:t>
            </a:r>
            <a:r>
              <a:rPr lang="en-US" dirty="0" err="1"/>
              <a:t>Ritwick</a:t>
            </a:r>
            <a:r>
              <a:rPr lang="en-US" dirty="0"/>
              <a:t> Dey</a:t>
            </a:r>
          </a:p>
          <a:p>
            <a:pPr lvl="1"/>
            <a:r>
              <a:rPr lang="en-US" dirty="0"/>
              <a:t>VS Marketplace Link: https://marketplace.visualstudio.com/items?itemName=ritwickdey.LiveServer</a:t>
            </a:r>
          </a:p>
          <a:p>
            <a:endParaRPr lang="en-US" dirty="0"/>
          </a:p>
        </p:txBody>
      </p:sp>
    </p:spTree>
    <p:custDataLst>
      <p:tags r:id="rId1"/>
    </p:custDataLst>
    <p:extLst>
      <p:ext uri="{BB962C8B-B14F-4D97-AF65-F5344CB8AC3E}">
        <p14:creationId xmlns:p14="http://schemas.microsoft.com/office/powerpoint/2010/main" val="3749632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7269-F3D9-4148-A630-9C4216584D3E}"/>
              </a:ext>
            </a:extLst>
          </p:cNvPr>
          <p:cNvSpPr>
            <a:spLocks noGrp="1"/>
          </p:cNvSpPr>
          <p:nvPr>
            <p:ph type="title"/>
          </p:nvPr>
        </p:nvSpPr>
        <p:spPr>
          <a:xfrm>
            <a:off x="913795" y="609600"/>
            <a:ext cx="10353762" cy="1257300"/>
          </a:xfrm>
        </p:spPr>
        <p:txBody>
          <a:bodyPr anchor="ctr">
            <a:normAutofit/>
          </a:bodyPr>
          <a:lstStyle/>
          <a:p>
            <a:r>
              <a:rPr lang="en-US" dirty="0"/>
              <a:t>Screenshot Example</a:t>
            </a:r>
          </a:p>
        </p:txBody>
      </p:sp>
      <p:pic>
        <p:nvPicPr>
          <p:cNvPr id="5" name="Content Placeholder 4">
            <a:extLst>
              <a:ext uri="{FF2B5EF4-FFF2-40B4-BE49-F238E27FC236}">
                <a16:creationId xmlns:a16="http://schemas.microsoft.com/office/drawing/2014/main" id="{3B4A5E88-B037-4C36-BC3C-7A090E94AC16}"/>
              </a:ext>
            </a:extLst>
          </p:cNvPr>
          <p:cNvPicPr>
            <a:picLocks noGrp="1" noChangeAspect="1"/>
          </p:cNvPicPr>
          <p:nvPr>
            <p:ph idx="1"/>
          </p:nvPr>
        </p:nvPicPr>
        <p:blipFill>
          <a:blip r:embed="rId4"/>
          <a:stretch>
            <a:fillRect/>
          </a:stretch>
        </p:blipFill>
        <p:spPr>
          <a:xfrm>
            <a:off x="3222143" y="2076450"/>
            <a:ext cx="5737065" cy="3714749"/>
          </a:xfrm>
          <a:noFill/>
        </p:spPr>
      </p:pic>
      <p:sp>
        <p:nvSpPr>
          <p:cNvPr id="3" name="Title 1">
            <a:extLst>
              <a:ext uri="{FF2B5EF4-FFF2-40B4-BE49-F238E27FC236}">
                <a16:creationId xmlns:a16="http://schemas.microsoft.com/office/drawing/2014/main" id="{5B39E89F-3187-A29A-2FFC-855BF1836F88}"/>
              </a:ext>
            </a:extLst>
          </p:cNvPr>
          <p:cNvSpPr txBox="1">
            <a:spLocks/>
          </p:cNvSpPr>
          <p:nvPr/>
        </p:nvSpPr>
        <p:spPr>
          <a:xfrm>
            <a:off x="913795" y="561975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lang="en-US" sz="3200" dirty="0"/>
              <a:t>Quiz need not be done</a:t>
            </a:r>
          </a:p>
        </p:txBody>
      </p:sp>
    </p:spTree>
    <p:custDataLst>
      <p:tags r:id="rId1"/>
    </p:custDataLst>
    <p:extLst>
      <p:ext uri="{BB962C8B-B14F-4D97-AF65-F5344CB8AC3E}">
        <p14:creationId xmlns:p14="http://schemas.microsoft.com/office/powerpoint/2010/main" val="1591314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7269-F3D9-4148-A630-9C4216584D3E}"/>
              </a:ext>
            </a:extLst>
          </p:cNvPr>
          <p:cNvSpPr>
            <a:spLocks noGrp="1"/>
          </p:cNvSpPr>
          <p:nvPr>
            <p:ph type="title"/>
          </p:nvPr>
        </p:nvSpPr>
        <p:spPr>
          <a:xfrm>
            <a:off x="913795" y="609600"/>
            <a:ext cx="10353762" cy="1257300"/>
          </a:xfrm>
        </p:spPr>
        <p:txBody>
          <a:bodyPr anchor="ctr">
            <a:normAutofit/>
          </a:bodyPr>
          <a:lstStyle/>
          <a:p>
            <a:r>
              <a:rPr lang="en-US" dirty="0"/>
              <a:t>Screenshot Example</a:t>
            </a:r>
          </a:p>
        </p:txBody>
      </p:sp>
      <p:pic>
        <p:nvPicPr>
          <p:cNvPr id="7" name="Picture 6" descr="Graphical user interface, text, application&#10;&#10;Description automatically generated">
            <a:extLst>
              <a:ext uri="{FF2B5EF4-FFF2-40B4-BE49-F238E27FC236}">
                <a16:creationId xmlns:a16="http://schemas.microsoft.com/office/drawing/2014/main" id="{F429D986-3CF7-499C-A4C9-02CAE40B1C03}"/>
              </a:ext>
            </a:extLst>
          </p:cNvPr>
          <p:cNvPicPr>
            <a:picLocks noChangeAspect="1"/>
          </p:cNvPicPr>
          <p:nvPr/>
        </p:nvPicPr>
        <p:blipFill>
          <a:blip r:embed="rId4"/>
          <a:stretch>
            <a:fillRect/>
          </a:stretch>
        </p:blipFill>
        <p:spPr>
          <a:xfrm>
            <a:off x="2535892" y="2076450"/>
            <a:ext cx="7109567" cy="3714749"/>
          </a:xfrm>
          <a:prstGeom prst="rect">
            <a:avLst/>
          </a:prstGeom>
          <a:noFill/>
        </p:spPr>
      </p:pic>
      <p:sp>
        <p:nvSpPr>
          <p:cNvPr id="3" name="Title 1">
            <a:extLst>
              <a:ext uri="{FF2B5EF4-FFF2-40B4-BE49-F238E27FC236}">
                <a16:creationId xmlns:a16="http://schemas.microsoft.com/office/drawing/2014/main" id="{88B71FC4-6512-0ADF-3637-A6496A6D2CDD}"/>
              </a:ext>
            </a:extLst>
          </p:cNvPr>
          <p:cNvSpPr txBox="1">
            <a:spLocks/>
          </p:cNvSpPr>
          <p:nvPr/>
        </p:nvSpPr>
        <p:spPr>
          <a:xfrm>
            <a:off x="913795" y="561975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lang="en-US" sz="3200" dirty="0"/>
              <a:t>Quiz need not be done</a:t>
            </a:r>
          </a:p>
        </p:txBody>
      </p:sp>
    </p:spTree>
    <p:custDataLst>
      <p:tags r:id="rId1"/>
    </p:custDataLst>
    <p:extLst>
      <p:ext uri="{BB962C8B-B14F-4D97-AF65-F5344CB8AC3E}">
        <p14:creationId xmlns:p14="http://schemas.microsoft.com/office/powerpoint/2010/main" val="657281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7269-F3D9-4148-A630-9C4216584D3E}"/>
              </a:ext>
            </a:extLst>
          </p:cNvPr>
          <p:cNvSpPr>
            <a:spLocks noGrp="1"/>
          </p:cNvSpPr>
          <p:nvPr>
            <p:ph type="title"/>
          </p:nvPr>
        </p:nvSpPr>
        <p:spPr>
          <a:xfrm>
            <a:off x="913795" y="609600"/>
            <a:ext cx="10353762" cy="1257300"/>
          </a:xfrm>
        </p:spPr>
        <p:txBody>
          <a:bodyPr anchor="ctr">
            <a:normAutofit/>
          </a:bodyPr>
          <a:lstStyle/>
          <a:p>
            <a:r>
              <a:rPr lang="en-US" dirty="0"/>
              <a:t>Screenshot Example</a:t>
            </a:r>
          </a:p>
        </p:txBody>
      </p:sp>
      <p:pic>
        <p:nvPicPr>
          <p:cNvPr id="7" name="Picture 6">
            <a:extLst>
              <a:ext uri="{FF2B5EF4-FFF2-40B4-BE49-F238E27FC236}">
                <a16:creationId xmlns:a16="http://schemas.microsoft.com/office/drawing/2014/main" id="{782E5113-A89D-4714-9176-60063C053B4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494414" y="2076450"/>
            <a:ext cx="7192523" cy="3714749"/>
          </a:xfrm>
          <a:prstGeom prst="rect">
            <a:avLst/>
          </a:prstGeom>
          <a:noFill/>
        </p:spPr>
      </p:pic>
      <p:sp>
        <p:nvSpPr>
          <p:cNvPr id="3" name="Title 1">
            <a:extLst>
              <a:ext uri="{FF2B5EF4-FFF2-40B4-BE49-F238E27FC236}">
                <a16:creationId xmlns:a16="http://schemas.microsoft.com/office/drawing/2014/main" id="{3B2B2466-B3D6-F837-5C85-70C32B4854D4}"/>
              </a:ext>
            </a:extLst>
          </p:cNvPr>
          <p:cNvSpPr txBox="1">
            <a:spLocks/>
          </p:cNvSpPr>
          <p:nvPr/>
        </p:nvSpPr>
        <p:spPr>
          <a:xfrm>
            <a:off x="913795" y="561975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lang="en-US" sz="3200" dirty="0"/>
              <a:t>Quiz need not be done</a:t>
            </a:r>
          </a:p>
        </p:txBody>
      </p:sp>
    </p:spTree>
    <p:custDataLst>
      <p:tags r:id="rId1"/>
    </p:custDataLst>
    <p:extLst>
      <p:ext uri="{BB962C8B-B14F-4D97-AF65-F5344CB8AC3E}">
        <p14:creationId xmlns:p14="http://schemas.microsoft.com/office/powerpoint/2010/main" val="1437534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7269-F3D9-4148-A630-9C4216584D3E}"/>
              </a:ext>
            </a:extLst>
          </p:cNvPr>
          <p:cNvSpPr>
            <a:spLocks noGrp="1"/>
          </p:cNvSpPr>
          <p:nvPr>
            <p:ph type="title"/>
          </p:nvPr>
        </p:nvSpPr>
        <p:spPr>
          <a:xfrm>
            <a:off x="913795" y="609600"/>
            <a:ext cx="10353762" cy="1257300"/>
          </a:xfrm>
        </p:spPr>
        <p:txBody>
          <a:bodyPr anchor="ctr">
            <a:normAutofit/>
          </a:bodyPr>
          <a:lstStyle/>
          <a:p>
            <a:r>
              <a:rPr lang="en-US" dirty="0"/>
              <a:t>Screenshot Example</a:t>
            </a:r>
          </a:p>
        </p:txBody>
      </p:sp>
      <p:pic>
        <p:nvPicPr>
          <p:cNvPr id="7" name="Picture 6" descr="Graphical user interface, text, application, email&#10;&#10;Description automatically generated">
            <a:extLst>
              <a:ext uri="{FF2B5EF4-FFF2-40B4-BE49-F238E27FC236}">
                <a16:creationId xmlns:a16="http://schemas.microsoft.com/office/drawing/2014/main" id="{782E5113-A89D-4714-9176-60063C053B44}"/>
              </a:ext>
            </a:extLst>
          </p:cNvPr>
          <p:cNvPicPr>
            <a:picLocks noChangeAspect="1"/>
          </p:cNvPicPr>
          <p:nvPr/>
        </p:nvPicPr>
        <p:blipFill>
          <a:blip r:embed="rId4"/>
          <a:stretch>
            <a:fillRect/>
          </a:stretch>
        </p:blipFill>
        <p:spPr>
          <a:xfrm>
            <a:off x="1104435" y="2076450"/>
            <a:ext cx="9972481" cy="3714749"/>
          </a:xfrm>
          <a:prstGeom prst="rect">
            <a:avLst/>
          </a:prstGeom>
          <a:noFill/>
        </p:spPr>
      </p:pic>
      <p:sp>
        <p:nvSpPr>
          <p:cNvPr id="3" name="Title 1">
            <a:extLst>
              <a:ext uri="{FF2B5EF4-FFF2-40B4-BE49-F238E27FC236}">
                <a16:creationId xmlns:a16="http://schemas.microsoft.com/office/drawing/2014/main" id="{4B569634-B4C5-75BF-E6BE-B32EB5E2B30A}"/>
              </a:ext>
            </a:extLst>
          </p:cNvPr>
          <p:cNvSpPr txBox="1">
            <a:spLocks/>
          </p:cNvSpPr>
          <p:nvPr/>
        </p:nvSpPr>
        <p:spPr>
          <a:xfrm>
            <a:off x="913795" y="561975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lang="en-US" sz="3200" dirty="0"/>
              <a:t>Quiz need not be done</a:t>
            </a:r>
          </a:p>
        </p:txBody>
      </p:sp>
    </p:spTree>
    <p:custDataLst>
      <p:tags r:id="rId1"/>
    </p:custDataLst>
    <p:extLst>
      <p:ext uri="{BB962C8B-B14F-4D97-AF65-F5344CB8AC3E}">
        <p14:creationId xmlns:p14="http://schemas.microsoft.com/office/powerpoint/2010/main" val="2756394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F488F-273C-4DF1-9952-4884CE0401D3}"/>
              </a:ext>
            </a:extLst>
          </p:cNvPr>
          <p:cNvSpPr>
            <a:spLocks noGrp="1"/>
          </p:cNvSpPr>
          <p:nvPr>
            <p:ph type="title"/>
          </p:nvPr>
        </p:nvSpPr>
        <p:spPr/>
        <p:txBody>
          <a:bodyPr/>
          <a:lstStyle/>
          <a:p>
            <a:r>
              <a:rPr lang="en-US" dirty="0"/>
              <a:t>To Hand In</a:t>
            </a:r>
          </a:p>
        </p:txBody>
      </p:sp>
      <p:sp>
        <p:nvSpPr>
          <p:cNvPr id="3" name="Content Placeholder 2">
            <a:extLst>
              <a:ext uri="{FF2B5EF4-FFF2-40B4-BE49-F238E27FC236}">
                <a16:creationId xmlns:a16="http://schemas.microsoft.com/office/drawing/2014/main" id="{97DBCAFC-3DD0-422E-B336-FE0E3728C2C7}"/>
              </a:ext>
            </a:extLst>
          </p:cNvPr>
          <p:cNvSpPr>
            <a:spLocks noGrp="1"/>
          </p:cNvSpPr>
          <p:nvPr>
            <p:ph idx="1"/>
          </p:nvPr>
        </p:nvSpPr>
        <p:spPr>
          <a:xfrm>
            <a:off x="913795" y="2200589"/>
            <a:ext cx="10353762" cy="3017854"/>
          </a:xfrm>
        </p:spPr>
        <p:txBody>
          <a:bodyPr>
            <a:normAutofit/>
          </a:bodyPr>
          <a:lstStyle/>
          <a:p>
            <a:pPr algn="ctr"/>
            <a:r>
              <a:rPr lang="en-US" dirty="0"/>
              <a:t>Required Screenshots of the courses</a:t>
            </a:r>
          </a:p>
          <a:p>
            <a:pPr algn="ctr"/>
            <a:r>
              <a:rPr lang="en-US" dirty="0"/>
              <a:t>A Professional Resume using HTML, CSS files made from scratch.</a:t>
            </a:r>
          </a:p>
          <a:p>
            <a:pPr lvl="1" algn="ctr"/>
            <a:r>
              <a:rPr lang="en-US" dirty="0"/>
              <a:t>Check Rubric to include all elements</a:t>
            </a:r>
          </a:p>
          <a:p>
            <a:pPr algn="ctr"/>
            <a:r>
              <a:rPr lang="en-US" dirty="0"/>
              <a:t>Upload all files to GitHub. Update ReadMe.md of week03 accordingly</a:t>
            </a:r>
          </a:p>
          <a:p>
            <a:pPr algn="ctr"/>
            <a:r>
              <a:rPr lang="en-US" dirty="0"/>
              <a:t>Submit GitHub link to Canvas</a:t>
            </a:r>
          </a:p>
        </p:txBody>
      </p:sp>
    </p:spTree>
    <p:custDataLst>
      <p:tags r:id="rId1"/>
    </p:custDataLst>
    <p:extLst>
      <p:ext uri="{BB962C8B-B14F-4D97-AF65-F5344CB8AC3E}">
        <p14:creationId xmlns:p14="http://schemas.microsoft.com/office/powerpoint/2010/main" val="2655800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6FC55-25F3-4FB8-B6CF-AB8FA877DFB5}"/>
              </a:ext>
            </a:extLst>
          </p:cNvPr>
          <p:cNvSpPr>
            <a:spLocks noGrp="1"/>
          </p:cNvSpPr>
          <p:nvPr>
            <p:ph type="title"/>
          </p:nvPr>
        </p:nvSpPr>
        <p:spPr>
          <a:xfrm>
            <a:off x="913795" y="609600"/>
            <a:ext cx="10353762" cy="1257300"/>
          </a:xfrm>
        </p:spPr>
        <p:txBody>
          <a:bodyPr anchor="ctr">
            <a:normAutofit/>
          </a:bodyPr>
          <a:lstStyle/>
          <a:p>
            <a:r>
              <a:rPr lang="en-US" dirty="0"/>
              <a:t>Lab Hours</a:t>
            </a:r>
          </a:p>
        </p:txBody>
      </p:sp>
      <p:pic>
        <p:nvPicPr>
          <p:cNvPr id="5" name="Picture 4" descr="Graphical user interface, text, application&#10;&#10;Description automatically generated">
            <a:extLst>
              <a:ext uri="{FF2B5EF4-FFF2-40B4-BE49-F238E27FC236}">
                <a16:creationId xmlns:a16="http://schemas.microsoft.com/office/drawing/2014/main" id="{AA7AC093-81B0-4C4C-8387-63DBDB4C35FA}"/>
              </a:ext>
            </a:extLst>
          </p:cNvPr>
          <p:cNvPicPr>
            <a:picLocks noChangeAspect="1"/>
          </p:cNvPicPr>
          <p:nvPr/>
        </p:nvPicPr>
        <p:blipFill rotWithShape="1">
          <a:blip r:embed="rId4"/>
          <a:srcRect b="41612"/>
          <a:stretch/>
        </p:blipFill>
        <p:spPr>
          <a:xfrm>
            <a:off x="2875929" y="2344510"/>
            <a:ext cx="6440142" cy="2168979"/>
          </a:xfrm>
          <a:prstGeom prst="rect">
            <a:avLst/>
          </a:prstGeom>
          <a:noFill/>
        </p:spPr>
      </p:pic>
    </p:spTree>
    <p:custDataLst>
      <p:tags r:id="rId1"/>
    </p:custDataLst>
    <p:extLst>
      <p:ext uri="{BB962C8B-B14F-4D97-AF65-F5344CB8AC3E}">
        <p14:creationId xmlns:p14="http://schemas.microsoft.com/office/powerpoint/2010/main" val="290823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F488F-273C-4DF1-9952-4884CE0401D3}"/>
              </a:ext>
            </a:extLst>
          </p:cNvPr>
          <p:cNvSpPr>
            <a:spLocks noGrp="1"/>
          </p:cNvSpPr>
          <p:nvPr>
            <p:ph type="title"/>
          </p:nvPr>
        </p:nvSpPr>
        <p:spPr>
          <a:xfrm>
            <a:off x="913795" y="609600"/>
            <a:ext cx="10353762" cy="1257300"/>
          </a:xfrm>
        </p:spPr>
        <p:txBody>
          <a:bodyPr anchor="ctr">
            <a:normAutofit/>
          </a:bodyPr>
          <a:lstStyle/>
          <a:p>
            <a:r>
              <a:rPr lang="en-US" dirty="0"/>
              <a:t>Rubric</a:t>
            </a:r>
          </a:p>
        </p:txBody>
      </p:sp>
      <p:pic>
        <p:nvPicPr>
          <p:cNvPr id="5" name="Picture 4">
            <a:extLst>
              <a:ext uri="{FF2B5EF4-FFF2-40B4-BE49-F238E27FC236}">
                <a16:creationId xmlns:a16="http://schemas.microsoft.com/office/drawing/2014/main" id="{F1F8199A-379D-450F-960F-AC53B85586C4}"/>
              </a:ext>
            </a:extLst>
          </p:cNvPr>
          <p:cNvPicPr>
            <a:picLocks noChangeAspect="1"/>
          </p:cNvPicPr>
          <p:nvPr/>
        </p:nvPicPr>
        <p:blipFill>
          <a:blip r:embed="rId4"/>
          <a:stretch>
            <a:fillRect/>
          </a:stretch>
        </p:blipFill>
        <p:spPr>
          <a:xfrm>
            <a:off x="2266423" y="1673558"/>
            <a:ext cx="7659154" cy="4978451"/>
          </a:xfrm>
          <a:prstGeom prst="rect">
            <a:avLst/>
          </a:prstGeom>
          <a:noFill/>
        </p:spPr>
      </p:pic>
    </p:spTree>
    <p:custDataLst>
      <p:tags r:id="rId1"/>
    </p:custDataLst>
    <p:extLst>
      <p:ext uri="{BB962C8B-B14F-4D97-AF65-F5344CB8AC3E}">
        <p14:creationId xmlns:p14="http://schemas.microsoft.com/office/powerpoint/2010/main" val="1192055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22E28-C361-49EC-AB8B-8CE1D9FC3E59}"/>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6C6CF313-F229-4B9D-942E-FE6B067B3B15}"/>
              </a:ext>
            </a:extLst>
          </p:cNvPr>
          <p:cNvSpPr>
            <a:spLocks noGrp="1"/>
          </p:cNvSpPr>
          <p:nvPr>
            <p:ph type="subTitle" idx="1"/>
          </p:nvPr>
        </p:nvSpPr>
        <p:spPr/>
        <p:txBody>
          <a:bodyPr/>
          <a:lstStyle/>
          <a:p>
            <a:r>
              <a:rPr lang="en-US" dirty="0"/>
              <a:t>Any Questions?</a:t>
            </a:r>
          </a:p>
        </p:txBody>
      </p:sp>
    </p:spTree>
    <p:custDataLst>
      <p:tags r:id="rId1"/>
    </p:custDataLst>
    <p:extLst>
      <p:ext uri="{BB962C8B-B14F-4D97-AF65-F5344CB8AC3E}">
        <p14:creationId xmlns:p14="http://schemas.microsoft.com/office/powerpoint/2010/main" val="4294503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32906-354C-42BD-9D19-FFCB59071ED7}"/>
              </a:ext>
            </a:extLst>
          </p:cNvPr>
          <p:cNvSpPr>
            <a:spLocks noGrp="1"/>
          </p:cNvSpPr>
          <p:nvPr>
            <p:ph type="title"/>
          </p:nvPr>
        </p:nvSpPr>
        <p:spPr/>
        <p:txBody>
          <a:bodyPr/>
          <a:lstStyle/>
          <a:p>
            <a:r>
              <a:rPr lang="en-US" dirty="0"/>
              <a:t>Learning Outcomes</a:t>
            </a:r>
          </a:p>
        </p:txBody>
      </p:sp>
      <p:sp>
        <p:nvSpPr>
          <p:cNvPr id="3" name="Content Placeholder 2">
            <a:extLst>
              <a:ext uri="{FF2B5EF4-FFF2-40B4-BE49-F238E27FC236}">
                <a16:creationId xmlns:a16="http://schemas.microsoft.com/office/drawing/2014/main" id="{F47B3126-F71A-434C-8570-1B7925B2E81B}"/>
              </a:ext>
            </a:extLst>
          </p:cNvPr>
          <p:cNvSpPr>
            <a:spLocks noGrp="1"/>
          </p:cNvSpPr>
          <p:nvPr>
            <p:ph idx="1"/>
          </p:nvPr>
        </p:nvSpPr>
        <p:spPr/>
        <p:txBody>
          <a:bodyPr>
            <a:normAutofit/>
          </a:bodyPr>
          <a:lstStyle/>
          <a:p>
            <a:r>
              <a:rPr lang="en-US" sz="4400" dirty="0"/>
              <a:t>Obtain Industry Standards Tutorial Badge</a:t>
            </a:r>
          </a:p>
          <a:p>
            <a:r>
              <a:rPr lang="en-US" sz="4400" dirty="0"/>
              <a:t>Build HTML</a:t>
            </a:r>
          </a:p>
          <a:p>
            <a:r>
              <a:rPr lang="en-US" sz="4400" dirty="0"/>
              <a:t>Build CSS</a:t>
            </a:r>
          </a:p>
          <a:p>
            <a:r>
              <a:rPr lang="en-US" sz="4400" dirty="0"/>
              <a:t>Achieve Professional Resume Site</a:t>
            </a:r>
          </a:p>
        </p:txBody>
      </p:sp>
    </p:spTree>
    <p:custDataLst>
      <p:tags r:id="rId1"/>
    </p:custDataLst>
    <p:extLst>
      <p:ext uri="{BB962C8B-B14F-4D97-AF65-F5344CB8AC3E}">
        <p14:creationId xmlns:p14="http://schemas.microsoft.com/office/powerpoint/2010/main" val="2999613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D83E9-3223-4A5A-80D8-08EB6415FE8E}"/>
              </a:ext>
            </a:extLst>
          </p:cNvPr>
          <p:cNvSpPr>
            <a:spLocks noGrp="1"/>
          </p:cNvSpPr>
          <p:nvPr>
            <p:ph type="title"/>
          </p:nvPr>
        </p:nvSpPr>
        <p:spPr/>
        <p:txBody>
          <a:bodyPr/>
          <a:lstStyle/>
          <a:p>
            <a:r>
              <a:rPr lang="en-US" dirty="0"/>
              <a:t>What is HTML?</a:t>
            </a:r>
          </a:p>
        </p:txBody>
      </p:sp>
      <p:sp>
        <p:nvSpPr>
          <p:cNvPr id="3" name="Content Placeholder 2">
            <a:extLst>
              <a:ext uri="{FF2B5EF4-FFF2-40B4-BE49-F238E27FC236}">
                <a16:creationId xmlns:a16="http://schemas.microsoft.com/office/drawing/2014/main" id="{7869DDDB-B0F3-4EDF-893A-623367A805F2}"/>
              </a:ext>
            </a:extLst>
          </p:cNvPr>
          <p:cNvSpPr>
            <a:spLocks noGrp="1"/>
          </p:cNvSpPr>
          <p:nvPr>
            <p:ph idx="1"/>
          </p:nvPr>
        </p:nvSpPr>
        <p:spPr/>
        <p:txBody>
          <a:bodyPr>
            <a:normAutofit lnSpcReduction="10000"/>
          </a:bodyPr>
          <a:lstStyle/>
          <a:p>
            <a:r>
              <a:rPr lang="en-US" dirty="0"/>
              <a:t>HTML stands for Hyper Text Markup Language</a:t>
            </a:r>
          </a:p>
          <a:p>
            <a:r>
              <a:rPr lang="en-US" dirty="0"/>
              <a:t>HTML describes the structure of web pages using markup</a:t>
            </a:r>
          </a:p>
          <a:p>
            <a:r>
              <a:rPr lang="en-US" dirty="0"/>
              <a:t>HTML elements are the building blocks of HTML pages</a:t>
            </a:r>
          </a:p>
          <a:p>
            <a:r>
              <a:rPr lang="en-US" dirty="0"/>
              <a:t>HTML elements are represented by tags</a:t>
            </a:r>
          </a:p>
          <a:p>
            <a:r>
              <a:rPr lang="en-US" dirty="0"/>
              <a:t>HTML tags label pieces of content (elements) such as heading, paragraph, table, and so on</a:t>
            </a:r>
          </a:p>
          <a:p>
            <a:r>
              <a:rPr lang="en-US" dirty="0"/>
              <a:t>Browsers do not display the HTML tags; they use them to render the content of the page</a:t>
            </a:r>
          </a:p>
        </p:txBody>
      </p:sp>
    </p:spTree>
    <p:custDataLst>
      <p:tags r:id="rId1"/>
    </p:custDataLst>
    <p:extLst>
      <p:ext uri="{BB962C8B-B14F-4D97-AF65-F5344CB8AC3E}">
        <p14:creationId xmlns:p14="http://schemas.microsoft.com/office/powerpoint/2010/main" val="2997340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2C9C2-D350-4216-BF49-BC0AFA643D9C}"/>
              </a:ext>
            </a:extLst>
          </p:cNvPr>
          <p:cNvSpPr>
            <a:spLocks noGrp="1"/>
          </p:cNvSpPr>
          <p:nvPr>
            <p:ph type="title"/>
          </p:nvPr>
        </p:nvSpPr>
        <p:spPr/>
        <p:txBody>
          <a:bodyPr/>
          <a:lstStyle/>
          <a:p>
            <a:r>
              <a:rPr lang="en-US" dirty="0"/>
              <a:t>HTML Elements</a:t>
            </a:r>
          </a:p>
        </p:txBody>
      </p:sp>
      <p:sp>
        <p:nvSpPr>
          <p:cNvPr id="3" name="Content Placeholder 2">
            <a:extLst>
              <a:ext uri="{FF2B5EF4-FFF2-40B4-BE49-F238E27FC236}">
                <a16:creationId xmlns:a16="http://schemas.microsoft.com/office/drawing/2014/main" id="{966795F0-9F0D-43F7-9626-8FA9ACE486CE}"/>
              </a:ext>
            </a:extLst>
          </p:cNvPr>
          <p:cNvSpPr>
            <a:spLocks noGrp="1"/>
          </p:cNvSpPr>
          <p:nvPr>
            <p:ph idx="1"/>
          </p:nvPr>
        </p:nvSpPr>
        <p:spPr/>
        <p:txBody>
          <a:bodyPr>
            <a:normAutofit/>
          </a:bodyPr>
          <a:lstStyle/>
          <a:p>
            <a:r>
              <a:rPr lang="en-US" sz="3200" dirty="0"/>
              <a:t>Tags are the elements that create the components of a page</a:t>
            </a:r>
          </a:p>
          <a:p>
            <a:r>
              <a:rPr lang="en-US" sz="3200" dirty="0"/>
              <a:t>Tags surrounded by angle brackets &lt; &gt;</a:t>
            </a:r>
          </a:p>
          <a:p>
            <a:r>
              <a:rPr lang="en-US" sz="3200" dirty="0"/>
              <a:t>Usually come in pairs (Example: opening tag &lt;h1&gt; and closing tag &lt;/h1&gt;)</a:t>
            </a:r>
          </a:p>
          <a:p>
            <a:r>
              <a:rPr lang="en-US" sz="3200" dirty="0"/>
              <a:t>Tags are not case sensitive. New standard is to use lower case</a:t>
            </a:r>
          </a:p>
        </p:txBody>
      </p:sp>
    </p:spTree>
    <p:custDataLst>
      <p:tags r:id="rId1"/>
    </p:custDataLst>
    <p:extLst>
      <p:ext uri="{BB962C8B-B14F-4D97-AF65-F5344CB8AC3E}">
        <p14:creationId xmlns:p14="http://schemas.microsoft.com/office/powerpoint/2010/main" val="4159342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45839-CCEB-4497-ADA2-030813CABF4D}"/>
              </a:ext>
            </a:extLst>
          </p:cNvPr>
          <p:cNvSpPr>
            <a:spLocks noGrp="1"/>
          </p:cNvSpPr>
          <p:nvPr>
            <p:ph type="title"/>
          </p:nvPr>
        </p:nvSpPr>
        <p:spPr/>
        <p:txBody>
          <a:bodyPr/>
          <a:lstStyle/>
          <a:p>
            <a:r>
              <a:rPr lang="en-US" dirty="0"/>
              <a:t>Page Basic Components</a:t>
            </a:r>
          </a:p>
        </p:txBody>
      </p:sp>
      <p:sp>
        <p:nvSpPr>
          <p:cNvPr id="3" name="Content Placeholder 2">
            <a:extLst>
              <a:ext uri="{FF2B5EF4-FFF2-40B4-BE49-F238E27FC236}">
                <a16:creationId xmlns:a16="http://schemas.microsoft.com/office/drawing/2014/main" id="{6ED4AA63-370F-4ACC-8E99-B8FB7F19B1B0}"/>
              </a:ext>
            </a:extLst>
          </p:cNvPr>
          <p:cNvSpPr>
            <a:spLocks noGrp="1"/>
          </p:cNvSpPr>
          <p:nvPr>
            <p:ph idx="1"/>
          </p:nvPr>
        </p:nvSpPr>
        <p:spPr>
          <a:xfrm>
            <a:off x="913795" y="1866900"/>
            <a:ext cx="5182205" cy="4624335"/>
          </a:xfrm>
        </p:spPr>
        <p:txBody>
          <a:bodyPr>
            <a:normAutofit fontScale="55000" lnSpcReduction="20000"/>
          </a:bodyPr>
          <a:lstStyle/>
          <a:p>
            <a:r>
              <a:rPr lang="en-US" b="0" dirty="0">
                <a:solidFill>
                  <a:srgbClr val="9E9E9E"/>
                </a:solidFill>
                <a:effectLst/>
                <a:latin typeface="Monaco, Menlo,  Ubuntu Mono"/>
              </a:rPr>
              <a:t>&lt;!DOCTYPE html&gt;</a:t>
            </a:r>
            <a:endParaRPr lang="en-US" b="0" dirty="0">
              <a:solidFill>
                <a:srgbClr val="FFFFFF"/>
              </a:solidFill>
              <a:effectLst/>
              <a:latin typeface="Monaco, Menlo,  Ubuntu Mono"/>
            </a:endParaRPr>
          </a:p>
          <a:p>
            <a:r>
              <a:rPr lang="en-US" b="0" dirty="0">
                <a:solidFill>
                  <a:srgbClr val="E85D7F"/>
                </a:solidFill>
                <a:effectLst/>
                <a:latin typeface="Monaco, Menlo,  Ubuntu Mono"/>
              </a:rPr>
              <a:t>&lt;html&gt;</a:t>
            </a:r>
            <a:endParaRPr lang="en-US" b="0" dirty="0">
              <a:solidFill>
                <a:srgbClr val="FFFFFF"/>
              </a:solidFill>
              <a:effectLst/>
              <a:latin typeface="Monaco, Menlo,  Ubuntu Mono"/>
            </a:endParaRPr>
          </a:p>
          <a:p>
            <a:r>
              <a:rPr lang="en-US" b="0" dirty="0">
                <a:solidFill>
                  <a:srgbClr val="E85D7F"/>
                </a:solidFill>
                <a:effectLst/>
                <a:latin typeface="Monaco, Menlo,  Ubuntu Mono"/>
              </a:rPr>
              <a:t>&lt;head&gt;</a:t>
            </a:r>
            <a:endParaRPr lang="en-US" b="0" dirty="0">
              <a:solidFill>
                <a:srgbClr val="FFFFFF"/>
              </a:solidFill>
              <a:effectLst/>
              <a:latin typeface="Monaco, Menlo,  Ubuntu Mono"/>
            </a:endParaRPr>
          </a:p>
          <a:p>
            <a:r>
              <a:rPr lang="en-US" b="0" dirty="0">
                <a:solidFill>
                  <a:srgbClr val="FFFFFF"/>
                </a:solidFill>
                <a:effectLst/>
                <a:latin typeface="Monaco, Menlo,  Ubuntu Mono"/>
              </a:rPr>
              <a:t>  </a:t>
            </a:r>
            <a:r>
              <a:rPr lang="en-US" b="0" dirty="0">
                <a:solidFill>
                  <a:srgbClr val="E85D7F"/>
                </a:solidFill>
                <a:effectLst/>
                <a:latin typeface="Monaco, Menlo,  Ubuntu Mono"/>
              </a:rPr>
              <a:t>&lt;title&gt;</a:t>
            </a:r>
            <a:r>
              <a:rPr lang="en-US" b="0" dirty="0">
                <a:solidFill>
                  <a:srgbClr val="FFFFFF"/>
                </a:solidFill>
                <a:effectLst/>
                <a:latin typeface="Monaco, Menlo,  Ubuntu Mono"/>
              </a:rPr>
              <a:t>Basic Web Page</a:t>
            </a:r>
            <a:r>
              <a:rPr lang="en-US" b="0" dirty="0">
                <a:solidFill>
                  <a:srgbClr val="E85D7F"/>
                </a:solidFill>
                <a:effectLst/>
                <a:latin typeface="Monaco, Menlo,  Ubuntu Mono"/>
              </a:rPr>
              <a:t>&lt;/title&gt;</a:t>
            </a:r>
            <a:endParaRPr lang="en-US" b="0" dirty="0">
              <a:solidFill>
                <a:srgbClr val="FFFFFF"/>
              </a:solidFill>
              <a:effectLst/>
              <a:latin typeface="Monaco, Menlo,  Ubuntu Mono"/>
            </a:endParaRPr>
          </a:p>
          <a:p>
            <a:r>
              <a:rPr lang="en-US" b="0" dirty="0">
                <a:solidFill>
                  <a:srgbClr val="FFFFFF"/>
                </a:solidFill>
                <a:effectLst/>
                <a:latin typeface="Monaco, Menlo,  Ubuntu Mono"/>
              </a:rPr>
              <a:t>   </a:t>
            </a:r>
            <a:r>
              <a:rPr lang="en-US" b="0" dirty="0">
                <a:solidFill>
                  <a:srgbClr val="E85D7F"/>
                </a:solidFill>
                <a:effectLst/>
                <a:latin typeface="Monaco, Menlo,  Ubuntu Mono"/>
              </a:rPr>
              <a:t>&lt;meta</a:t>
            </a:r>
            <a:r>
              <a:rPr lang="en-US" b="0" dirty="0">
                <a:solidFill>
                  <a:srgbClr val="FFFFFF"/>
                </a:solidFill>
                <a:effectLst/>
                <a:latin typeface="Monaco, Menlo,  Ubuntu Mono"/>
              </a:rPr>
              <a:t> </a:t>
            </a:r>
            <a:r>
              <a:rPr lang="en-US" b="0" dirty="0">
                <a:solidFill>
                  <a:srgbClr val="AEE938"/>
                </a:solidFill>
                <a:effectLst/>
                <a:latin typeface="Monaco, Menlo,  Ubuntu Mono"/>
              </a:rPr>
              <a:t>name</a:t>
            </a:r>
            <a:r>
              <a:rPr lang="en-US" b="0" dirty="0">
                <a:solidFill>
                  <a:srgbClr val="FFFFFF"/>
                </a:solidFill>
                <a:effectLst/>
                <a:latin typeface="Monaco, Menlo,  Ubuntu Mono"/>
              </a:rPr>
              <a:t>=</a:t>
            </a:r>
            <a:r>
              <a:rPr lang="en-US" b="0" dirty="0">
                <a:solidFill>
                  <a:srgbClr val="FFD300"/>
                </a:solidFill>
                <a:effectLst/>
                <a:latin typeface="Monaco, Menlo,  Ubuntu Mono"/>
              </a:rPr>
              <a:t>"viewport"</a:t>
            </a:r>
            <a:r>
              <a:rPr lang="en-US" b="0" dirty="0">
                <a:solidFill>
                  <a:srgbClr val="FFFFFF"/>
                </a:solidFill>
                <a:effectLst/>
                <a:latin typeface="Monaco, Menlo,  Ubuntu Mono"/>
              </a:rPr>
              <a:t> </a:t>
            </a:r>
            <a:r>
              <a:rPr lang="en-US" b="0" dirty="0">
                <a:solidFill>
                  <a:srgbClr val="AEE938"/>
                </a:solidFill>
                <a:effectLst/>
                <a:latin typeface="Monaco, Menlo,  Ubuntu Mono"/>
              </a:rPr>
              <a:t>content</a:t>
            </a:r>
            <a:r>
              <a:rPr lang="en-US" b="0" dirty="0">
                <a:solidFill>
                  <a:srgbClr val="FFFFFF"/>
                </a:solidFill>
                <a:effectLst/>
                <a:latin typeface="Monaco, Menlo,  Ubuntu Mono"/>
              </a:rPr>
              <a:t>=</a:t>
            </a:r>
            <a:r>
              <a:rPr lang="en-US" b="0" dirty="0">
                <a:solidFill>
                  <a:srgbClr val="FFD300"/>
                </a:solidFill>
                <a:effectLst/>
                <a:latin typeface="Monaco, Menlo,  Ubuntu Mono"/>
              </a:rPr>
              <a:t>"width=device-</a:t>
            </a:r>
            <a:r>
              <a:rPr lang="en-US" b="0" dirty="0" err="1">
                <a:solidFill>
                  <a:srgbClr val="FFD300"/>
                </a:solidFill>
                <a:effectLst/>
                <a:latin typeface="Monaco, Menlo,  Ubuntu Mono"/>
              </a:rPr>
              <a:t>width,initial</a:t>
            </a:r>
            <a:r>
              <a:rPr lang="en-US" b="0" dirty="0">
                <a:solidFill>
                  <a:srgbClr val="FFD300"/>
                </a:solidFill>
                <a:effectLst/>
                <a:latin typeface="Monaco, Menlo,  Ubuntu Mono"/>
              </a:rPr>
              <a:t>-scale=1"</a:t>
            </a:r>
            <a:r>
              <a:rPr lang="en-US" b="0" dirty="0">
                <a:solidFill>
                  <a:srgbClr val="FFFFFF"/>
                </a:solidFill>
                <a:effectLst/>
                <a:latin typeface="Monaco, Menlo,  Ubuntu Mono"/>
              </a:rPr>
              <a:t> </a:t>
            </a:r>
            <a:r>
              <a:rPr lang="en-US" b="0" dirty="0">
                <a:solidFill>
                  <a:srgbClr val="E85D7F"/>
                </a:solidFill>
                <a:effectLst/>
                <a:latin typeface="Monaco, Menlo,  Ubuntu Mono"/>
              </a:rPr>
              <a:t>&gt;</a:t>
            </a:r>
            <a:endParaRPr lang="en-US" b="0" dirty="0">
              <a:solidFill>
                <a:srgbClr val="FFFFFF"/>
              </a:solidFill>
              <a:effectLst/>
              <a:latin typeface="Monaco, Menlo,  Ubuntu Mono"/>
            </a:endParaRPr>
          </a:p>
          <a:p>
            <a:br>
              <a:rPr lang="en-US" b="0" dirty="0">
                <a:solidFill>
                  <a:srgbClr val="FFFFFF"/>
                </a:solidFill>
                <a:effectLst/>
                <a:latin typeface="Monaco, Menlo,  Ubuntu Mono"/>
              </a:rPr>
            </a:br>
            <a:r>
              <a:rPr lang="en-US" b="0" dirty="0">
                <a:solidFill>
                  <a:srgbClr val="FFFFFF"/>
                </a:solidFill>
                <a:effectLst/>
                <a:latin typeface="Monaco, Menlo,  Ubuntu Mono"/>
              </a:rPr>
              <a:t>  </a:t>
            </a:r>
            <a:r>
              <a:rPr lang="en-US" b="0" dirty="0">
                <a:solidFill>
                  <a:srgbClr val="E85D7F"/>
                </a:solidFill>
                <a:effectLst/>
                <a:latin typeface="Monaco, Menlo,  Ubuntu Mono"/>
              </a:rPr>
              <a:t>&lt;link</a:t>
            </a:r>
            <a:r>
              <a:rPr lang="en-US" b="0" dirty="0">
                <a:solidFill>
                  <a:srgbClr val="FFFFFF"/>
                </a:solidFill>
                <a:effectLst/>
                <a:latin typeface="Monaco, Menlo,  Ubuntu Mono"/>
              </a:rPr>
              <a:t> </a:t>
            </a:r>
            <a:r>
              <a:rPr lang="en-US" b="0" dirty="0" err="1">
                <a:solidFill>
                  <a:srgbClr val="AEE938"/>
                </a:solidFill>
                <a:effectLst/>
                <a:latin typeface="Monaco, Menlo,  Ubuntu Mono"/>
              </a:rPr>
              <a:t>href</a:t>
            </a:r>
            <a:r>
              <a:rPr lang="en-US" b="0" dirty="0">
                <a:solidFill>
                  <a:srgbClr val="FFFFFF"/>
                </a:solidFill>
                <a:effectLst/>
                <a:latin typeface="Monaco, Menlo,  Ubuntu Mono"/>
              </a:rPr>
              <a:t>=</a:t>
            </a:r>
            <a:r>
              <a:rPr lang="en-US" b="0" dirty="0">
                <a:solidFill>
                  <a:srgbClr val="FFD300"/>
                </a:solidFill>
                <a:effectLst/>
                <a:latin typeface="Monaco, Menlo,  Ubuntu Mono"/>
              </a:rPr>
              <a:t>'style.css'</a:t>
            </a:r>
            <a:r>
              <a:rPr lang="en-US" b="0" dirty="0">
                <a:solidFill>
                  <a:srgbClr val="FFFFFF"/>
                </a:solidFill>
                <a:effectLst/>
                <a:latin typeface="Monaco, Menlo,  Ubuntu Mono"/>
              </a:rPr>
              <a:t> </a:t>
            </a:r>
            <a:r>
              <a:rPr lang="en-US" b="0" dirty="0" err="1">
                <a:solidFill>
                  <a:srgbClr val="AEE938"/>
                </a:solidFill>
                <a:effectLst/>
                <a:latin typeface="Monaco, Menlo,  Ubuntu Mono"/>
              </a:rPr>
              <a:t>rel</a:t>
            </a:r>
            <a:r>
              <a:rPr lang="en-US" b="0" dirty="0">
                <a:solidFill>
                  <a:srgbClr val="FFFFFF"/>
                </a:solidFill>
                <a:effectLst/>
                <a:latin typeface="Monaco, Menlo,  Ubuntu Mono"/>
              </a:rPr>
              <a:t>=</a:t>
            </a:r>
            <a:r>
              <a:rPr lang="en-US" b="0" dirty="0">
                <a:solidFill>
                  <a:srgbClr val="FFD300"/>
                </a:solidFill>
                <a:effectLst/>
                <a:latin typeface="Monaco, Menlo,  Ubuntu Mono"/>
              </a:rPr>
              <a:t>'stylesheet'</a:t>
            </a:r>
            <a:r>
              <a:rPr lang="en-US" b="0" dirty="0">
                <a:solidFill>
                  <a:srgbClr val="E85D7F"/>
                </a:solidFill>
                <a:effectLst/>
                <a:latin typeface="Monaco, Menlo,  Ubuntu Mono"/>
              </a:rPr>
              <a:t>&gt;</a:t>
            </a:r>
            <a:endParaRPr lang="en-US" b="0" dirty="0">
              <a:solidFill>
                <a:srgbClr val="FFFFFF"/>
              </a:solidFill>
              <a:effectLst/>
              <a:latin typeface="Monaco, Menlo,  Ubuntu Mono"/>
            </a:endParaRPr>
          </a:p>
          <a:p>
            <a:r>
              <a:rPr lang="en-US" b="0" dirty="0">
                <a:solidFill>
                  <a:srgbClr val="E85D7F"/>
                </a:solidFill>
                <a:effectLst/>
                <a:latin typeface="Monaco, Menlo,  Ubuntu Mono"/>
              </a:rPr>
              <a:t>&lt;/head&gt;</a:t>
            </a:r>
            <a:endParaRPr lang="en-US" b="0" dirty="0">
              <a:solidFill>
                <a:srgbClr val="FFFFFF"/>
              </a:solidFill>
              <a:effectLst/>
              <a:latin typeface="Monaco, Menlo,  Ubuntu Mono"/>
            </a:endParaRPr>
          </a:p>
          <a:p>
            <a:r>
              <a:rPr lang="en-US" b="0" dirty="0">
                <a:solidFill>
                  <a:srgbClr val="E85D7F"/>
                </a:solidFill>
                <a:effectLst/>
                <a:latin typeface="Monaco, Menlo,  Ubuntu Mono"/>
              </a:rPr>
              <a:t>&lt;body&gt;</a:t>
            </a:r>
            <a:endParaRPr lang="en-US" b="0" dirty="0">
              <a:solidFill>
                <a:srgbClr val="FFFFFF"/>
              </a:solidFill>
              <a:effectLst/>
              <a:latin typeface="Monaco, Menlo,  Ubuntu Mono"/>
            </a:endParaRPr>
          </a:p>
          <a:p>
            <a:r>
              <a:rPr lang="en-US" b="0" dirty="0">
                <a:solidFill>
                  <a:srgbClr val="FFFFFF"/>
                </a:solidFill>
                <a:effectLst/>
                <a:latin typeface="Monaco, Menlo,  Ubuntu Mono"/>
              </a:rPr>
              <a:t>  </a:t>
            </a:r>
            <a:r>
              <a:rPr lang="en-US" b="0" dirty="0">
                <a:solidFill>
                  <a:srgbClr val="E85D7F"/>
                </a:solidFill>
                <a:effectLst/>
                <a:latin typeface="Monaco, Menlo,  Ubuntu Mono"/>
              </a:rPr>
              <a:t>&lt;script</a:t>
            </a:r>
            <a:r>
              <a:rPr lang="en-US" b="0" dirty="0">
                <a:solidFill>
                  <a:srgbClr val="FFFFFF"/>
                </a:solidFill>
                <a:effectLst/>
                <a:latin typeface="Monaco, Menlo,  Ubuntu Mono"/>
              </a:rPr>
              <a:t> </a:t>
            </a:r>
            <a:r>
              <a:rPr lang="en-US" b="0" dirty="0" err="1">
                <a:solidFill>
                  <a:srgbClr val="AEE938"/>
                </a:solidFill>
                <a:effectLst/>
                <a:latin typeface="Monaco, Menlo,  Ubuntu Mono"/>
              </a:rPr>
              <a:t>src</a:t>
            </a:r>
            <a:r>
              <a:rPr lang="en-US" b="0" dirty="0">
                <a:solidFill>
                  <a:srgbClr val="FFFFFF"/>
                </a:solidFill>
                <a:effectLst/>
                <a:latin typeface="Monaco, Menlo,  Ubuntu Mono"/>
              </a:rPr>
              <a:t>=</a:t>
            </a:r>
            <a:r>
              <a:rPr lang="en-US" b="0" dirty="0">
                <a:solidFill>
                  <a:srgbClr val="FFD300"/>
                </a:solidFill>
                <a:effectLst/>
                <a:latin typeface="Monaco, Menlo,  Ubuntu Mono"/>
              </a:rPr>
              <a:t>'script.js'</a:t>
            </a:r>
            <a:r>
              <a:rPr lang="en-US" b="0" dirty="0">
                <a:solidFill>
                  <a:srgbClr val="E85D7F"/>
                </a:solidFill>
                <a:effectLst/>
                <a:latin typeface="Monaco, Menlo,  Ubuntu Mono"/>
              </a:rPr>
              <a:t>&gt;&lt;/script&gt;</a:t>
            </a:r>
            <a:endParaRPr lang="en-US" b="0" dirty="0">
              <a:solidFill>
                <a:srgbClr val="FFFFFF"/>
              </a:solidFill>
              <a:effectLst/>
              <a:latin typeface="Monaco, Menlo,  Ubuntu Mono"/>
            </a:endParaRPr>
          </a:p>
          <a:p>
            <a:r>
              <a:rPr lang="en-US" b="0" dirty="0">
                <a:solidFill>
                  <a:srgbClr val="FFFFFF"/>
                </a:solidFill>
                <a:effectLst/>
                <a:latin typeface="Monaco, Menlo,  Ubuntu Mono"/>
              </a:rPr>
              <a:t>  </a:t>
            </a:r>
            <a:r>
              <a:rPr lang="en-US" b="0" dirty="0">
                <a:solidFill>
                  <a:srgbClr val="E85D7F"/>
                </a:solidFill>
                <a:effectLst/>
                <a:latin typeface="Monaco, Menlo,  Ubuntu Mono"/>
              </a:rPr>
              <a:t>&lt;h1&gt;</a:t>
            </a:r>
            <a:r>
              <a:rPr lang="en-US" b="0" dirty="0">
                <a:solidFill>
                  <a:srgbClr val="FFFFFF"/>
                </a:solidFill>
                <a:effectLst/>
                <a:latin typeface="Monaco, Menlo,  Ubuntu Mono"/>
              </a:rPr>
              <a:t>Hello World!</a:t>
            </a:r>
            <a:r>
              <a:rPr lang="en-US" b="0" dirty="0">
                <a:solidFill>
                  <a:srgbClr val="E85D7F"/>
                </a:solidFill>
                <a:effectLst/>
                <a:latin typeface="Monaco, Menlo,  Ubuntu Mono"/>
              </a:rPr>
              <a:t>&lt;/h1&gt;</a:t>
            </a:r>
            <a:endParaRPr lang="en-US" b="0" dirty="0">
              <a:solidFill>
                <a:srgbClr val="FFFFFF"/>
              </a:solidFill>
              <a:effectLst/>
              <a:latin typeface="Monaco, Menlo,  Ubuntu Mono"/>
            </a:endParaRPr>
          </a:p>
          <a:p>
            <a:r>
              <a:rPr lang="en-US" b="0" dirty="0">
                <a:solidFill>
                  <a:srgbClr val="FFFFFF"/>
                </a:solidFill>
                <a:effectLst/>
                <a:latin typeface="Monaco, Menlo,  Ubuntu Mono"/>
              </a:rPr>
              <a:t>  </a:t>
            </a:r>
            <a:r>
              <a:rPr lang="en-US" b="0" dirty="0">
                <a:solidFill>
                  <a:srgbClr val="E85D7F"/>
                </a:solidFill>
                <a:effectLst/>
                <a:latin typeface="Monaco, Menlo,  Ubuntu Mono"/>
              </a:rPr>
              <a:t>&lt;p&gt;</a:t>
            </a:r>
            <a:r>
              <a:rPr lang="en-US" b="0" dirty="0">
                <a:solidFill>
                  <a:srgbClr val="FFFFFF"/>
                </a:solidFill>
                <a:effectLst/>
                <a:latin typeface="Monaco, Menlo,  Ubuntu Mono"/>
              </a:rPr>
              <a:t>This is your space to practice, get creative, and build your own projects from scratch.</a:t>
            </a:r>
            <a:r>
              <a:rPr lang="en-US" b="0" dirty="0">
                <a:solidFill>
                  <a:srgbClr val="E85D7F"/>
                </a:solidFill>
                <a:effectLst/>
                <a:latin typeface="Monaco, Menlo,  Ubuntu Mono"/>
              </a:rPr>
              <a:t>&lt;/p&gt;</a:t>
            </a:r>
            <a:endParaRPr lang="en-US" b="0" dirty="0">
              <a:solidFill>
                <a:srgbClr val="FFFFFF"/>
              </a:solidFill>
              <a:effectLst/>
              <a:latin typeface="Monaco, Menlo,  Ubuntu Mono"/>
            </a:endParaRPr>
          </a:p>
          <a:p>
            <a:r>
              <a:rPr lang="en-US" b="0" dirty="0">
                <a:solidFill>
                  <a:srgbClr val="E85D7F"/>
                </a:solidFill>
                <a:effectLst/>
                <a:latin typeface="Monaco, Menlo,  Ubuntu Mono"/>
              </a:rPr>
              <a:t>&lt;/body&gt;</a:t>
            </a:r>
            <a:endParaRPr lang="en-US" b="0" dirty="0">
              <a:solidFill>
                <a:srgbClr val="FFFFFF"/>
              </a:solidFill>
              <a:effectLst/>
              <a:latin typeface="Monaco, Menlo,  Ubuntu Mono"/>
            </a:endParaRPr>
          </a:p>
          <a:p>
            <a:r>
              <a:rPr lang="en-US" b="0" dirty="0">
                <a:solidFill>
                  <a:srgbClr val="E85D7F"/>
                </a:solidFill>
                <a:effectLst/>
                <a:latin typeface="Monaco, Menlo,  Ubuntu Mono"/>
              </a:rPr>
              <a:t>&lt;/html&gt;</a:t>
            </a:r>
            <a:endParaRPr lang="en-US" b="0" dirty="0">
              <a:solidFill>
                <a:srgbClr val="FFFFFF"/>
              </a:solidFill>
              <a:effectLst/>
              <a:latin typeface="Monaco, Menlo,  Ubuntu Mono"/>
            </a:endParaRPr>
          </a:p>
          <a:p>
            <a:endParaRPr lang="en-US" dirty="0"/>
          </a:p>
        </p:txBody>
      </p:sp>
      <p:pic>
        <p:nvPicPr>
          <p:cNvPr id="5" name="Picture 4">
            <a:extLst>
              <a:ext uri="{FF2B5EF4-FFF2-40B4-BE49-F238E27FC236}">
                <a16:creationId xmlns:a16="http://schemas.microsoft.com/office/drawing/2014/main" id="{C75574F3-7C23-4FA8-A2E8-6F51DF0530DE}"/>
              </a:ext>
            </a:extLst>
          </p:cNvPr>
          <p:cNvPicPr>
            <a:picLocks noChangeAspect="1"/>
          </p:cNvPicPr>
          <p:nvPr/>
        </p:nvPicPr>
        <p:blipFill>
          <a:blip r:embed="rId3"/>
          <a:stretch>
            <a:fillRect/>
          </a:stretch>
        </p:blipFill>
        <p:spPr>
          <a:xfrm>
            <a:off x="6090676" y="1866899"/>
            <a:ext cx="5187529" cy="4624335"/>
          </a:xfrm>
          <a:prstGeom prst="rect">
            <a:avLst/>
          </a:prstGeom>
        </p:spPr>
      </p:pic>
    </p:spTree>
    <p:custDataLst>
      <p:tags r:id="rId1"/>
    </p:custDataLst>
    <p:extLst>
      <p:ext uri="{BB962C8B-B14F-4D97-AF65-F5344CB8AC3E}">
        <p14:creationId xmlns:p14="http://schemas.microsoft.com/office/powerpoint/2010/main" val="1123622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45839-CCEB-4497-ADA2-030813CABF4D}"/>
              </a:ext>
            </a:extLst>
          </p:cNvPr>
          <p:cNvSpPr>
            <a:spLocks noGrp="1"/>
          </p:cNvSpPr>
          <p:nvPr>
            <p:ph type="title"/>
          </p:nvPr>
        </p:nvSpPr>
        <p:spPr/>
        <p:txBody>
          <a:bodyPr/>
          <a:lstStyle/>
          <a:p>
            <a:r>
              <a:rPr lang="en-US" dirty="0"/>
              <a:t>Page Basic Components</a:t>
            </a:r>
          </a:p>
        </p:txBody>
      </p:sp>
      <p:sp>
        <p:nvSpPr>
          <p:cNvPr id="3" name="Content Placeholder 2">
            <a:extLst>
              <a:ext uri="{FF2B5EF4-FFF2-40B4-BE49-F238E27FC236}">
                <a16:creationId xmlns:a16="http://schemas.microsoft.com/office/drawing/2014/main" id="{6ED4AA63-370F-4ACC-8E99-B8FB7F19B1B0}"/>
              </a:ext>
            </a:extLst>
          </p:cNvPr>
          <p:cNvSpPr>
            <a:spLocks noGrp="1"/>
          </p:cNvSpPr>
          <p:nvPr>
            <p:ph idx="1"/>
          </p:nvPr>
        </p:nvSpPr>
        <p:spPr>
          <a:xfrm>
            <a:off x="913795" y="1866900"/>
            <a:ext cx="10353762" cy="4624335"/>
          </a:xfrm>
        </p:spPr>
        <p:txBody>
          <a:bodyPr>
            <a:normAutofit fontScale="92500" lnSpcReduction="10000"/>
          </a:bodyPr>
          <a:lstStyle/>
          <a:p>
            <a:r>
              <a:rPr lang="en-US" sz="3600" b="0" dirty="0">
                <a:solidFill>
                  <a:srgbClr val="9E9E9E"/>
                </a:solidFill>
                <a:effectLst/>
                <a:latin typeface="Monaco, Menlo,  Ubuntu Mono"/>
              </a:rPr>
              <a:t>The !DOCTYPE html declaration defines this document to be HTML5</a:t>
            </a:r>
          </a:p>
          <a:p>
            <a:r>
              <a:rPr lang="en-US" sz="3600" b="0" dirty="0">
                <a:solidFill>
                  <a:srgbClr val="9E9E9E"/>
                </a:solidFill>
                <a:effectLst/>
                <a:latin typeface="Monaco, Menlo,  Ubuntu Mono"/>
              </a:rPr>
              <a:t>The html element is the root element of an HTML page</a:t>
            </a:r>
          </a:p>
          <a:p>
            <a:r>
              <a:rPr lang="en-US" sz="3600" b="0" dirty="0">
                <a:solidFill>
                  <a:srgbClr val="9E9E9E"/>
                </a:solidFill>
                <a:effectLst/>
                <a:latin typeface="Monaco, Menlo,  Ubuntu Mono"/>
              </a:rPr>
              <a:t>The head element contains meta information about the document</a:t>
            </a:r>
          </a:p>
          <a:p>
            <a:r>
              <a:rPr lang="en-US" sz="3600" b="0" dirty="0">
                <a:solidFill>
                  <a:srgbClr val="9E9E9E"/>
                </a:solidFill>
                <a:effectLst/>
                <a:latin typeface="Monaco, Menlo,  Ubuntu Mono"/>
              </a:rPr>
              <a:t>The title element specifies a title for the document</a:t>
            </a:r>
          </a:p>
          <a:p>
            <a:r>
              <a:rPr lang="en-US" sz="3600" b="0" dirty="0">
                <a:solidFill>
                  <a:srgbClr val="9E9E9E"/>
                </a:solidFill>
                <a:effectLst/>
                <a:latin typeface="Monaco, Menlo,  Ubuntu Mono"/>
              </a:rPr>
              <a:t>The body element contains the visible page content</a:t>
            </a:r>
            <a:endParaRPr lang="en-US" sz="3600" dirty="0"/>
          </a:p>
        </p:txBody>
      </p:sp>
    </p:spTree>
    <p:custDataLst>
      <p:tags r:id="rId1"/>
    </p:custDataLst>
    <p:extLst>
      <p:ext uri="{BB962C8B-B14F-4D97-AF65-F5344CB8AC3E}">
        <p14:creationId xmlns:p14="http://schemas.microsoft.com/office/powerpoint/2010/main" val="2094400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8FF8C-50DC-471C-9B22-79985BF9CD7D}"/>
              </a:ext>
            </a:extLst>
          </p:cNvPr>
          <p:cNvSpPr>
            <a:spLocks noGrp="1"/>
          </p:cNvSpPr>
          <p:nvPr>
            <p:ph type="title"/>
          </p:nvPr>
        </p:nvSpPr>
        <p:spPr/>
        <p:txBody>
          <a:bodyPr/>
          <a:lstStyle/>
          <a:p>
            <a:r>
              <a:rPr lang="en-US" dirty="0"/>
              <a:t>Basic Tags</a:t>
            </a:r>
          </a:p>
        </p:txBody>
      </p:sp>
      <p:sp>
        <p:nvSpPr>
          <p:cNvPr id="3" name="Content Placeholder 2">
            <a:extLst>
              <a:ext uri="{FF2B5EF4-FFF2-40B4-BE49-F238E27FC236}">
                <a16:creationId xmlns:a16="http://schemas.microsoft.com/office/drawing/2014/main" id="{1FCE473E-4AFF-4F3B-BA9F-54AA7F14610F}"/>
              </a:ext>
            </a:extLst>
          </p:cNvPr>
          <p:cNvSpPr>
            <a:spLocks noGrp="1"/>
          </p:cNvSpPr>
          <p:nvPr>
            <p:ph idx="1"/>
          </p:nvPr>
        </p:nvSpPr>
        <p:spPr>
          <a:xfrm>
            <a:off x="913795" y="1866900"/>
            <a:ext cx="10353762" cy="4533900"/>
          </a:xfrm>
        </p:spPr>
        <p:txBody>
          <a:bodyPr>
            <a:normAutofit/>
          </a:bodyPr>
          <a:lstStyle/>
          <a:p>
            <a:r>
              <a:rPr lang="en-US" dirty="0"/>
              <a:t>Headings: -</a:t>
            </a:r>
          </a:p>
          <a:p>
            <a:pPr lvl="1"/>
            <a:r>
              <a:rPr lang="pt-BR" dirty="0"/>
              <a:t>&lt;h1&gt;…&lt;/h1&gt; to &lt;h6&gt;…&lt;/h6&gt;</a:t>
            </a:r>
          </a:p>
          <a:p>
            <a:r>
              <a:rPr lang="en-US" dirty="0"/>
              <a:t>Paragraph: -</a:t>
            </a:r>
          </a:p>
          <a:p>
            <a:pPr lvl="1"/>
            <a:r>
              <a:rPr lang="en-US" dirty="0"/>
              <a:t>&lt;p&gt;… &lt;/p&gt;</a:t>
            </a:r>
          </a:p>
          <a:p>
            <a:r>
              <a:rPr lang="en-US" dirty="0"/>
              <a:t>Link: -</a:t>
            </a:r>
          </a:p>
          <a:p>
            <a:pPr lvl="1"/>
            <a:r>
              <a:rPr lang="en-US" dirty="0"/>
              <a:t>Anchor tag &lt;a&gt;…&lt;/a&gt;. There are 3 kinds of links:</a:t>
            </a:r>
          </a:p>
          <a:p>
            <a:pPr lvl="2"/>
            <a:r>
              <a:rPr lang="en-US" dirty="0"/>
              <a:t>Link to page in same folder</a:t>
            </a:r>
          </a:p>
          <a:p>
            <a:pPr lvl="2"/>
            <a:r>
              <a:rPr lang="en-US" dirty="0"/>
              <a:t>Link to page in different folder</a:t>
            </a:r>
          </a:p>
          <a:p>
            <a:pPr lvl="2"/>
            <a:r>
              <a:rPr lang="en-US" dirty="0"/>
              <a:t>Link to outside webpage on the Internet</a:t>
            </a:r>
          </a:p>
        </p:txBody>
      </p:sp>
      <p:pic>
        <p:nvPicPr>
          <p:cNvPr id="5" name="Picture 4">
            <a:extLst>
              <a:ext uri="{FF2B5EF4-FFF2-40B4-BE49-F238E27FC236}">
                <a16:creationId xmlns:a16="http://schemas.microsoft.com/office/drawing/2014/main" id="{EFC20854-0E9E-49BD-B0CC-2613FD9AF917}"/>
              </a:ext>
            </a:extLst>
          </p:cNvPr>
          <p:cNvPicPr>
            <a:picLocks noChangeAspect="1"/>
          </p:cNvPicPr>
          <p:nvPr/>
        </p:nvPicPr>
        <p:blipFill>
          <a:blip r:embed="rId3"/>
          <a:stretch>
            <a:fillRect/>
          </a:stretch>
        </p:blipFill>
        <p:spPr>
          <a:xfrm>
            <a:off x="6781282" y="5667375"/>
            <a:ext cx="4486275" cy="581025"/>
          </a:xfrm>
          <a:prstGeom prst="rect">
            <a:avLst/>
          </a:prstGeom>
        </p:spPr>
      </p:pic>
    </p:spTree>
    <p:custDataLst>
      <p:tags r:id="rId1"/>
    </p:custDataLst>
    <p:extLst>
      <p:ext uri="{BB962C8B-B14F-4D97-AF65-F5344CB8AC3E}">
        <p14:creationId xmlns:p14="http://schemas.microsoft.com/office/powerpoint/2010/main" val="2569661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8FF8C-50DC-471C-9B22-79985BF9CD7D}"/>
              </a:ext>
            </a:extLst>
          </p:cNvPr>
          <p:cNvSpPr>
            <a:spLocks noGrp="1"/>
          </p:cNvSpPr>
          <p:nvPr>
            <p:ph type="title"/>
          </p:nvPr>
        </p:nvSpPr>
        <p:spPr/>
        <p:txBody>
          <a:bodyPr/>
          <a:lstStyle/>
          <a:p>
            <a:r>
              <a:rPr lang="en-US" dirty="0"/>
              <a:t>Basic Tags</a:t>
            </a:r>
          </a:p>
        </p:txBody>
      </p:sp>
      <p:sp>
        <p:nvSpPr>
          <p:cNvPr id="3" name="Content Placeholder 2">
            <a:extLst>
              <a:ext uri="{FF2B5EF4-FFF2-40B4-BE49-F238E27FC236}">
                <a16:creationId xmlns:a16="http://schemas.microsoft.com/office/drawing/2014/main" id="{1FCE473E-4AFF-4F3B-BA9F-54AA7F14610F}"/>
              </a:ext>
            </a:extLst>
          </p:cNvPr>
          <p:cNvSpPr>
            <a:spLocks noGrp="1"/>
          </p:cNvSpPr>
          <p:nvPr>
            <p:ph idx="1"/>
          </p:nvPr>
        </p:nvSpPr>
        <p:spPr>
          <a:xfrm>
            <a:off x="913795" y="1866900"/>
            <a:ext cx="10353762" cy="4533900"/>
          </a:xfrm>
        </p:spPr>
        <p:txBody>
          <a:bodyPr>
            <a:normAutofit/>
          </a:bodyPr>
          <a:lstStyle/>
          <a:p>
            <a:r>
              <a:rPr lang="en-US" dirty="0"/>
              <a:t>Image Source Tag: -</a:t>
            </a:r>
          </a:p>
          <a:p>
            <a:pPr lvl="1"/>
            <a:r>
              <a:rPr lang="en-US" dirty="0"/>
              <a:t>Image source tag is a self-closing tag (no closing tag).</a:t>
            </a:r>
          </a:p>
          <a:p>
            <a:pPr lvl="1"/>
            <a:r>
              <a:rPr lang="en-US" dirty="0"/>
              <a:t>There are two components of Image tag:</a:t>
            </a:r>
          </a:p>
          <a:p>
            <a:pPr lvl="2"/>
            <a:r>
              <a:rPr lang="en-US" dirty="0" err="1"/>
              <a:t>url</a:t>
            </a:r>
            <a:r>
              <a:rPr lang="en-US" dirty="0"/>
              <a:t> = point to the location of your image file</a:t>
            </a:r>
          </a:p>
          <a:p>
            <a:pPr lvl="2"/>
            <a:r>
              <a:rPr lang="en-US" dirty="0"/>
              <a:t>alt = describes image for screen readers</a:t>
            </a:r>
          </a:p>
          <a:p>
            <a:r>
              <a:rPr lang="pt-BR" dirty="0"/>
              <a:t>List Tag: -</a:t>
            </a:r>
          </a:p>
          <a:p>
            <a:pPr lvl="1"/>
            <a:r>
              <a:rPr lang="en-US" dirty="0"/>
              <a:t>The &lt;ul&gt; tag defines an unordered (bulleted) list.</a:t>
            </a:r>
          </a:p>
          <a:p>
            <a:pPr lvl="1"/>
            <a:r>
              <a:rPr lang="en-US" dirty="0"/>
              <a:t>The &lt;</a:t>
            </a:r>
            <a:r>
              <a:rPr lang="en-US" dirty="0" err="1"/>
              <a:t>ol</a:t>
            </a:r>
            <a:r>
              <a:rPr lang="en-US" dirty="0"/>
              <a:t>&gt; tag defines an ordered (numbered) list.</a:t>
            </a:r>
          </a:p>
          <a:p>
            <a:pPr lvl="1"/>
            <a:r>
              <a:rPr lang="en-US" dirty="0"/>
              <a:t>Use the &lt;ul&gt; / &lt;</a:t>
            </a:r>
            <a:r>
              <a:rPr lang="en-US" dirty="0" err="1"/>
              <a:t>ol</a:t>
            </a:r>
            <a:r>
              <a:rPr lang="en-US" dirty="0"/>
              <a:t>&gt;tag together with the &lt;li&gt; tag to create list items.</a:t>
            </a:r>
            <a:endParaRPr lang="pt-BR" dirty="0"/>
          </a:p>
          <a:p>
            <a:endParaRPr lang="pt-BR" dirty="0"/>
          </a:p>
        </p:txBody>
      </p:sp>
      <p:pic>
        <p:nvPicPr>
          <p:cNvPr id="6" name="Picture 5">
            <a:extLst>
              <a:ext uri="{FF2B5EF4-FFF2-40B4-BE49-F238E27FC236}">
                <a16:creationId xmlns:a16="http://schemas.microsoft.com/office/drawing/2014/main" id="{B20490C7-7BDC-4784-AB2D-96962ED7DF26}"/>
              </a:ext>
            </a:extLst>
          </p:cNvPr>
          <p:cNvPicPr>
            <a:picLocks noChangeAspect="1"/>
          </p:cNvPicPr>
          <p:nvPr/>
        </p:nvPicPr>
        <p:blipFill>
          <a:blip r:embed="rId3"/>
          <a:stretch>
            <a:fillRect/>
          </a:stretch>
        </p:blipFill>
        <p:spPr>
          <a:xfrm>
            <a:off x="6962257" y="1866900"/>
            <a:ext cx="4305300" cy="552450"/>
          </a:xfrm>
          <a:prstGeom prst="rect">
            <a:avLst/>
          </a:prstGeom>
        </p:spPr>
      </p:pic>
    </p:spTree>
    <p:custDataLst>
      <p:tags r:id="rId1"/>
    </p:custDataLst>
    <p:extLst>
      <p:ext uri="{BB962C8B-B14F-4D97-AF65-F5344CB8AC3E}">
        <p14:creationId xmlns:p14="http://schemas.microsoft.com/office/powerpoint/2010/main" val="12692779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{4DECF454-896C-4300-90E0-CDA63180AE94}tf12214701_win32</Template>
  <TotalTime>926</TotalTime>
  <Words>929</Words>
  <Application>Microsoft Office PowerPoint</Application>
  <PresentationFormat>Widescreen</PresentationFormat>
  <Paragraphs>121</Paragraphs>
  <Slides>21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-apple-system</vt:lpstr>
      <vt:lpstr>Calibri</vt:lpstr>
      <vt:lpstr>Goudy Old Style</vt:lpstr>
      <vt:lpstr>Monaco, Menlo,  Ubuntu Mono</vt:lpstr>
      <vt:lpstr>Wingdings 2</vt:lpstr>
      <vt:lpstr>SlateVTI</vt:lpstr>
      <vt:lpstr>WebGIS Lab 3</vt:lpstr>
      <vt:lpstr>Lab Hours</vt:lpstr>
      <vt:lpstr>Learning Outcomes</vt:lpstr>
      <vt:lpstr>What is HTML?</vt:lpstr>
      <vt:lpstr>HTML Elements</vt:lpstr>
      <vt:lpstr>Page Basic Components</vt:lpstr>
      <vt:lpstr>Page Basic Components</vt:lpstr>
      <vt:lpstr>Basic Tags</vt:lpstr>
      <vt:lpstr>Basic Tags</vt:lpstr>
      <vt:lpstr>What is CSS?</vt:lpstr>
      <vt:lpstr>The Box Model</vt:lpstr>
      <vt:lpstr>CSS can be added to HTML elements in 3 ways:</vt:lpstr>
      <vt:lpstr>CSS can be added to HTML elements in 3 ways:</vt:lpstr>
      <vt:lpstr>At the end of the lessons</vt:lpstr>
      <vt:lpstr>Screenshot Example</vt:lpstr>
      <vt:lpstr>Screenshot Example</vt:lpstr>
      <vt:lpstr>Screenshot Example</vt:lpstr>
      <vt:lpstr>Screenshot Example</vt:lpstr>
      <vt:lpstr>To Hand In</vt:lpstr>
      <vt:lpstr>Rubric</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Debayan Mandal</dc:creator>
  <cp:lastModifiedBy>Mandal, Debayan</cp:lastModifiedBy>
  <cp:revision>104</cp:revision>
  <dcterms:created xsi:type="dcterms:W3CDTF">2022-01-24T05:45:50Z</dcterms:created>
  <dcterms:modified xsi:type="dcterms:W3CDTF">2023-10-25T19:25:08Z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0D74503B-899A-4648-A349-392F48ACA256</vt:lpwstr>
  </property>
  <property fmtid="{D5CDD505-2E9C-101B-9397-08002B2CF9AE}" pid="3" name="ArticulatePath">
    <vt:lpwstr>Earthy inspiration</vt:lpwstr>
  </property>
</Properties>
</file>