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2.xml" ContentType="application/vnd.openxmlformats-officedocument.presentationml.notesSlide+xml"/>
  <Override PartName="/ppt/tags/tag4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4"/>
  </p:sldMasterIdLst>
  <p:notesMasterIdLst>
    <p:notesMasterId r:id="rId44"/>
  </p:notesMasterIdLst>
  <p:sldIdLst>
    <p:sldId id="259" r:id="rId5"/>
    <p:sldId id="281"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 id="311" r:id="rId34"/>
    <p:sldId id="312" r:id="rId35"/>
    <p:sldId id="313" r:id="rId36"/>
    <p:sldId id="314" r:id="rId37"/>
    <p:sldId id="316" r:id="rId38"/>
    <p:sldId id="315" r:id="rId39"/>
    <p:sldId id="317" r:id="rId40"/>
    <p:sldId id="277" r:id="rId41"/>
    <p:sldId id="278" r:id="rId42"/>
    <p:sldId id="283" r:id="rId43"/>
  </p:sldIdLst>
  <p:sldSz cx="12192000" cy="6858000"/>
  <p:notesSz cx="6858000" cy="9144000"/>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742" autoAdjust="0"/>
  </p:normalViewPr>
  <p:slideViewPr>
    <p:cSldViewPr snapToGrid="0">
      <p:cViewPr varScale="1">
        <p:scale>
          <a:sx n="103" d="100"/>
          <a:sy n="103" d="100"/>
        </p:scale>
        <p:origin x="91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BC0C41-2C46-4FB2-B869-4BB4AE3D5008}" type="datetimeFigureOut">
              <a:rPr lang="en-US" smtClean="0"/>
              <a:t>10/25/2023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64132B-E988-47F9-8E9A-53F826751269}" type="slidenum">
              <a:rPr lang="en-US" smtClean="0"/>
              <a:t>‹#›</a:t>
            </a:fld>
            <a:endParaRPr lang="en-US"/>
          </a:p>
        </p:txBody>
      </p:sp>
    </p:spTree>
    <p:extLst>
      <p:ext uri="{BB962C8B-B14F-4D97-AF65-F5344CB8AC3E}">
        <p14:creationId xmlns:p14="http://schemas.microsoft.com/office/powerpoint/2010/main" val="2255201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mail me before. Don’t wait till the submission date.</a:t>
            </a:r>
          </a:p>
        </p:txBody>
      </p:sp>
      <p:sp>
        <p:nvSpPr>
          <p:cNvPr id="4" name="Slide Number Placeholder 3"/>
          <p:cNvSpPr>
            <a:spLocks noGrp="1"/>
          </p:cNvSpPr>
          <p:nvPr>
            <p:ph type="sldNum" sz="quarter" idx="5"/>
          </p:nvPr>
        </p:nvSpPr>
        <p:spPr/>
        <p:txBody>
          <a:bodyPr/>
          <a:lstStyle/>
          <a:p>
            <a:fld id="{6F64132B-E988-47F9-8E9A-53F826751269}" type="slidenum">
              <a:rPr lang="en-US" smtClean="0"/>
              <a:t>2</a:t>
            </a:fld>
            <a:endParaRPr lang="en-US"/>
          </a:p>
        </p:txBody>
      </p:sp>
    </p:spTree>
    <p:extLst>
      <p:ext uri="{BB962C8B-B14F-4D97-AF65-F5344CB8AC3E}">
        <p14:creationId xmlns:p14="http://schemas.microsoft.com/office/powerpoint/2010/main" val="1408040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64132B-E988-47F9-8E9A-53F826751269}" type="slidenum">
              <a:rPr lang="en-US" smtClean="0"/>
              <a:t>38</a:t>
            </a:fld>
            <a:endParaRPr lang="en-US"/>
          </a:p>
        </p:txBody>
      </p:sp>
    </p:spTree>
    <p:extLst>
      <p:ext uri="{BB962C8B-B14F-4D97-AF65-F5344CB8AC3E}">
        <p14:creationId xmlns:p14="http://schemas.microsoft.com/office/powerpoint/2010/main" val="2731096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10/25/2023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10/25/2023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10/25/2023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9.xml"/><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4">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WebGIS Lab 4</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a:bodyPr>
          <a:lstStyle/>
          <a:p>
            <a:r>
              <a:rPr lang="en-US" sz="2800" dirty="0"/>
              <a:t>DEBAYAN MANDAL</a:t>
            </a:r>
          </a:p>
          <a:p>
            <a:endParaRPr lang="en-US" sz="2800" dirty="0"/>
          </a:p>
        </p:txBody>
      </p:sp>
    </p:spTree>
    <p:custDataLst>
      <p:tags r:id="rId1"/>
    </p:custDataLst>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7C7EF-71C4-428E-BD3D-BB8EDB220274}"/>
              </a:ext>
            </a:extLst>
          </p:cNvPr>
          <p:cNvSpPr>
            <a:spLocks noGrp="1"/>
          </p:cNvSpPr>
          <p:nvPr>
            <p:ph type="title"/>
          </p:nvPr>
        </p:nvSpPr>
        <p:spPr/>
        <p:txBody>
          <a:bodyPr>
            <a:normAutofit fontScale="90000"/>
          </a:bodyPr>
          <a:lstStyle/>
          <a:p>
            <a:r>
              <a:rPr lang="en-US" dirty="0"/>
              <a:t>Call the JavaScript function when a user clicks the button</a:t>
            </a:r>
          </a:p>
        </p:txBody>
      </p:sp>
      <p:sp>
        <p:nvSpPr>
          <p:cNvPr id="3" name="Content Placeholder 2">
            <a:extLst>
              <a:ext uri="{FF2B5EF4-FFF2-40B4-BE49-F238E27FC236}">
                <a16:creationId xmlns:a16="http://schemas.microsoft.com/office/drawing/2014/main" id="{0943B3CA-E280-4F35-B5D2-EA5D340B2E64}"/>
              </a:ext>
            </a:extLst>
          </p:cNvPr>
          <p:cNvSpPr>
            <a:spLocks noGrp="1"/>
          </p:cNvSpPr>
          <p:nvPr>
            <p:ph idx="1"/>
          </p:nvPr>
        </p:nvSpPr>
        <p:spPr>
          <a:xfrm>
            <a:off x="913795" y="2803489"/>
            <a:ext cx="10353762" cy="2542234"/>
          </a:xfrm>
        </p:spPr>
        <p:txBody>
          <a:bodyPr>
            <a:normAutofit/>
          </a:bodyPr>
          <a:lstStyle/>
          <a:p>
            <a:r>
              <a:rPr lang="en-US" dirty="0"/>
              <a:t>By setting the onclick attribute of our button, we can make the browser execute some JavaScript code</a:t>
            </a:r>
          </a:p>
          <a:p>
            <a:r>
              <a:rPr lang="en-US" dirty="0"/>
              <a:t>In this case, we are running JavaScript code which pops up an alert box.</a:t>
            </a:r>
          </a:p>
          <a:p>
            <a:r>
              <a:rPr lang="en-US" dirty="0"/>
              <a:t>To call the Run() method located in our JavaScript file, we call that function instead of our alert box.</a:t>
            </a:r>
          </a:p>
        </p:txBody>
      </p:sp>
      <p:pic>
        <p:nvPicPr>
          <p:cNvPr id="5" name="Picture 4">
            <a:extLst>
              <a:ext uri="{FF2B5EF4-FFF2-40B4-BE49-F238E27FC236}">
                <a16:creationId xmlns:a16="http://schemas.microsoft.com/office/drawing/2014/main" id="{AAD4B3DD-3355-463C-BD11-7F90DC734732}"/>
              </a:ext>
            </a:extLst>
          </p:cNvPr>
          <p:cNvPicPr>
            <a:picLocks noChangeAspect="1"/>
          </p:cNvPicPr>
          <p:nvPr/>
        </p:nvPicPr>
        <p:blipFill>
          <a:blip r:embed="rId3"/>
          <a:stretch>
            <a:fillRect/>
          </a:stretch>
        </p:blipFill>
        <p:spPr>
          <a:xfrm>
            <a:off x="1732988" y="2042066"/>
            <a:ext cx="8715375" cy="485775"/>
          </a:xfrm>
          <a:prstGeom prst="rect">
            <a:avLst/>
          </a:prstGeom>
        </p:spPr>
      </p:pic>
      <p:pic>
        <p:nvPicPr>
          <p:cNvPr id="9" name="Picture 8">
            <a:extLst>
              <a:ext uri="{FF2B5EF4-FFF2-40B4-BE49-F238E27FC236}">
                <a16:creationId xmlns:a16="http://schemas.microsoft.com/office/drawing/2014/main" id="{9032B383-AEAB-4D7D-9B05-C1C0C02FD0C4}"/>
              </a:ext>
            </a:extLst>
          </p:cNvPr>
          <p:cNvPicPr>
            <a:picLocks noChangeAspect="1"/>
          </p:cNvPicPr>
          <p:nvPr/>
        </p:nvPicPr>
        <p:blipFill>
          <a:blip r:embed="rId4"/>
          <a:stretch>
            <a:fillRect/>
          </a:stretch>
        </p:blipFill>
        <p:spPr>
          <a:xfrm>
            <a:off x="3123637" y="5603786"/>
            <a:ext cx="5934075" cy="504825"/>
          </a:xfrm>
          <a:prstGeom prst="rect">
            <a:avLst/>
          </a:prstGeom>
        </p:spPr>
      </p:pic>
    </p:spTree>
    <p:custDataLst>
      <p:tags r:id="rId1"/>
    </p:custDataLst>
    <p:extLst>
      <p:ext uri="{BB962C8B-B14F-4D97-AF65-F5344CB8AC3E}">
        <p14:creationId xmlns:p14="http://schemas.microsoft.com/office/powerpoint/2010/main" val="344623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451A0-E257-4B87-B583-8CDE2E421ED2}"/>
              </a:ext>
            </a:extLst>
          </p:cNvPr>
          <p:cNvSpPr>
            <a:spLocks noGrp="1"/>
          </p:cNvSpPr>
          <p:nvPr>
            <p:ph type="title"/>
          </p:nvPr>
        </p:nvSpPr>
        <p:spPr>
          <a:xfrm>
            <a:off x="913795" y="609600"/>
            <a:ext cx="10353762" cy="1261872"/>
          </a:xfrm>
        </p:spPr>
        <p:txBody>
          <a:bodyPr anchor="ctr">
            <a:normAutofit/>
          </a:bodyPr>
          <a:lstStyle/>
          <a:p>
            <a:r>
              <a:rPr lang="en-US" dirty="0"/>
              <a:t>Let's make an object</a:t>
            </a:r>
          </a:p>
        </p:txBody>
      </p:sp>
      <p:sp>
        <p:nvSpPr>
          <p:cNvPr id="3" name="Content Placeholder 2">
            <a:extLst>
              <a:ext uri="{FF2B5EF4-FFF2-40B4-BE49-F238E27FC236}">
                <a16:creationId xmlns:a16="http://schemas.microsoft.com/office/drawing/2014/main" id="{751BB790-DC8B-440F-B9C4-DC1FE261A39F}"/>
              </a:ext>
            </a:extLst>
          </p:cNvPr>
          <p:cNvSpPr>
            <a:spLocks noGrp="1"/>
          </p:cNvSpPr>
          <p:nvPr>
            <p:ph sz="half" idx="1"/>
          </p:nvPr>
        </p:nvSpPr>
        <p:spPr>
          <a:xfrm>
            <a:off x="913795" y="2076450"/>
            <a:ext cx="4856841" cy="3622671"/>
          </a:xfrm>
        </p:spPr>
        <p:txBody>
          <a:bodyPr anchor="t">
            <a:normAutofit/>
          </a:bodyPr>
          <a:lstStyle/>
          <a:p>
            <a:r>
              <a:rPr lang="en-US"/>
              <a:t>In JavaScript, you can make an object at any time simply by using JavaScript object notation (JSON)</a:t>
            </a:r>
          </a:p>
          <a:p>
            <a:pPr lvl="1"/>
            <a:r>
              <a:rPr lang="en-US" sz="2300"/>
              <a:t>All JSON objects are wrapped inside of curly brackets { ... }</a:t>
            </a:r>
          </a:p>
          <a:p>
            <a:pPr lvl="1"/>
            <a:r>
              <a:rPr lang="en-US" sz="2300"/>
              <a:t>JSON uses attribute: value syntax to create object properties and assign them values</a:t>
            </a:r>
          </a:p>
        </p:txBody>
      </p:sp>
      <p:pic>
        <p:nvPicPr>
          <p:cNvPr id="5" name="Picture 4" descr="Text&#10;&#10;Description automatically generated">
            <a:extLst>
              <a:ext uri="{FF2B5EF4-FFF2-40B4-BE49-F238E27FC236}">
                <a16:creationId xmlns:a16="http://schemas.microsoft.com/office/drawing/2014/main" id="{D2A6A96A-D8B7-4A0C-85AD-5E9DC60A36CF}"/>
              </a:ext>
            </a:extLst>
          </p:cNvPr>
          <p:cNvPicPr>
            <a:picLocks noChangeAspect="1"/>
          </p:cNvPicPr>
          <p:nvPr/>
        </p:nvPicPr>
        <p:blipFill>
          <a:blip r:embed="rId3"/>
          <a:stretch>
            <a:fillRect/>
          </a:stretch>
        </p:blipFill>
        <p:spPr>
          <a:xfrm>
            <a:off x="6410716" y="2225299"/>
            <a:ext cx="4856841" cy="3324976"/>
          </a:xfrm>
          <a:prstGeom prst="rect">
            <a:avLst/>
          </a:prstGeom>
          <a:noFill/>
        </p:spPr>
      </p:pic>
    </p:spTree>
    <p:custDataLst>
      <p:tags r:id="rId1"/>
    </p:custDataLst>
    <p:extLst>
      <p:ext uri="{BB962C8B-B14F-4D97-AF65-F5344CB8AC3E}">
        <p14:creationId xmlns:p14="http://schemas.microsoft.com/office/powerpoint/2010/main" val="911117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451A0-E257-4B87-B583-8CDE2E421ED2}"/>
              </a:ext>
            </a:extLst>
          </p:cNvPr>
          <p:cNvSpPr>
            <a:spLocks noGrp="1"/>
          </p:cNvSpPr>
          <p:nvPr>
            <p:ph type="title"/>
          </p:nvPr>
        </p:nvSpPr>
        <p:spPr>
          <a:xfrm>
            <a:off x="913795" y="609600"/>
            <a:ext cx="10353762" cy="1261872"/>
          </a:xfrm>
        </p:spPr>
        <p:txBody>
          <a:bodyPr anchor="ctr">
            <a:normAutofit/>
          </a:bodyPr>
          <a:lstStyle/>
          <a:p>
            <a:r>
              <a:rPr lang="en-US" dirty="0"/>
              <a:t>Let's make an object</a:t>
            </a:r>
          </a:p>
        </p:txBody>
      </p:sp>
      <p:sp>
        <p:nvSpPr>
          <p:cNvPr id="3" name="Content Placeholder 2">
            <a:extLst>
              <a:ext uri="{FF2B5EF4-FFF2-40B4-BE49-F238E27FC236}">
                <a16:creationId xmlns:a16="http://schemas.microsoft.com/office/drawing/2014/main" id="{751BB790-DC8B-440F-B9C4-DC1FE261A39F}"/>
              </a:ext>
            </a:extLst>
          </p:cNvPr>
          <p:cNvSpPr>
            <a:spLocks noGrp="1"/>
          </p:cNvSpPr>
          <p:nvPr>
            <p:ph sz="half" idx="1"/>
          </p:nvPr>
        </p:nvSpPr>
        <p:spPr>
          <a:xfrm>
            <a:off x="913795" y="2076450"/>
            <a:ext cx="4856841" cy="3622671"/>
          </a:xfrm>
        </p:spPr>
        <p:txBody>
          <a:bodyPr anchor="t">
            <a:normAutofit/>
          </a:bodyPr>
          <a:lstStyle/>
          <a:p>
            <a:pPr>
              <a:lnSpc>
                <a:spcPct val="100000"/>
              </a:lnSpc>
            </a:pPr>
            <a:r>
              <a:rPr lang="en-US" sz="2100" dirty="0"/>
              <a:t>Here, we are making a variable named </a:t>
            </a:r>
            <a:r>
              <a:rPr lang="en-US" sz="2100" dirty="0" err="1"/>
              <a:t>myObject</a:t>
            </a:r>
            <a:r>
              <a:rPr lang="en-US" sz="2100" dirty="0"/>
              <a:t> and setting it equal to a new JSON object.</a:t>
            </a:r>
          </a:p>
          <a:p>
            <a:pPr>
              <a:lnSpc>
                <a:spcPct val="100000"/>
              </a:lnSpc>
            </a:pPr>
            <a:r>
              <a:rPr lang="en-US" sz="2100" dirty="0"/>
              <a:t>The JSON object have one property, named </a:t>
            </a:r>
            <a:r>
              <a:rPr lang="en-US" sz="2100" dirty="0" err="1"/>
              <a:t>myValue</a:t>
            </a:r>
            <a:r>
              <a:rPr lang="en-US" sz="2100" dirty="0"/>
              <a:t> which is assigned a text (string) value.</a:t>
            </a:r>
          </a:p>
          <a:p>
            <a:pPr>
              <a:lnSpc>
                <a:spcPct val="100000"/>
              </a:lnSpc>
            </a:pPr>
            <a:r>
              <a:rPr lang="en-US" sz="2100" dirty="0"/>
              <a:t>When we log the variable </a:t>
            </a:r>
            <a:r>
              <a:rPr lang="en-US" sz="2100" dirty="0" err="1"/>
              <a:t>myObject</a:t>
            </a:r>
            <a:r>
              <a:rPr lang="en-US" sz="2100" dirty="0"/>
              <a:t> to the console (i.e., print it out), we see that we have an object with a property inside which has our value.</a:t>
            </a:r>
          </a:p>
        </p:txBody>
      </p:sp>
      <p:pic>
        <p:nvPicPr>
          <p:cNvPr id="6" name="Picture 5" descr="Graphical user interface, text, application&#10;&#10;Description automatically generated">
            <a:extLst>
              <a:ext uri="{FF2B5EF4-FFF2-40B4-BE49-F238E27FC236}">
                <a16:creationId xmlns:a16="http://schemas.microsoft.com/office/drawing/2014/main" id="{46382D17-8DEA-4189-95D2-F8541367F078}"/>
              </a:ext>
            </a:extLst>
          </p:cNvPr>
          <p:cNvPicPr>
            <a:picLocks noChangeAspect="1"/>
          </p:cNvPicPr>
          <p:nvPr/>
        </p:nvPicPr>
        <p:blipFill>
          <a:blip r:embed="rId3"/>
          <a:stretch>
            <a:fillRect/>
          </a:stretch>
        </p:blipFill>
        <p:spPr>
          <a:xfrm>
            <a:off x="6421366" y="3365809"/>
            <a:ext cx="4856841" cy="2333312"/>
          </a:xfrm>
          <a:prstGeom prst="rect">
            <a:avLst/>
          </a:prstGeom>
          <a:noFill/>
        </p:spPr>
      </p:pic>
      <p:sp>
        <p:nvSpPr>
          <p:cNvPr id="9" name="Content Placeholder 2">
            <a:extLst>
              <a:ext uri="{FF2B5EF4-FFF2-40B4-BE49-F238E27FC236}">
                <a16:creationId xmlns:a16="http://schemas.microsoft.com/office/drawing/2014/main" id="{2FC97A55-5BA8-4D26-956D-6FEEB3CAA3AD}"/>
              </a:ext>
            </a:extLst>
          </p:cNvPr>
          <p:cNvSpPr txBox="1">
            <a:spLocks/>
          </p:cNvSpPr>
          <p:nvPr/>
        </p:nvSpPr>
        <p:spPr>
          <a:xfrm>
            <a:off x="6321483" y="2076450"/>
            <a:ext cx="4856841" cy="2333312"/>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gn="ctr">
              <a:lnSpc>
                <a:spcPct val="100000"/>
              </a:lnSpc>
            </a:pPr>
            <a:r>
              <a:rPr lang="en-US" sz="2100" dirty="0"/>
              <a:t>To Open Console: -</a:t>
            </a:r>
          </a:p>
          <a:p>
            <a:pPr algn="ctr">
              <a:lnSpc>
                <a:spcPct val="100000"/>
              </a:lnSpc>
            </a:pPr>
            <a:r>
              <a:rPr lang="en-US" sz="2100" dirty="0"/>
              <a:t>Right Click =&gt; Inspect</a:t>
            </a:r>
          </a:p>
        </p:txBody>
      </p:sp>
    </p:spTree>
    <p:custDataLst>
      <p:tags r:id="rId1"/>
    </p:custDataLst>
    <p:extLst>
      <p:ext uri="{BB962C8B-B14F-4D97-AF65-F5344CB8AC3E}">
        <p14:creationId xmlns:p14="http://schemas.microsoft.com/office/powerpoint/2010/main" val="3432934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5717E-9260-40A5-BFA3-D7C9E75CEC81}"/>
              </a:ext>
            </a:extLst>
          </p:cNvPr>
          <p:cNvSpPr>
            <a:spLocks noGrp="1"/>
          </p:cNvSpPr>
          <p:nvPr>
            <p:ph type="title"/>
          </p:nvPr>
        </p:nvSpPr>
        <p:spPr/>
        <p:txBody>
          <a:bodyPr/>
          <a:lstStyle/>
          <a:p>
            <a:r>
              <a:rPr lang="en-US" dirty="0"/>
              <a:t>Let's make a more complicated object</a:t>
            </a:r>
          </a:p>
        </p:txBody>
      </p:sp>
      <p:sp>
        <p:nvSpPr>
          <p:cNvPr id="3" name="Content Placeholder 2">
            <a:extLst>
              <a:ext uri="{FF2B5EF4-FFF2-40B4-BE49-F238E27FC236}">
                <a16:creationId xmlns:a16="http://schemas.microsoft.com/office/drawing/2014/main" id="{9B951492-5820-4C41-A54C-71D7E2F49401}"/>
              </a:ext>
            </a:extLst>
          </p:cNvPr>
          <p:cNvSpPr>
            <a:spLocks noGrp="1"/>
          </p:cNvSpPr>
          <p:nvPr>
            <p:ph sz="half" idx="1"/>
          </p:nvPr>
        </p:nvSpPr>
        <p:spPr>
          <a:xfrm>
            <a:off x="913795" y="2076451"/>
            <a:ext cx="4856841" cy="4171950"/>
          </a:xfrm>
        </p:spPr>
        <p:txBody>
          <a:bodyPr>
            <a:normAutofit lnSpcReduction="10000"/>
          </a:bodyPr>
          <a:lstStyle/>
          <a:p>
            <a:r>
              <a:rPr lang="en-US" sz="3200" dirty="0"/>
              <a:t>JSON objects can contain other JSON objects, simply by setting the value of a property to be a full JSON object. It should start and end with curly brackets and contain attribute: value pairs.</a:t>
            </a:r>
          </a:p>
        </p:txBody>
      </p:sp>
      <p:pic>
        <p:nvPicPr>
          <p:cNvPr id="6" name="Picture 5">
            <a:extLst>
              <a:ext uri="{FF2B5EF4-FFF2-40B4-BE49-F238E27FC236}">
                <a16:creationId xmlns:a16="http://schemas.microsoft.com/office/drawing/2014/main" id="{119C8576-DC40-4635-8CA5-BAE42C51C4B0}"/>
              </a:ext>
            </a:extLst>
          </p:cNvPr>
          <p:cNvPicPr>
            <a:picLocks noChangeAspect="1"/>
          </p:cNvPicPr>
          <p:nvPr/>
        </p:nvPicPr>
        <p:blipFill>
          <a:blip r:embed="rId3"/>
          <a:stretch>
            <a:fillRect/>
          </a:stretch>
        </p:blipFill>
        <p:spPr>
          <a:xfrm>
            <a:off x="7133707" y="2343151"/>
            <a:ext cx="4133850" cy="3638550"/>
          </a:xfrm>
          <a:prstGeom prst="rect">
            <a:avLst/>
          </a:prstGeom>
        </p:spPr>
      </p:pic>
    </p:spTree>
    <p:custDataLst>
      <p:tags r:id="rId1"/>
    </p:custDataLst>
    <p:extLst>
      <p:ext uri="{BB962C8B-B14F-4D97-AF65-F5344CB8AC3E}">
        <p14:creationId xmlns:p14="http://schemas.microsoft.com/office/powerpoint/2010/main" val="4239457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5717E-9260-40A5-BFA3-D7C9E75CEC81}"/>
              </a:ext>
            </a:extLst>
          </p:cNvPr>
          <p:cNvSpPr>
            <a:spLocks noGrp="1"/>
          </p:cNvSpPr>
          <p:nvPr>
            <p:ph type="title"/>
          </p:nvPr>
        </p:nvSpPr>
        <p:spPr/>
        <p:txBody>
          <a:bodyPr/>
          <a:lstStyle/>
          <a:p>
            <a:r>
              <a:rPr lang="en-US" dirty="0"/>
              <a:t>Let's make a more complicated object</a:t>
            </a:r>
          </a:p>
        </p:txBody>
      </p:sp>
      <p:sp>
        <p:nvSpPr>
          <p:cNvPr id="3" name="Content Placeholder 2">
            <a:extLst>
              <a:ext uri="{FF2B5EF4-FFF2-40B4-BE49-F238E27FC236}">
                <a16:creationId xmlns:a16="http://schemas.microsoft.com/office/drawing/2014/main" id="{9B951492-5820-4C41-A54C-71D7E2F49401}"/>
              </a:ext>
            </a:extLst>
          </p:cNvPr>
          <p:cNvSpPr>
            <a:spLocks noGrp="1"/>
          </p:cNvSpPr>
          <p:nvPr>
            <p:ph sz="half" idx="1"/>
          </p:nvPr>
        </p:nvSpPr>
        <p:spPr>
          <a:xfrm>
            <a:off x="913795" y="2076451"/>
            <a:ext cx="5979374" cy="4171950"/>
          </a:xfrm>
        </p:spPr>
        <p:txBody>
          <a:bodyPr>
            <a:normAutofit fontScale="77500" lnSpcReduction="20000"/>
          </a:bodyPr>
          <a:lstStyle/>
          <a:p>
            <a:r>
              <a:rPr lang="en-US" sz="3200"/>
              <a:t>Here we have created more properties on our myOject JSON object.</a:t>
            </a:r>
          </a:p>
          <a:p>
            <a:r>
              <a:rPr lang="en-US" sz="3200"/>
              <a:t>To add properties past the first one, you separate them with commas.</a:t>
            </a:r>
          </a:p>
          <a:p>
            <a:r>
              <a:rPr lang="en-US" sz="3200"/>
              <a:t>We add a second property subObject, which is itself a JSON object with two properties</a:t>
            </a:r>
          </a:p>
          <a:p>
            <a:pPr lvl="1"/>
            <a:r>
              <a:rPr lang="en-US" sz="3000"/>
              <a:t>deeperValue1 with an integer value of 6</a:t>
            </a:r>
          </a:p>
          <a:p>
            <a:pPr lvl="1"/>
            <a:r>
              <a:rPr lang="en-US" sz="3000"/>
              <a:t>deeperValue2 with a string value of "more stuff"</a:t>
            </a:r>
            <a:endParaRPr lang="en-US" sz="3000" dirty="0"/>
          </a:p>
        </p:txBody>
      </p:sp>
      <p:pic>
        <p:nvPicPr>
          <p:cNvPr id="5" name="Picture 4">
            <a:extLst>
              <a:ext uri="{FF2B5EF4-FFF2-40B4-BE49-F238E27FC236}">
                <a16:creationId xmlns:a16="http://schemas.microsoft.com/office/drawing/2014/main" id="{E17AD1B8-7967-4C1D-B377-31F1FC0EF9AE}"/>
              </a:ext>
            </a:extLst>
          </p:cNvPr>
          <p:cNvPicPr>
            <a:picLocks noChangeAspect="1"/>
          </p:cNvPicPr>
          <p:nvPr/>
        </p:nvPicPr>
        <p:blipFill>
          <a:blip r:embed="rId3"/>
          <a:stretch>
            <a:fillRect/>
          </a:stretch>
        </p:blipFill>
        <p:spPr>
          <a:xfrm>
            <a:off x="7590907" y="2678234"/>
            <a:ext cx="3676650" cy="2428875"/>
          </a:xfrm>
          <a:prstGeom prst="rect">
            <a:avLst/>
          </a:prstGeom>
        </p:spPr>
      </p:pic>
    </p:spTree>
    <p:custDataLst>
      <p:tags r:id="rId1"/>
    </p:custDataLst>
    <p:extLst>
      <p:ext uri="{BB962C8B-B14F-4D97-AF65-F5344CB8AC3E}">
        <p14:creationId xmlns:p14="http://schemas.microsoft.com/office/powerpoint/2010/main" val="2686056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D7625-4D57-44BE-A3DB-3DCACD1FF54F}"/>
              </a:ext>
            </a:extLst>
          </p:cNvPr>
          <p:cNvSpPr>
            <a:spLocks noGrp="1"/>
          </p:cNvSpPr>
          <p:nvPr>
            <p:ph type="title"/>
          </p:nvPr>
        </p:nvSpPr>
        <p:spPr/>
        <p:txBody>
          <a:bodyPr/>
          <a:lstStyle/>
          <a:p>
            <a:r>
              <a:rPr lang="en-US" dirty="0"/>
              <a:t>Let's code like a normal person</a:t>
            </a:r>
          </a:p>
        </p:txBody>
      </p:sp>
      <p:sp>
        <p:nvSpPr>
          <p:cNvPr id="3" name="Content Placeholder 2">
            <a:extLst>
              <a:ext uri="{FF2B5EF4-FFF2-40B4-BE49-F238E27FC236}">
                <a16:creationId xmlns:a16="http://schemas.microsoft.com/office/drawing/2014/main" id="{63C41860-6020-415C-B2F8-3072E0C83E4B}"/>
              </a:ext>
            </a:extLst>
          </p:cNvPr>
          <p:cNvSpPr>
            <a:spLocks noGrp="1"/>
          </p:cNvSpPr>
          <p:nvPr>
            <p:ph sz="half" idx="1"/>
          </p:nvPr>
        </p:nvSpPr>
        <p:spPr>
          <a:xfrm>
            <a:off x="913795" y="2076450"/>
            <a:ext cx="10353762" cy="4022899"/>
          </a:xfrm>
        </p:spPr>
        <p:txBody>
          <a:bodyPr>
            <a:normAutofit/>
          </a:bodyPr>
          <a:lstStyle/>
          <a:p>
            <a:r>
              <a:rPr lang="en-US" sz="4800" dirty="0"/>
              <a:t>Don’t hard-code object properties</a:t>
            </a:r>
          </a:p>
          <a:p>
            <a:r>
              <a:rPr lang="en-US" sz="4800" dirty="0"/>
              <a:t>Let’s create a single function which builds and returns functions based on parameters which we send in.</a:t>
            </a:r>
          </a:p>
          <a:p>
            <a:endParaRPr lang="en-US" sz="4800" dirty="0"/>
          </a:p>
        </p:txBody>
      </p:sp>
    </p:spTree>
    <p:custDataLst>
      <p:tags r:id="rId1"/>
    </p:custDataLst>
    <p:extLst>
      <p:ext uri="{BB962C8B-B14F-4D97-AF65-F5344CB8AC3E}">
        <p14:creationId xmlns:p14="http://schemas.microsoft.com/office/powerpoint/2010/main" val="835024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D7625-4D57-44BE-A3DB-3DCACD1FF54F}"/>
              </a:ext>
            </a:extLst>
          </p:cNvPr>
          <p:cNvSpPr>
            <a:spLocks noGrp="1"/>
          </p:cNvSpPr>
          <p:nvPr>
            <p:ph type="title"/>
          </p:nvPr>
        </p:nvSpPr>
        <p:spPr>
          <a:xfrm>
            <a:off x="913795" y="609600"/>
            <a:ext cx="10353762" cy="1257300"/>
          </a:xfrm>
        </p:spPr>
        <p:txBody>
          <a:bodyPr anchor="ctr">
            <a:normAutofit/>
          </a:bodyPr>
          <a:lstStyle/>
          <a:p>
            <a:r>
              <a:rPr lang="en-US" dirty="0"/>
              <a:t>Let's code like a normal person</a:t>
            </a:r>
          </a:p>
        </p:txBody>
      </p:sp>
      <p:pic>
        <p:nvPicPr>
          <p:cNvPr id="7" name="Picture 6">
            <a:extLst>
              <a:ext uri="{FF2B5EF4-FFF2-40B4-BE49-F238E27FC236}">
                <a16:creationId xmlns:a16="http://schemas.microsoft.com/office/drawing/2014/main" id="{95FBE41C-2F66-4C39-BBEB-39A8E7D8179A}"/>
              </a:ext>
            </a:extLst>
          </p:cNvPr>
          <p:cNvPicPr>
            <a:picLocks noChangeAspect="1"/>
          </p:cNvPicPr>
          <p:nvPr/>
        </p:nvPicPr>
        <p:blipFill>
          <a:blip r:embed="rId3"/>
          <a:stretch>
            <a:fillRect/>
          </a:stretch>
        </p:blipFill>
        <p:spPr>
          <a:xfrm>
            <a:off x="2442822" y="1734807"/>
            <a:ext cx="7295708" cy="4778688"/>
          </a:xfrm>
          <a:prstGeom prst="rect">
            <a:avLst/>
          </a:prstGeom>
          <a:noFill/>
        </p:spPr>
      </p:pic>
    </p:spTree>
    <p:custDataLst>
      <p:tags r:id="rId1"/>
    </p:custDataLst>
    <p:extLst>
      <p:ext uri="{BB962C8B-B14F-4D97-AF65-F5344CB8AC3E}">
        <p14:creationId xmlns:p14="http://schemas.microsoft.com/office/powerpoint/2010/main" val="2855631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D7625-4D57-44BE-A3DB-3DCACD1FF54F}"/>
              </a:ext>
            </a:extLst>
          </p:cNvPr>
          <p:cNvSpPr>
            <a:spLocks noGrp="1"/>
          </p:cNvSpPr>
          <p:nvPr>
            <p:ph type="title"/>
          </p:nvPr>
        </p:nvSpPr>
        <p:spPr/>
        <p:txBody>
          <a:bodyPr/>
          <a:lstStyle/>
          <a:p>
            <a:r>
              <a:rPr lang="en-US" dirty="0"/>
              <a:t>Let's code like a normal person</a:t>
            </a:r>
          </a:p>
        </p:txBody>
      </p:sp>
      <p:sp>
        <p:nvSpPr>
          <p:cNvPr id="3" name="Content Placeholder 2">
            <a:extLst>
              <a:ext uri="{FF2B5EF4-FFF2-40B4-BE49-F238E27FC236}">
                <a16:creationId xmlns:a16="http://schemas.microsoft.com/office/drawing/2014/main" id="{63C41860-6020-415C-B2F8-3072E0C83E4B}"/>
              </a:ext>
            </a:extLst>
          </p:cNvPr>
          <p:cNvSpPr>
            <a:spLocks noGrp="1"/>
          </p:cNvSpPr>
          <p:nvPr>
            <p:ph sz="half" idx="1"/>
          </p:nvPr>
        </p:nvSpPr>
        <p:spPr>
          <a:xfrm>
            <a:off x="913795" y="2076450"/>
            <a:ext cx="10353762" cy="4274108"/>
          </a:xfrm>
        </p:spPr>
        <p:txBody>
          <a:bodyPr>
            <a:normAutofit lnSpcReduction="10000"/>
          </a:bodyPr>
          <a:lstStyle/>
          <a:p>
            <a:r>
              <a:rPr lang="en-US" sz="2000" dirty="0"/>
              <a:t>Here, we create another JavaScript function in our JavaScript file named </a:t>
            </a:r>
            <a:r>
              <a:rPr lang="en-US" sz="2000" dirty="0" err="1"/>
              <a:t>BuildObject</a:t>
            </a:r>
            <a:r>
              <a:rPr lang="en-US" sz="2000" dirty="0"/>
              <a:t> to handle the creation of our objects, rather than doing them one by one via cut/paste.</a:t>
            </a:r>
          </a:p>
          <a:p>
            <a:pPr lvl="1"/>
            <a:r>
              <a:rPr lang="en-US" sz="2000" dirty="0"/>
              <a:t>The function takes three parameters: value1, value2, and value3.</a:t>
            </a:r>
          </a:p>
          <a:p>
            <a:pPr lvl="1"/>
            <a:r>
              <a:rPr lang="en-US" sz="2000" dirty="0"/>
              <a:t>These names specific names are garbage and could be anything you want them to be which makes more sense. Whatever you name them in the function definition, you just must make sure to use them wit the right name in your code.</a:t>
            </a:r>
          </a:p>
          <a:p>
            <a:r>
              <a:rPr lang="en-US" sz="2000" dirty="0"/>
              <a:t>Within the function, we create a variable named </a:t>
            </a:r>
            <a:r>
              <a:rPr lang="en-US" sz="2000" dirty="0" err="1"/>
              <a:t>returnObject</a:t>
            </a:r>
            <a:r>
              <a:rPr lang="en-US" sz="2000" dirty="0"/>
              <a:t> which is a JSON object.</a:t>
            </a:r>
          </a:p>
          <a:p>
            <a:pPr lvl="1"/>
            <a:r>
              <a:rPr lang="en-US" sz="1800" dirty="0"/>
              <a:t>We add three properties to the object: name, age, and </a:t>
            </a:r>
            <a:r>
              <a:rPr lang="en-US" sz="1800" dirty="0" err="1"/>
              <a:t>gpa</a:t>
            </a:r>
            <a:r>
              <a:rPr lang="en-US" sz="1800" dirty="0"/>
              <a:t>.</a:t>
            </a:r>
          </a:p>
          <a:p>
            <a:pPr lvl="1"/>
            <a:r>
              <a:rPr lang="en-US" sz="1800" dirty="0"/>
              <a:t>The values for each of these properties are set to the three parameters which we pass into the function.</a:t>
            </a:r>
          </a:p>
          <a:p>
            <a:r>
              <a:rPr lang="en-US" sz="2000" dirty="0"/>
              <a:t>At the end of the function, we use the return keyword to pass the object that we created inside the function back to whoever called the function.</a:t>
            </a:r>
          </a:p>
        </p:txBody>
      </p:sp>
    </p:spTree>
    <p:custDataLst>
      <p:tags r:id="rId1"/>
    </p:custDataLst>
    <p:extLst>
      <p:ext uri="{BB962C8B-B14F-4D97-AF65-F5344CB8AC3E}">
        <p14:creationId xmlns:p14="http://schemas.microsoft.com/office/powerpoint/2010/main" val="3283769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D7625-4D57-44BE-A3DB-3DCACD1FF54F}"/>
              </a:ext>
            </a:extLst>
          </p:cNvPr>
          <p:cNvSpPr>
            <a:spLocks noGrp="1"/>
          </p:cNvSpPr>
          <p:nvPr>
            <p:ph type="title"/>
          </p:nvPr>
        </p:nvSpPr>
        <p:spPr/>
        <p:txBody>
          <a:bodyPr/>
          <a:lstStyle/>
          <a:p>
            <a:r>
              <a:rPr lang="en-US" dirty="0"/>
              <a:t>Let's code like a normal person</a:t>
            </a:r>
          </a:p>
        </p:txBody>
      </p:sp>
      <p:sp>
        <p:nvSpPr>
          <p:cNvPr id="3" name="Content Placeholder 2">
            <a:extLst>
              <a:ext uri="{FF2B5EF4-FFF2-40B4-BE49-F238E27FC236}">
                <a16:creationId xmlns:a16="http://schemas.microsoft.com/office/drawing/2014/main" id="{63C41860-6020-415C-B2F8-3072E0C83E4B}"/>
              </a:ext>
            </a:extLst>
          </p:cNvPr>
          <p:cNvSpPr>
            <a:spLocks noGrp="1"/>
          </p:cNvSpPr>
          <p:nvPr>
            <p:ph sz="half" idx="1"/>
          </p:nvPr>
        </p:nvSpPr>
        <p:spPr>
          <a:xfrm>
            <a:off x="913795" y="2076450"/>
            <a:ext cx="5182205" cy="4274108"/>
          </a:xfrm>
        </p:spPr>
        <p:txBody>
          <a:bodyPr>
            <a:normAutofit fontScale="92500"/>
          </a:bodyPr>
          <a:lstStyle/>
          <a:p>
            <a:r>
              <a:rPr lang="en-US" sz="2000" dirty="0"/>
              <a:t>To make use of our new </a:t>
            </a:r>
            <a:r>
              <a:rPr lang="en-US" sz="2000" dirty="0" err="1"/>
              <a:t>BuildObject</a:t>
            </a:r>
            <a:r>
              <a:rPr lang="en-US" sz="2000" dirty="0"/>
              <a:t> function, we update our Run() function to call it.</a:t>
            </a:r>
          </a:p>
          <a:p>
            <a:r>
              <a:rPr lang="en-US" sz="2000" dirty="0"/>
              <a:t>We create three new variables person1, person2, and person3 and set their values to be objects returned from the </a:t>
            </a:r>
            <a:r>
              <a:rPr lang="en-US" sz="2000" dirty="0" err="1"/>
              <a:t>BuildObject</a:t>
            </a:r>
            <a:r>
              <a:rPr lang="en-US" sz="2000" dirty="0"/>
              <a:t> function.</a:t>
            </a:r>
          </a:p>
          <a:p>
            <a:r>
              <a:rPr lang="en-US" sz="2000" dirty="0"/>
              <a:t>Each of these variables is set by passing in different parameter values to the </a:t>
            </a:r>
            <a:r>
              <a:rPr lang="en-US" sz="2000" dirty="0" err="1"/>
              <a:t>BuildObject</a:t>
            </a:r>
            <a:r>
              <a:rPr lang="en-US" sz="2000" dirty="0"/>
              <a:t> function.</a:t>
            </a:r>
          </a:p>
          <a:p>
            <a:r>
              <a:rPr lang="en-US" sz="2000" dirty="0"/>
              <a:t>Each of these objects is logged to the console, and each of them have the properties which we passed in.</a:t>
            </a:r>
          </a:p>
        </p:txBody>
      </p:sp>
      <p:pic>
        <p:nvPicPr>
          <p:cNvPr id="5" name="Picture 4">
            <a:extLst>
              <a:ext uri="{FF2B5EF4-FFF2-40B4-BE49-F238E27FC236}">
                <a16:creationId xmlns:a16="http://schemas.microsoft.com/office/drawing/2014/main" id="{CD16B169-46A4-4570-8BED-FD0ECDDD8842}"/>
              </a:ext>
            </a:extLst>
          </p:cNvPr>
          <p:cNvPicPr>
            <a:picLocks noChangeAspect="1"/>
          </p:cNvPicPr>
          <p:nvPr/>
        </p:nvPicPr>
        <p:blipFill>
          <a:blip r:embed="rId3"/>
          <a:stretch>
            <a:fillRect/>
          </a:stretch>
        </p:blipFill>
        <p:spPr>
          <a:xfrm>
            <a:off x="7076557" y="2076450"/>
            <a:ext cx="4191000" cy="4048125"/>
          </a:xfrm>
          <a:prstGeom prst="rect">
            <a:avLst/>
          </a:prstGeom>
        </p:spPr>
      </p:pic>
    </p:spTree>
    <p:custDataLst>
      <p:tags r:id="rId1"/>
    </p:custDataLst>
    <p:extLst>
      <p:ext uri="{BB962C8B-B14F-4D97-AF65-F5344CB8AC3E}">
        <p14:creationId xmlns:p14="http://schemas.microsoft.com/office/powerpoint/2010/main" val="3762943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3FC57-CF38-4CB3-BACF-A61C34C043B5}"/>
              </a:ext>
            </a:extLst>
          </p:cNvPr>
          <p:cNvSpPr>
            <a:spLocks noGrp="1"/>
          </p:cNvSpPr>
          <p:nvPr>
            <p:ph type="title"/>
          </p:nvPr>
        </p:nvSpPr>
        <p:spPr/>
        <p:txBody>
          <a:bodyPr/>
          <a:lstStyle/>
          <a:p>
            <a:r>
              <a:rPr lang="en-US" dirty="0"/>
              <a:t>Let’s finally do something</a:t>
            </a:r>
          </a:p>
        </p:txBody>
      </p:sp>
      <p:sp>
        <p:nvSpPr>
          <p:cNvPr id="3" name="Content Placeholder 2">
            <a:extLst>
              <a:ext uri="{FF2B5EF4-FFF2-40B4-BE49-F238E27FC236}">
                <a16:creationId xmlns:a16="http://schemas.microsoft.com/office/drawing/2014/main" id="{383B5E72-9DA9-4637-B62E-9BCE524F3197}"/>
              </a:ext>
            </a:extLst>
          </p:cNvPr>
          <p:cNvSpPr>
            <a:spLocks noGrp="1"/>
          </p:cNvSpPr>
          <p:nvPr>
            <p:ph sz="half" idx="1"/>
          </p:nvPr>
        </p:nvSpPr>
        <p:spPr>
          <a:xfrm>
            <a:off x="913795" y="2076450"/>
            <a:ext cx="10353762" cy="3622671"/>
          </a:xfrm>
        </p:spPr>
        <p:txBody>
          <a:bodyPr>
            <a:normAutofit lnSpcReduction="10000"/>
          </a:bodyPr>
          <a:lstStyle/>
          <a:p>
            <a:pPr marL="36900" indent="0">
              <a:buNone/>
            </a:pPr>
            <a:r>
              <a:rPr lang="en-US" sz="4400" dirty="0"/>
              <a:t>Now that we can create objects, we should do something with them. Let's make another function which loops through them and computes and prints out the person with the lowest GPA.</a:t>
            </a:r>
          </a:p>
        </p:txBody>
      </p:sp>
    </p:spTree>
    <p:custDataLst>
      <p:tags r:id="rId1"/>
    </p:custDataLst>
    <p:extLst>
      <p:ext uri="{BB962C8B-B14F-4D97-AF65-F5344CB8AC3E}">
        <p14:creationId xmlns:p14="http://schemas.microsoft.com/office/powerpoint/2010/main" val="2961449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6FC55-25F3-4FB8-B6CF-AB8FA877DFB5}"/>
              </a:ext>
            </a:extLst>
          </p:cNvPr>
          <p:cNvSpPr>
            <a:spLocks noGrp="1"/>
          </p:cNvSpPr>
          <p:nvPr>
            <p:ph type="title"/>
          </p:nvPr>
        </p:nvSpPr>
        <p:spPr>
          <a:xfrm>
            <a:off x="913795" y="609600"/>
            <a:ext cx="10353762" cy="1257300"/>
          </a:xfrm>
        </p:spPr>
        <p:txBody>
          <a:bodyPr anchor="ctr">
            <a:normAutofit/>
          </a:bodyPr>
          <a:lstStyle/>
          <a:p>
            <a:r>
              <a:rPr lang="en-US" dirty="0"/>
              <a:t>Lab Hours</a:t>
            </a:r>
          </a:p>
        </p:txBody>
      </p:sp>
      <p:pic>
        <p:nvPicPr>
          <p:cNvPr id="5" name="Picture 4" descr="Graphical user interface, text, application&#10;&#10;Description automatically generated">
            <a:extLst>
              <a:ext uri="{FF2B5EF4-FFF2-40B4-BE49-F238E27FC236}">
                <a16:creationId xmlns:a16="http://schemas.microsoft.com/office/drawing/2014/main" id="{AA7AC093-81B0-4C4C-8387-63DBDB4C35FA}"/>
              </a:ext>
            </a:extLst>
          </p:cNvPr>
          <p:cNvPicPr>
            <a:picLocks noChangeAspect="1"/>
          </p:cNvPicPr>
          <p:nvPr/>
        </p:nvPicPr>
        <p:blipFill>
          <a:blip r:embed="rId4"/>
          <a:stretch>
            <a:fillRect/>
          </a:stretch>
        </p:blipFill>
        <p:spPr>
          <a:xfrm>
            <a:off x="2870605" y="2076450"/>
            <a:ext cx="6440142" cy="3714749"/>
          </a:xfrm>
          <a:prstGeom prst="rect">
            <a:avLst/>
          </a:prstGeom>
          <a:noFill/>
        </p:spPr>
      </p:pic>
    </p:spTree>
    <p:custDataLst>
      <p:tags r:id="rId1"/>
    </p:custDataLst>
    <p:extLst>
      <p:ext uri="{BB962C8B-B14F-4D97-AF65-F5344CB8AC3E}">
        <p14:creationId xmlns:p14="http://schemas.microsoft.com/office/powerpoint/2010/main" val="290823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B2FB57C-4F3C-4080-8CBF-B89BD57036CF}"/>
              </a:ext>
            </a:extLst>
          </p:cNvPr>
          <p:cNvPicPr>
            <a:picLocks noChangeAspect="1"/>
          </p:cNvPicPr>
          <p:nvPr/>
        </p:nvPicPr>
        <p:blipFill>
          <a:blip r:embed="rId3"/>
          <a:stretch>
            <a:fillRect/>
          </a:stretch>
        </p:blipFill>
        <p:spPr>
          <a:xfrm>
            <a:off x="1274840" y="575660"/>
            <a:ext cx="9642320" cy="5706679"/>
          </a:xfrm>
          <a:prstGeom prst="rect">
            <a:avLst/>
          </a:prstGeom>
        </p:spPr>
      </p:pic>
    </p:spTree>
    <p:custDataLst>
      <p:tags r:id="rId1"/>
    </p:custDataLst>
    <p:extLst>
      <p:ext uri="{BB962C8B-B14F-4D97-AF65-F5344CB8AC3E}">
        <p14:creationId xmlns:p14="http://schemas.microsoft.com/office/powerpoint/2010/main" val="2672960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44A15A-1690-4BCF-9358-53C3BC0CA3C9}"/>
              </a:ext>
            </a:extLst>
          </p:cNvPr>
          <p:cNvPicPr>
            <a:picLocks noChangeAspect="1"/>
          </p:cNvPicPr>
          <p:nvPr/>
        </p:nvPicPr>
        <p:blipFill>
          <a:blip r:embed="rId3"/>
          <a:stretch>
            <a:fillRect/>
          </a:stretch>
        </p:blipFill>
        <p:spPr>
          <a:xfrm>
            <a:off x="1243483" y="0"/>
            <a:ext cx="9705033" cy="6858000"/>
          </a:xfrm>
          <a:prstGeom prst="rect">
            <a:avLst/>
          </a:prstGeom>
        </p:spPr>
      </p:pic>
    </p:spTree>
    <p:custDataLst>
      <p:tags r:id="rId1"/>
    </p:custDataLst>
    <p:extLst>
      <p:ext uri="{BB962C8B-B14F-4D97-AF65-F5344CB8AC3E}">
        <p14:creationId xmlns:p14="http://schemas.microsoft.com/office/powerpoint/2010/main" val="3337448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3FC57-CF38-4CB3-BACF-A61C34C043B5}"/>
              </a:ext>
            </a:extLst>
          </p:cNvPr>
          <p:cNvSpPr>
            <a:spLocks noGrp="1"/>
          </p:cNvSpPr>
          <p:nvPr>
            <p:ph type="title"/>
          </p:nvPr>
        </p:nvSpPr>
        <p:spPr/>
        <p:txBody>
          <a:bodyPr/>
          <a:lstStyle/>
          <a:p>
            <a:r>
              <a:rPr lang="en-US" dirty="0"/>
              <a:t>Let’s finally do something</a:t>
            </a:r>
          </a:p>
        </p:txBody>
      </p:sp>
      <p:sp>
        <p:nvSpPr>
          <p:cNvPr id="3" name="Content Placeholder 2">
            <a:extLst>
              <a:ext uri="{FF2B5EF4-FFF2-40B4-BE49-F238E27FC236}">
                <a16:creationId xmlns:a16="http://schemas.microsoft.com/office/drawing/2014/main" id="{383B5E72-9DA9-4637-B62E-9BCE524F3197}"/>
              </a:ext>
            </a:extLst>
          </p:cNvPr>
          <p:cNvSpPr>
            <a:spLocks noGrp="1"/>
          </p:cNvSpPr>
          <p:nvPr>
            <p:ph sz="half" idx="1"/>
          </p:nvPr>
        </p:nvSpPr>
        <p:spPr>
          <a:xfrm>
            <a:off x="913795" y="2076450"/>
            <a:ext cx="10353762" cy="4171950"/>
          </a:xfrm>
        </p:spPr>
        <p:txBody>
          <a:bodyPr>
            <a:normAutofit fontScale="92500" lnSpcReduction="10000"/>
          </a:bodyPr>
          <a:lstStyle/>
          <a:p>
            <a:r>
              <a:rPr lang="en-US" sz="2800" dirty="0"/>
              <a:t>Using our function to create objects based on parameters we pass in (</a:t>
            </a:r>
            <a:r>
              <a:rPr lang="en-US" sz="2800" dirty="0" err="1"/>
              <a:t>BuildObject</a:t>
            </a:r>
            <a:r>
              <a:rPr lang="en-US" sz="2800" dirty="0"/>
              <a:t>), we can make a bunch and then do some computations.</a:t>
            </a:r>
          </a:p>
          <a:p>
            <a:r>
              <a:rPr lang="en-US" sz="2800" dirty="0"/>
              <a:t>Here, we create three JSON objects using our </a:t>
            </a:r>
            <a:r>
              <a:rPr lang="en-US" sz="2800" dirty="0" err="1"/>
              <a:t>BuildObject</a:t>
            </a:r>
            <a:r>
              <a:rPr lang="en-US" sz="2800" dirty="0"/>
              <a:t> function and add them all to an array.</a:t>
            </a:r>
          </a:p>
          <a:p>
            <a:r>
              <a:rPr lang="en-US" sz="2800" dirty="0"/>
              <a:t>We pass that array into a new </a:t>
            </a:r>
            <a:r>
              <a:rPr lang="en-US" sz="2800" dirty="0" err="1"/>
              <a:t>FindWorstStudent</a:t>
            </a:r>
            <a:r>
              <a:rPr lang="en-US" sz="2800" dirty="0"/>
              <a:t> function which loops through all of the items in the array and computes the one with the lowest GPA, and returns it.</a:t>
            </a:r>
          </a:p>
          <a:p>
            <a:r>
              <a:rPr lang="en-US" sz="2800" dirty="0"/>
              <a:t>We do our looping through the array using the </a:t>
            </a:r>
            <a:r>
              <a:rPr lang="en-US" sz="2800" dirty="0" err="1"/>
              <a:t>Javascript</a:t>
            </a:r>
            <a:r>
              <a:rPr lang="en-US" sz="2800" dirty="0"/>
              <a:t> built-in </a:t>
            </a:r>
            <a:r>
              <a:rPr lang="en-US" sz="2800" dirty="0" err="1"/>
              <a:t>forEach</a:t>
            </a:r>
            <a:r>
              <a:rPr lang="en-US" sz="2800" dirty="0"/>
              <a:t>() function.</a:t>
            </a:r>
          </a:p>
        </p:txBody>
      </p:sp>
    </p:spTree>
    <p:custDataLst>
      <p:tags r:id="rId1"/>
    </p:custDataLst>
    <p:extLst>
      <p:ext uri="{BB962C8B-B14F-4D97-AF65-F5344CB8AC3E}">
        <p14:creationId xmlns:p14="http://schemas.microsoft.com/office/powerpoint/2010/main" val="3562460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3FC57-CF38-4CB3-BACF-A61C34C043B5}"/>
              </a:ext>
            </a:extLst>
          </p:cNvPr>
          <p:cNvSpPr>
            <a:spLocks noGrp="1"/>
          </p:cNvSpPr>
          <p:nvPr>
            <p:ph type="title"/>
          </p:nvPr>
        </p:nvSpPr>
        <p:spPr/>
        <p:txBody>
          <a:bodyPr/>
          <a:lstStyle/>
          <a:p>
            <a:r>
              <a:rPr lang="en-US" dirty="0"/>
              <a:t>Let’s finally do something</a:t>
            </a:r>
          </a:p>
        </p:txBody>
      </p:sp>
      <p:sp>
        <p:nvSpPr>
          <p:cNvPr id="3" name="Content Placeholder 2">
            <a:extLst>
              <a:ext uri="{FF2B5EF4-FFF2-40B4-BE49-F238E27FC236}">
                <a16:creationId xmlns:a16="http://schemas.microsoft.com/office/drawing/2014/main" id="{383B5E72-9DA9-4637-B62E-9BCE524F3197}"/>
              </a:ext>
            </a:extLst>
          </p:cNvPr>
          <p:cNvSpPr>
            <a:spLocks noGrp="1"/>
          </p:cNvSpPr>
          <p:nvPr>
            <p:ph sz="half" idx="1"/>
          </p:nvPr>
        </p:nvSpPr>
        <p:spPr>
          <a:xfrm>
            <a:off x="913795" y="2076450"/>
            <a:ext cx="10353762" cy="4171950"/>
          </a:xfrm>
        </p:spPr>
        <p:txBody>
          <a:bodyPr>
            <a:normAutofit fontScale="92500" lnSpcReduction="20000"/>
          </a:bodyPr>
          <a:lstStyle/>
          <a:p>
            <a:r>
              <a:rPr lang="en-US" sz="2800" dirty="0"/>
              <a:t>The </a:t>
            </a:r>
            <a:r>
              <a:rPr lang="en-US" sz="2800" dirty="0" err="1"/>
              <a:t>forEach</a:t>
            </a:r>
            <a:r>
              <a:rPr lang="en-US" sz="2800" dirty="0"/>
              <a:t> loops through all items in the array and assigns the temporary variable element each time, which we use to determine if a specific array item has the lowest GPA.</a:t>
            </a:r>
          </a:p>
          <a:p>
            <a:r>
              <a:rPr lang="en-US" sz="2800" dirty="0"/>
              <a:t>Everything after the =&gt; (arrow) gets called for each item in the list. This is where we do our computation.</a:t>
            </a:r>
          </a:p>
          <a:p>
            <a:r>
              <a:rPr lang="en-US" sz="2800" dirty="0"/>
              <a:t>We keep track of the item with the lowest GPA that has been seen so far using the variable </a:t>
            </a:r>
            <a:r>
              <a:rPr lang="en-US" sz="2800" dirty="0" err="1"/>
              <a:t>worstStudent</a:t>
            </a:r>
            <a:r>
              <a:rPr lang="en-US" sz="2800" dirty="0"/>
              <a:t>, which we update each time that we see an item with a lower GPA.</a:t>
            </a:r>
          </a:p>
          <a:p>
            <a:r>
              <a:rPr lang="en-US" sz="2800" dirty="0"/>
              <a:t>After we loop through all items and have set the one with the lowest GPA to be </a:t>
            </a:r>
            <a:r>
              <a:rPr lang="en-US" sz="2800" dirty="0" err="1"/>
              <a:t>worstStudent</a:t>
            </a:r>
            <a:r>
              <a:rPr lang="en-US" sz="2800" dirty="0"/>
              <a:t>, we return </a:t>
            </a:r>
            <a:r>
              <a:rPr lang="en-US" sz="2800" dirty="0" err="1"/>
              <a:t>worstStudent</a:t>
            </a:r>
            <a:r>
              <a:rPr lang="en-US" sz="2800" dirty="0"/>
              <a:t> and print it out to the console</a:t>
            </a:r>
          </a:p>
        </p:txBody>
      </p:sp>
    </p:spTree>
    <p:custDataLst>
      <p:tags r:id="rId1"/>
    </p:custDataLst>
    <p:extLst>
      <p:ext uri="{BB962C8B-B14F-4D97-AF65-F5344CB8AC3E}">
        <p14:creationId xmlns:p14="http://schemas.microsoft.com/office/powerpoint/2010/main" val="774710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3FC57-CF38-4CB3-BACF-A61C34C043B5}"/>
              </a:ext>
            </a:extLst>
          </p:cNvPr>
          <p:cNvSpPr>
            <a:spLocks noGrp="1"/>
          </p:cNvSpPr>
          <p:nvPr>
            <p:ph type="title"/>
          </p:nvPr>
        </p:nvSpPr>
        <p:spPr>
          <a:xfrm>
            <a:off x="913795" y="609600"/>
            <a:ext cx="10353762" cy="1257300"/>
          </a:xfrm>
        </p:spPr>
        <p:txBody>
          <a:bodyPr anchor="ctr">
            <a:normAutofit/>
          </a:bodyPr>
          <a:lstStyle/>
          <a:p>
            <a:r>
              <a:rPr lang="en-US" dirty="0"/>
              <a:t>Let’s finally do something</a:t>
            </a:r>
          </a:p>
        </p:txBody>
      </p:sp>
      <p:pic>
        <p:nvPicPr>
          <p:cNvPr id="7" name="Picture 6" descr="Graphical user interface, text, application&#10;&#10;Description automatically generated">
            <a:extLst>
              <a:ext uri="{FF2B5EF4-FFF2-40B4-BE49-F238E27FC236}">
                <a16:creationId xmlns:a16="http://schemas.microsoft.com/office/drawing/2014/main" id="{AE848CCE-38A1-49E1-8802-DFE870FFC188}"/>
              </a:ext>
            </a:extLst>
          </p:cNvPr>
          <p:cNvPicPr>
            <a:picLocks noChangeAspect="1"/>
          </p:cNvPicPr>
          <p:nvPr/>
        </p:nvPicPr>
        <p:blipFill>
          <a:blip r:embed="rId3"/>
          <a:stretch>
            <a:fillRect/>
          </a:stretch>
        </p:blipFill>
        <p:spPr>
          <a:xfrm>
            <a:off x="3054138" y="2076450"/>
            <a:ext cx="6073075" cy="3714749"/>
          </a:xfrm>
          <a:prstGeom prst="rect">
            <a:avLst/>
          </a:prstGeom>
          <a:noFill/>
        </p:spPr>
      </p:pic>
    </p:spTree>
    <p:custDataLst>
      <p:tags r:id="rId1"/>
    </p:custDataLst>
    <p:extLst>
      <p:ext uri="{BB962C8B-B14F-4D97-AF65-F5344CB8AC3E}">
        <p14:creationId xmlns:p14="http://schemas.microsoft.com/office/powerpoint/2010/main" val="21501901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4F90-D5D0-423C-BE2D-D0B8DDC152B8}"/>
              </a:ext>
            </a:extLst>
          </p:cNvPr>
          <p:cNvSpPr>
            <a:spLocks noGrp="1"/>
          </p:cNvSpPr>
          <p:nvPr>
            <p:ph type="title"/>
          </p:nvPr>
        </p:nvSpPr>
        <p:spPr/>
        <p:txBody>
          <a:bodyPr/>
          <a:lstStyle/>
          <a:p>
            <a:r>
              <a:rPr lang="en-US" dirty="0"/>
              <a:t>External Data Source</a:t>
            </a:r>
          </a:p>
        </p:txBody>
      </p:sp>
      <p:sp>
        <p:nvSpPr>
          <p:cNvPr id="3" name="Content Placeholder 2">
            <a:extLst>
              <a:ext uri="{FF2B5EF4-FFF2-40B4-BE49-F238E27FC236}">
                <a16:creationId xmlns:a16="http://schemas.microsoft.com/office/drawing/2014/main" id="{BC306910-5AFD-413C-BF79-97138BE4E2DD}"/>
              </a:ext>
            </a:extLst>
          </p:cNvPr>
          <p:cNvSpPr>
            <a:spLocks noGrp="1"/>
          </p:cNvSpPr>
          <p:nvPr>
            <p:ph idx="1"/>
          </p:nvPr>
        </p:nvSpPr>
        <p:spPr>
          <a:xfrm>
            <a:off x="913795" y="2076450"/>
            <a:ext cx="10353762" cy="1500763"/>
          </a:xfrm>
        </p:spPr>
        <p:txBody>
          <a:bodyPr/>
          <a:lstStyle/>
          <a:p>
            <a:r>
              <a:rPr lang="en-US" dirty="0"/>
              <a:t>Objects from data source, like an ArcGIS server, or some other data file.</a:t>
            </a:r>
          </a:p>
          <a:p>
            <a:r>
              <a:rPr lang="en-US" dirty="0"/>
              <a:t>To make use of JSON objects from another location (meaning, not ones that you create yourself), you just must load them like any other JavaScript file.</a:t>
            </a:r>
          </a:p>
          <a:p>
            <a:endParaRPr lang="en-US" dirty="0"/>
          </a:p>
        </p:txBody>
      </p:sp>
      <p:pic>
        <p:nvPicPr>
          <p:cNvPr id="5" name="Picture 4">
            <a:extLst>
              <a:ext uri="{FF2B5EF4-FFF2-40B4-BE49-F238E27FC236}">
                <a16:creationId xmlns:a16="http://schemas.microsoft.com/office/drawing/2014/main" id="{40A08ED2-25B9-455A-979D-66A35BDF59F6}"/>
              </a:ext>
            </a:extLst>
          </p:cNvPr>
          <p:cNvPicPr>
            <a:picLocks noChangeAspect="1"/>
          </p:cNvPicPr>
          <p:nvPr/>
        </p:nvPicPr>
        <p:blipFill>
          <a:blip r:embed="rId3"/>
          <a:stretch>
            <a:fillRect/>
          </a:stretch>
        </p:blipFill>
        <p:spPr>
          <a:xfrm>
            <a:off x="4509526" y="3577213"/>
            <a:ext cx="3162300" cy="514350"/>
          </a:xfrm>
          <a:prstGeom prst="rect">
            <a:avLst/>
          </a:prstGeom>
        </p:spPr>
      </p:pic>
      <p:sp>
        <p:nvSpPr>
          <p:cNvPr id="6" name="Content Placeholder 2">
            <a:extLst>
              <a:ext uri="{FF2B5EF4-FFF2-40B4-BE49-F238E27FC236}">
                <a16:creationId xmlns:a16="http://schemas.microsoft.com/office/drawing/2014/main" id="{21D785ED-BB5B-48A9-94E0-598F85938359}"/>
              </a:ext>
            </a:extLst>
          </p:cNvPr>
          <p:cNvSpPr txBox="1">
            <a:spLocks/>
          </p:cNvSpPr>
          <p:nvPr/>
        </p:nvSpPr>
        <p:spPr>
          <a:xfrm>
            <a:off x="913795" y="4240719"/>
            <a:ext cx="10353762" cy="1500763"/>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We tell our browser to pull a JSON object from a file (which is different than a URL source), by adding the file to our HTML document via a script tag and setting the source attribute be the name of the file which contains the JSON.</a:t>
            </a:r>
          </a:p>
        </p:txBody>
      </p:sp>
    </p:spTree>
    <p:custDataLst>
      <p:tags r:id="rId1"/>
    </p:custDataLst>
    <p:extLst>
      <p:ext uri="{BB962C8B-B14F-4D97-AF65-F5344CB8AC3E}">
        <p14:creationId xmlns:p14="http://schemas.microsoft.com/office/powerpoint/2010/main" val="3206814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88F74-7CFB-4D07-A185-C1A107E447EB}"/>
              </a:ext>
            </a:extLst>
          </p:cNvPr>
          <p:cNvSpPr>
            <a:spLocks noGrp="1"/>
          </p:cNvSpPr>
          <p:nvPr>
            <p:ph type="title"/>
          </p:nvPr>
        </p:nvSpPr>
        <p:spPr>
          <a:xfrm>
            <a:off x="913795" y="247650"/>
            <a:ext cx="6733001" cy="1257300"/>
          </a:xfrm>
        </p:spPr>
        <p:txBody>
          <a:bodyPr/>
          <a:lstStyle/>
          <a:p>
            <a:r>
              <a:rPr lang="en-US" dirty="0"/>
              <a:t>data.js</a:t>
            </a:r>
          </a:p>
        </p:txBody>
      </p:sp>
      <p:sp>
        <p:nvSpPr>
          <p:cNvPr id="3" name="Content Placeholder 2">
            <a:extLst>
              <a:ext uri="{FF2B5EF4-FFF2-40B4-BE49-F238E27FC236}">
                <a16:creationId xmlns:a16="http://schemas.microsoft.com/office/drawing/2014/main" id="{4E2D34C6-2746-4040-920F-A4AF1327118A}"/>
              </a:ext>
            </a:extLst>
          </p:cNvPr>
          <p:cNvSpPr>
            <a:spLocks noGrp="1"/>
          </p:cNvSpPr>
          <p:nvPr>
            <p:ph idx="1"/>
          </p:nvPr>
        </p:nvSpPr>
        <p:spPr>
          <a:xfrm>
            <a:off x="913795" y="1336431"/>
            <a:ext cx="6733001" cy="4911969"/>
          </a:xfrm>
        </p:spPr>
        <p:txBody>
          <a:bodyPr>
            <a:normAutofit fontScale="85000" lnSpcReduction="20000"/>
          </a:bodyPr>
          <a:lstStyle/>
          <a:p>
            <a:r>
              <a:rPr lang="en-US" dirty="0"/>
              <a:t>We create a variable named </a:t>
            </a:r>
            <a:r>
              <a:rPr lang="en-US" dirty="0" err="1"/>
              <a:t>theJSON</a:t>
            </a:r>
            <a:r>
              <a:rPr lang="en-US" dirty="0"/>
              <a:t> and set it to be a JSON object.</a:t>
            </a:r>
          </a:p>
          <a:p>
            <a:r>
              <a:rPr lang="en-US" dirty="0"/>
              <a:t>The JSON object starts and ends with curly brackets { }</a:t>
            </a:r>
          </a:p>
          <a:p>
            <a:r>
              <a:rPr lang="en-US" dirty="0"/>
              <a:t>At the root level, the JSON object has one property named data</a:t>
            </a:r>
          </a:p>
          <a:p>
            <a:r>
              <a:rPr lang="en-US" dirty="0"/>
              <a:t>The value of the property data is an Array of objects. It starts and ends with square brackets [ ]</a:t>
            </a:r>
          </a:p>
          <a:p>
            <a:r>
              <a:rPr lang="en-US" dirty="0"/>
              <a:t>Each item in the Array is a full JSON object</a:t>
            </a:r>
          </a:p>
          <a:p>
            <a:pPr lvl="1"/>
            <a:r>
              <a:rPr lang="en-US" dirty="0"/>
              <a:t>It starts and ends with curly brackets</a:t>
            </a:r>
          </a:p>
          <a:p>
            <a:pPr lvl="1"/>
            <a:r>
              <a:rPr lang="en-US" dirty="0"/>
              <a:t>Each property of an item in the Array is written in JSON </a:t>
            </a:r>
            <a:r>
              <a:rPr lang="en-US" dirty="0" err="1"/>
              <a:t>attributeName</a:t>
            </a:r>
            <a:r>
              <a:rPr lang="en-US" dirty="0"/>
              <a:t> : </a:t>
            </a:r>
            <a:r>
              <a:rPr lang="en-US" dirty="0" err="1"/>
              <a:t>attributeValue</a:t>
            </a:r>
            <a:r>
              <a:rPr lang="en-US" dirty="0"/>
              <a:t> format</a:t>
            </a:r>
          </a:p>
          <a:p>
            <a:pPr lvl="1"/>
            <a:r>
              <a:rPr lang="en-US" dirty="0"/>
              <a:t>All attribute names are wrapped in double quotes (attribute names in JSON must be strings)</a:t>
            </a:r>
          </a:p>
          <a:p>
            <a:pPr lvl="1"/>
            <a:r>
              <a:rPr lang="en-US" dirty="0"/>
              <a:t>The attribute values can be any data type, including sub objects. In this case they are strings, integers, and floats.</a:t>
            </a:r>
          </a:p>
        </p:txBody>
      </p:sp>
      <p:pic>
        <p:nvPicPr>
          <p:cNvPr id="5" name="Picture 4">
            <a:extLst>
              <a:ext uri="{FF2B5EF4-FFF2-40B4-BE49-F238E27FC236}">
                <a16:creationId xmlns:a16="http://schemas.microsoft.com/office/drawing/2014/main" id="{D605AE96-1E0B-4A1D-9B7D-7208378D14BF}"/>
              </a:ext>
            </a:extLst>
          </p:cNvPr>
          <p:cNvPicPr>
            <a:picLocks noChangeAspect="1"/>
          </p:cNvPicPr>
          <p:nvPr/>
        </p:nvPicPr>
        <p:blipFill>
          <a:blip r:embed="rId3"/>
          <a:stretch>
            <a:fillRect/>
          </a:stretch>
        </p:blipFill>
        <p:spPr>
          <a:xfrm>
            <a:off x="7892561" y="876300"/>
            <a:ext cx="3581400" cy="5105400"/>
          </a:xfrm>
          <a:prstGeom prst="rect">
            <a:avLst/>
          </a:prstGeom>
        </p:spPr>
      </p:pic>
    </p:spTree>
    <p:custDataLst>
      <p:tags r:id="rId1"/>
    </p:custDataLst>
    <p:extLst>
      <p:ext uri="{BB962C8B-B14F-4D97-AF65-F5344CB8AC3E}">
        <p14:creationId xmlns:p14="http://schemas.microsoft.com/office/powerpoint/2010/main" val="1560693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D8337A0-BF7C-4F8E-9696-637190FF9891}"/>
              </a:ext>
            </a:extLst>
          </p:cNvPr>
          <p:cNvSpPr>
            <a:spLocks noGrp="1"/>
          </p:cNvSpPr>
          <p:nvPr>
            <p:ph type="title"/>
          </p:nvPr>
        </p:nvSpPr>
        <p:spPr>
          <a:xfrm>
            <a:off x="913795" y="609600"/>
            <a:ext cx="10353762" cy="1257300"/>
          </a:xfrm>
        </p:spPr>
        <p:txBody>
          <a:bodyPr/>
          <a:lstStyle/>
          <a:p>
            <a:r>
              <a:rPr lang="en-US" dirty="0"/>
              <a:t>Updating the Run function</a:t>
            </a:r>
          </a:p>
        </p:txBody>
      </p:sp>
      <p:pic>
        <p:nvPicPr>
          <p:cNvPr id="5" name="Picture 4">
            <a:extLst>
              <a:ext uri="{FF2B5EF4-FFF2-40B4-BE49-F238E27FC236}">
                <a16:creationId xmlns:a16="http://schemas.microsoft.com/office/drawing/2014/main" id="{B6B4E7A2-09D9-4F0F-9F48-D5CFED3AC4F1}"/>
              </a:ext>
            </a:extLst>
          </p:cNvPr>
          <p:cNvPicPr>
            <a:picLocks noChangeAspect="1"/>
          </p:cNvPicPr>
          <p:nvPr/>
        </p:nvPicPr>
        <p:blipFill>
          <a:blip r:embed="rId3"/>
          <a:stretch>
            <a:fillRect/>
          </a:stretch>
        </p:blipFill>
        <p:spPr>
          <a:xfrm>
            <a:off x="1104435" y="2076450"/>
            <a:ext cx="9972481" cy="3714749"/>
          </a:xfrm>
          <a:prstGeom prst="rect">
            <a:avLst/>
          </a:prstGeom>
          <a:noFill/>
        </p:spPr>
      </p:pic>
    </p:spTree>
    <p:custDataLst>
      <p:tags r:id="rId1"/>
    </p:custDataLst>
    <p:extLst>
      <p:ext uri="{BB962C8B-B14F-4D97-AF65-F5344CB8AC3E}">
        <p14:creationId xmlns:p14="http://schemas.microsoft.com/office/powerpoint/2010/main" val="15851948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D8337A0-BF7C-4F8E-9696-637190FF9891}"/>
              </a:ext>
            </a:extLst>
          </p:cNvPr>
          <p:cNvSpPr>
            <a:spLocks noGrp="1"/>
          </p:cNvSpPr>
          <p:nvPr>
            <p:ph type="title"/>
          </p:nvPr>
        </p:nvSpPr>
        <p:spPr>
          <a:xfrm>
            <a:off x="913795" y="609600"/>
            <a:ext cx="10353762" cy="1257300"/>
          </a:xfrm>
        </p:spPr>
        <p:txBody>
          <a:bodyPr anchor="ctr">
            <a:normAutofit/>
          </a:bodyPr>
          <a:lstStyle/>
          <a:p>
            <a:r>
              <a:rPr lang="en-US" dirty="0"/>
              <a:t>Results:</a:t>
            </a:r>
          </a:p>
        </p:txBody>
      </p:sp>
      <p:pic>
        <p:nvPicPr>
          <p:cNvPr id="3" name="Picture 2">
            <a:extLst>
              <a:ext uri="{FF2B5EF4-FFF2-40B4-BE49-F238E27FC236}">
                <a16:creationId xmlns:a16="http://schemas.microsoft.com/office/drawing/2014/main" id="{80F6930F-3DFF-443E-8012-002E62A05F01}"/>
              </a:ext>
            </a:extLst>
          </p:cNvPr>
          <p:cNvPicPr>
            <a:picLocks noChangeAspect="1"/>
          </p:cNvPicPr>
          <p:nvPr/>
        </p:nvPicPr>
        <p:blipFill>
          <a:blip r:embed="rId3"/>
          <a:stretch>
            <a:fillRect/>
          </a:stretch>
        </p:blipFill>
        <p:spPr>
          <a:xfrm>
            <a:off x="3675023" y="1866900"/>
            <a:ext cx="4831305" cy="4336338"/>
          </a:xfrm>
          <a:prstGeom prst="rect">
            <a:avLst/>
          </a:prstGeom>
          <a:noFill/>
        </p:spPr>
      </p:pic>
    </p:spTree>
    <p:custDataLst>
      <p:tags r:id="rId1"/>
    </p:custDataLst>
    <p:extLst>
      <p:ext uri="{BB962C8B-B14F-4D97-AF65-F5344CB8AC3E}">
        <p14:creationId xmlns:p14="http://schemas.microsoft.com/office/powerpoint/2010/main" val="3600147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0AF2D-8BA7-4BE7-AE6A-15E907DF0FCE}"/>
              </a:ext>
            </a:extLst>
          </p:cNvPr>
          <p:cNvSpPr>
            <a:spLocks noGrp="1"/>
          </p:cNvSpPr>
          <p:nvPr>
            <p:ph type="title"/>
          </p:nvPr>
        </p:nvSpPr>
        <p:spPr/>
        <p:txBody>
          <a:bodyPr>
            <a:normAutofit fontScale="90000"/>
          </a:bodyPr>
          <a:lstStyle/>
          <a:p>
            <a:r>
              <a:rPr lang="en-US" dirty="0"/>
              <a:t>Task 1: Create and link the HTML and JavaScript pages for this assignment - 20 points</a:t>
            </a:r>
          </a:p>
        </p:txBody>
      </p:sp>
      <p:sp>
        <p:nvSpPr>
          <p:cNvPr id="3" name="Content Placeholder 2">
            <a:extLst>
              <a:ext uri="{FF2B5EF4-FFF2-40B4-BE49-F238E27FC236}">
                <a16:creationId xmlns:a16="http://schemas.microsoft.com/office/drawing/2014/main" id="{BC2CA830-60AC-44B2-AC67-409916B3C1FA}"/>
              </a:ext>
            </a:extLst>
          </p:cNvPr>
          <p:cNvSpPr>
            <a:spLocks noGrp="1"/>
          </p:cNvSpPr>
          <p:nvPr>
            <p:ph idx="1"/>
          </p:nvPr>
        </p:nvSpPr>
        <p:spPr>
          <a:xfrm>
            <a:off x="913795" y="2397997"/>
            <a:ext cx="10353762" cy="3714749"/>
          </a:xfrm>
        </p:spPr>
        <p:txBody>
          <a:bodyPr>
            <a:normAutofit lnSpcReduction="10000"/>
          </a:bodyPr>
          <a:lstStyle/>
          <a:p>
            <a:r>
              <a:rPr lang="en-US" sz="3200" dirty="0"/>
              <a:t>Create your index.html page</a:t>
            </a:r>
          </a:p>
          <a:p>
            <a:r>
              <a:rPr lang="en-US" sz="3200" dirty="0"/>
              <a:t>Create your script.js page</a:t>
            </a:r>
          </a:p>
          <a:p>
            <a:r>
              <a:rPr lang="en-US" sz="3200" dirty="0"/>
              <a:t>Add a script tag to include your JavaScript page within your HTML page.</a:t>
            </a:r>
          </a:p>
          <a:p>
            <a:r>
              <a:rPr lang="en-US" sz="3200" dirty="0"/>
              <a:t>Add a script tag to include the data for this assignment datas.js (download from Module).</a:t>
            </a:r>
          </a:p>
        </p:txBody>
      </p:sp>
    </p:spTree>
    <p:custDataLst>
      <p:tags r:id="rId1"/>
    </p:custDataLst>
    <p:extLst>
      <p:ext uri="{BB962C8B-B14F-4D97-AF65-F5344CB8AC3E}">
        <p14:creationId xmlns:p14="http://schemas.microsoft.com/office/powerpoint/2010/main" val="538331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4FE43-5DC4-4B42-9C96-89222AC9EF9D}"/>
              </a:ext>
            </a:extLst>
          </p:cNvPr>
          <p:cNvSpPr>
            <a:spLocks noGrp="1"/>
          </p:cNvSpPr>
          <p:nvPr>
            <p:ph type="title"/>
          </p:nvPr>
        </p:nvSpPr>
        <p:spPr/>
        <p:txBody>
          <a:bodyPr/>
          <a:lstStyle/>
          <a:p>
            <a:r>
              <a:rPr lang="en-US" dirty="0"/>
              <a:t>Learning Outcomes (JS)</a:t>
            </a:r>
          </a:p>
        </p:txBody>
      </p:sp>
      <p:sp>
        <p:nvSpPr>
          <p:cNvPr id="3" name="Content Placeholder 2">
            <a:extLst>
              <a:ext uri="{FF2B5EF4-FFF2-40B4-BE49-F238E27FC236}">
                <a16:creationId xmlns:a16="http://schemas.microsoft.com/office/drawing/2014/main" id="{D9D867F4-9478-44DE-97E0-47C92DA65EA2}"/>
              </a:ext>
            </a:extLst>
          </p:cNvPr>
          <p:cNvSpPr>
            <a:spLocks noGrp="1"/>
          </p:cNvSpPr>
          <p:nvPr>
            <p:ph idx="1"/>
          </p:nvPr>
        </p:nvSpPr>
        <p:spPr>
          <a:xfrm>
            <a:off x="913795" y="2076450"/>
            <a:ext cx="10353762" cy="4073141"/>
          </a:xfrm>
        </p:spPr>
        <p:txBody>
          <a:bodyPr>
            <a:normAutofit fontScale="92500"/>
          </a:bodyPr>
          <a:lstStyle/>
          <a:p>
            <a:r>
              <a:rPr lang="en-US" sz="4000" dirty="0"/>
              <a:t>Build interactive web pages (JavaScript button clicks)</a:t>
            </a:r>
          </a:p>
          <a:p>
            <a:r>
              <a:rPr lang="en-US" sz="4000" dirty="0"/>
              <a:t>Create and utilize JSON objects</a:t>
            </a:r>
          </a:p>
          <a:p>
            <a:r>
              <a:rPr lang="en-US" sz="4000" dirty="0"/>
              <a:t>Make arrays</a:t>
            </a:r>
          </a:p>
          <a:p>
            <a:r>
              <a:rPr lang="en-US" sz="4000" dirty="0"/>
              <a:t>Apply basic JavaScript control structure (loops, if/else)</a:t>
            </a:r>
          </a:p>
        </p:txBody>
      </p:sp>
    </p:spTree>
    <p:custDataLst>
      <p:tags r:id="rId1"/>
    </p:custDataLst>
    <p:extLst>
      <p:ext uri="{BB962C8B-B14F-4D97-AF65-F5344CB8AC3E}">
        <p14:creationId xmlns:p14="http://schemas.microsoft.com/office/powerpoint/2010/main" val="435920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0AF2D-8BA7-4BE7-AE6A-15E907DF0FCE}"/>
              </a:ext>
            </a:extLst>
          </p:cNvPr>
          <p:cNvSpPr>
            <a:spLocks noGrp="1"/>
          </p:cNvSpPr>
          <p:nvPr>
            <p:ph type="title"/>
          </p:nvPr>
        </p:nvSpPr>
        <p:spPr>
          <a:xfrm>
            <a:off x="913795" y="609600"/>
            <a:ext cx="10353762" cy="1952730"/>
          </a:xfrm>
        </p:spPr>
        <p:txBody>
          <a:bodyPr>
            <a:normAutofit fontScale="90000"/>
          </a:bodyPr>
          <a:lstStyle/>
          <a:p>
            <a:r>
              <a:rPr lang="en-US" dirty="0"/>
              <a:t>Task 2: Create an HTML button which calls your JavaScript function Run() when it is clicked - 5 points</a:t>
            </a:r>
          </a:p>
        </p:txBody>
      </p:sp>
      <p:sp>
        <p:nvSpPr>
          <p:cNvPr id="3" name="Content Placeholder 2">
            <a:extLst>
              <a:ext uri="{FF2B5EF4-FFF2-40B4-BE49-F238E27FC236}">
                <a16:creationId xmlns:a16="http://schemas.microsoft.com/office/drawing/2014/main" id="{BC2CA830-60AC-44B2-AC67-409916B3C1FA}"/>
              </a:ext>
            </a:extLst>
          </p:cNvPr>
          <p:cNvSpPr>
            <a:spLocks noGrp="1"/>
          </p:cNvSpPr>
          <p:nvPr>
            <p:ph idx="1"/>
          </p:nvPr>
        </p:nvSpPr>
        <p:spPr>
          <a:xfrm>
            <a:off x="913795" y="2863780"/>
            <a:ext cx="10353762" cy="3248966"/>
          </a:xfrm>
        </p:spPr>
        <p:txBody>
          <a:bodyPr>
            <a:normAutofit/>
          </a:bodyPr>
          <a:lstStyle/>
          <a:p>
            <a:r>
              <a:rPr lang="en-US" sz="4000" dirty="0"/>
              <a:t>Inside of your HTML document:</a:t>
            </a:r>
          </a:p>
          <a:p>
            <a:pPr lvl="1"/>
            <a:r>
              <a:rPr lang="en-US" sz="3600" dirty="0"/>
              <a:t>Create a button input</a:t>
            </a:r>
          </a:p>
          <a:p>
            <a:pPr lvl="1"/>
            <a:r>
              <a:rPr lang="en-US" sz="3600" dirty="0"/>
              <a:t>Make the onclick action of the button call a Run() JavaScript function</a:t>
            </a:r>
          </a:p>
        </p:txBody>
      </p:sp>
    </p:spTree>
    <p:custDataLst>
      <p:tags r:id="rId1"/>
    </p:custDataLst>
    <p:extLst>
      <p:ext uri="{BB962C8B-B14F-4D97-AF65-F5344CB8AC3E}">
        <p14:creationId xmlns:p14="http://schemas.microsoft.com/office/powerpoint/2010/main" val="2502061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0AF2D-8BA7-4BE7-AE6A-15E907DF0FCE}"/>
              </a:ext>
            </a:extLst>
          </p:cNvPr>
          <p:cNvSpPr>
            <a:spLocks noGrp="1"/>
          </p:cNvSpPr>
          <p:nvPr>
            <p:ph type="title"/>
          </p:nvPr>
        </p:nvSpPr>
        <p:spPr>
          <a:xfrm>
            <a:off x="913795" y="609600"/>
            <a:ext cx="10353762" cy="1952730"/>
          </a:xfrm>
        </p:spPr>
        <p:txBody>
          <a:bodyPr>
            <a:normAutofit/>
          </a:bodyPr>
          <a:lstStyle/>
          <a:p>
            <a:r>
              <a:rPr lang="en-US" dirty="0"/>
              <a:t>Task 3: Create the Run function inside of your JavaScript file - 5 points</a:t>
            </a:r>
          </a:p>
        </p:txBody>
      </p:sp>
      <p:sp>
        <p:nvSpPr>
          <p:cNvPr id="3" name="Content Placeholder 2">
            <a:extLst>
              <a:ext uri="{FF2B5EF4-FFF2-40B4-BE49-F238E27FC236}">
                <a16:creationId xmlns:a16="http://schemas.microsoft.com/office/drawing/2014/main" id="{BC2CA830-60AC-44B2-AC67-409916B3C1FA}"/>
              </a:ext>
            </a:extLst>
          </p:cNvPr>
          <p:cNvSpPr>
            <a:spLocks noGrp="1"/>
          </p:cNvSpPr>
          <p:nvPr>
            <p:ph idx="1"/>
          </p:nvPr>
        </p:nvSpPr>
        <p:spPr>
          <a:xfrm>
            <a:off x="913795" y="2863780"/>
            <a:ext cx="10353762" cy="3248966"/>
          </a:xfrm>
        </p:spPr>
        <p:txBody>
          <a:bodyPr>
            <a:normAutofit/>
          </a:bodyPr>
          <a:lstStyle/>
          <a:p>
            <a:r>
              <a:rPr lang="en-US" sz="4400" dirty="0"/>
              <a:t>Inside of your JavaScript file, create a new function named Run()</a:t>
            </a:r>
            <a:endParaRPr lang="en-US" sz="4000" dirty="0"/>
          </a:p>
        </p:txBody>
      </p:sp>
    </p:spTree>
    <p:custDataLst>
      <p:tags r:id="rId1"/>
    </p:custDataLst>
    <p:extLst>
      <p:ext uri="{BB962C8B-B14F-4D97-AF65-F5344CB8AC3E}">
        <p14:creationId xmlns:p14="http://schemas.microsoft.com/office/powerpoint/2010/main" val="33166910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0AF2D-8BA7-4BE7-AE6A-15E907DF0FCE}"/>
              </a:ext>
            </a:extLst>
          </p:cNvPr>
          <p:cNvSpPr>
            <a:spLocks noGrp="1"/>
          </p:cNvSpPr>
          <p:nvPr>
            <p:ph type="title"/>
          </p:nvPr>
        </p:nvSpPr>
        <p:spPr>
          <a:xfrm>
            <a:off x="913795" y="609600"/>
            <a:ext cx="10353762" cy="1952730"/>
          </a:xfrm>
        </p:spPr>
        <p:txBody>
          <a:bodyPr>
            <a:normAutofit fontScale="90000"/>
          </a:bodyPr>
          <a:lstStyle/>
          <a:p>
            <a:r>
              <a:rPr lang="en-US" dirty="0"/>
              <a:t>Task 4: Create JavaScript functions to calculate the bounding box of the data file - 20 points</a:t>
            </a:r>
          </a:p>
        </p:txBody>
      </p:sp>
      <p:sp>
        <p:nvSpPr>
          <p:cNvPr id="3" name="Content Placeholder 2">
            <a:extLst>
              <a:ext uri="{FF2B5EF4-FFF2-40B4-BE49-F238E27FC236}">
                <a16:creationId xmlns:a16="http://schemas.microsoft.com/office/drawing/2014/main" id="{BC2CA830-60AC-44B2-AC67-409916B3C1FA}"/>
              </a:ext>
            </a:extLst>
          </p:cNvPr>
          <p:cNvSpPr>
            <a:spLocks noGrp="1"/>
          </p:cNvSpPr>
          <p:nvPr>
            <p:ph idx="1"/>
          </p:nvPr>
        </p:nvSpPr>
        <p:spPr>
          <a:xfrm>
            <a:off x="913795" y="2562330"/>
            <a:ext cx="10353762" cy="3550416"/>
          </a:xfrm>
        </p:spPr>
        <p:txBody>
          <a:bodyPr>
            <a:normAutofit fontScale="70000" lnSpcReduction="20000"/>
          </a:bodyPr>
          <a:lstStyle/>
          <a:p>
            <a:r>
              <a:rPr lang="en-US" sz="4400" dirty="0"/>
              <a:t>Create one or more functions which selects the points from the data file which are the top left, top right, bottom left, and bottom right corners of the data set.</a:t>
            </a:r>
          </a:p>
          <a:p>
            <a:pPr lvl="1"/>
            <a:r>
              <a:rPr lang="en-US" sz="4200" dirty="0"/>
              <a:t>Top </a:t>
            </a:r>
            <a:r>
              <a:rPr lang="en-US" sz="4200" dirty="0" err="1"/>
              <a:t>Reft</a:t>
            </a:r>
            <a:r>
              <a:rPr lang="en-US" sz="4200" dirty="0"/>
              <a:t> = Max Lat and Min Lon</a:t>
            </a:r>
          </a:p>
          <a:p>
            <a:pPr lvl="1"/>
            <a:r>
              <a:rPr lang="en-US" sz="4200" dirty="0"/>
              <a:t>Top Right = Max Lat and Max Lon</a:t>
            </a:r>
          </a:p>
          <a:p>
            <a:pPr lvl="1"/>
            <a:r>
              <a:rPr lang="en-US" sz="4200" dirty="0"/>
              <a:t>Bottom Left = Min Lat and Min Lon</a:t>
            </a:r>
          </a:p>
          <a:p>
            <a:pPr lvl="1"/>
            <a:r>
              <a:rPr lang="en-US" sz="4200" dirty="0"/>
              <a:t>Bottom Right = Min Lat and Max Lon</a:t>
            </a:r>
            <a:endParaRPr lang="en-US" sz="3800" dirty="0"/>
          </a:p>
        </p:txBody>
      </p:sp>
    </p:spTree>
    <p:custDataLst>
      <p:tags r:id="rId1"/>
    </p:custDataLst>
    <p:extLst>
      <p:ext uri="{BB962C8B-B14F-4D97-AF65-F5344CB8AC3E}">
        <p14:creationId xmlns:p14="http://schemas.microsoft.com/office/powerpoint/2010/main" val="15144307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0AF2D-8BA7-4BE7-AE6A-15E907DF0FCE}"/>
              </a:ext>
            </a:extLst>
          </p:cNvPr>
          <p:cNvSpPr>
            <a:spLocks noGrp="1"/>
          </p:cNvSpPr>
          <p:nvPr>
            <p:ph type="title"/>
          </p:nvPr>
        </p:nvSpPr>
        <p:spPr>
          <a:xfrm>
            <a:off x="913795" y="609600"/>
            <a:ext cx="10353762" cy="1952730"/>
          </a:xfrm>
        </p:spPr>
        <p:txBody>
          <a:bodyPr>
            <a:normAutofit/>
          </a:bodyPr>
          <a:lstStyle/>
          <a:p>
            <a:r>
              <a:rPr lang="en-US" dirty="0"/>
              <a:t>Task 5: Make your Run function call your function(s) that find the corners - 20 points</a:t>
            </a:r>
          </a:p>
        </p:txBody>
      </p:sp>
      <p:pic>
        <p:nvPicPr>
          <p:cNvPr id="7" name="Picture 6">
            <a:extLst>
              <a:ext uri="{FF2B5EF4-FFF2-40B4-BE49-F238E27FC236}">
                <a16:creationId xmlns:a16="http://schemas.microsoft.com/office/drawing/2014/main" id="{221DAC79-4CE6-43F3-8B04-9DC61E767E24}"/>
              </a:ext>
            </a:extLst>
          </p:cNvPr>
          <p:cNvPicPr>
            <a:picLocks noChangeAspect="1"/>
          </p:cNvPicPr>
          <p:nvPr/>
        </p:nvPicPr>
        <p:blipFill>
          <a:blip r:embed="rId3"/>
          <a:stretch>
            <a:fillRect/>
          </a:stretch>
        </p:blipFill>
        <p:spPr>
          <a:xfrm>
            <a:off x="1885323" y="3061396"/>
            <a:ext cx="8421354" cy="2270927"/>
          </a:xfrm>
          <a:prstGeom prst="rect">
            <a:avLst/>
          </a:prstGeom>
        </p:spPr>
      </p:pic>
    </p:spTree>
    <p:custDataLst>
      <p:tags r:id="rId1"/>
    </p:custDataLst>
    <p:extLst>
      <p:ext uri="{BB962C8B-B14F-4D97-AF65-F5344CB8AC3E}">
        <p14:creationId xmlns:p14="http://schemas.microsoft.com/office/powerpoint/2010/main" val="32794221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0AF2D-8BA7-4BE7-AE6A-15E907DF0FCE}"/>
              </a:ext>
            </a:extLst>
          </p:cNvPr>
          <p:cNvSpPr>
            <a:spLocks noGrp="1"/>
          </p:cNvSpPr>
          <p:nvPr>
            <p:ph type="title"/>
          </p:nvPr>
        </p:nvSpPr>
        <p:spPr>
          <a:xfrm>
            <a:off x="913794" y="398585"/>
            <a:ext cx="10353762" cy="1257300"/>
          </a:xfrm>
        </p:spPr>
        <p:txBody>
          <a:bodyPr anchor="ctr">
            <a:normAutofit/>
          </a:bodyPr>
          <a:lstStyle/>
          <a:p>
            <a:r>
              <a:rPr lang="en-US" sz="3900" dirty="0"/>
              <a:t>Task 6: Create an output object from your corners - 20 points</a:t>
            </a:r>
          </a:p>
        </p:txBody>
      </p:sp>
      <p:pic>
        <p:nvPicPr>
          <p:cNvPr id="4" name="Picture 3" descr="Text&#10;&#10;Description automatically generated">
            <a:extLst>
              <a:ext uri="{FF2B5EF4-FFF2-40B4-BE49-F238E27FC236}">
                <a16:creationId xmlns:a16="http://schemas.microsoft.com/office/drawing/2014/main" id="{518F8322-E623-4B93-8A59-B5C692EC91A7}"/>
              </a:ext>
            </a:extLst>
          </p:cNvPr>
          <p:cNvPicPr>
            <a:picLocks noChangeAspect="1"/>
          </p:cNvPicPr>
          <p:nvPr/>
        </p:nvPicPr>
        <p:blipFill>
          <a:blip r:embed="rId3"/>
          <a:stretch>
            <a:fillRect/>
          </a:stretch>
        </p:blipFill>
        <p:spPr>
          <a:xfrm>
            <a:off x="2117683" y="2820028"/>
            <a:ext cx="7945985" cy="3714749"/>
          </a:xfrm>
          <a:prstGeom prst="rect">
            <a:avLst/>
          </a:prstGeom>
          <a:noFill/>
        </p:spPr>
      </p:pic>
      <p:sp>
        <p:nvSpPr>
          <p:cNvPr id="5" name="Title 1">
            <a:extLst>
              <a:ext uri="{FF2B5EF4-FFF2-40B4-BE49-F238E27FC236}">
                <a16:creationId xmlns:a16="http://schemas.microsoft.com/office/drawing/2014/main" id="{E20395C9-D555-422F-A99C-68A31E55DFD2}"/>
              </a:ext>
            </a:extLst>
          </p:cNvPr>
          <p:cNvSpPr txBox="1">
            <a:spLocks/>
          </p:cNvSpPr>
          <p:nvPr/>
        </p:nvSpPr>
        <p:spPr>
          <a:xfrm>
            <a:off x="885323" y="1562728"/>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900" dirty="0"/>
              <a:t>Task 7: Print out your result, along with your email - 5 points</a:t>
            </a:r>
          </a:p>
        </p:txBody>
      </p:sp>
    </p:spTree>
    <p:custDataLst>
      <p:tags r:id="rId1"/>
    </p:custDataLst>
    <p:extLst>
      <p:ext uri="{BB962C8B-B14F-4D97-AF65-F5344CB8AC3E}">
        <p14:creationId xmlns:p14="http://schemas.microsoft.com/office/powerpoint/2010/main" val="15986369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0AF2D-8BA7-4BE7-AE6A-15E907DF0FCE}"/>
              </a:ext>
            </a:extLst>
          </p:cNvPr>
          <p:cNvSpPr>
            <a:spLocks noGrp="1"/>
          </p:cNvSpPr>
          <p:nvPr>
            <p:ph type="title"/>
          </p:nvPr>
        </p:nvSpPr>
        <p:spPr>
          <a:xfrm>
            <a:off x="913795" y="2627086"/>
            <a:ext cx="10353762" cy="1257300"/>
          </a:xfrm>
        </p:spPr>
        <p:txBody>
          <a:bodyPr anchor="ctr">
            <a:normAutofit/>
          </a:bodyPr>
          <a:lstStyle/>
          <a:p>
            <a:r>
              <a:rPr lang="en-US" sz="3900" dirty="0"/>
              <a:t>Task 7: Take a screenshot of the console showing your email and your bounding box - 2.5 points</a:t>
            </a:r>
          </a:p>
        </p:txBody>
      </p:sp>
    </p:spTree>
    <p:custDataLst>
      <p:tags r:id="rId1"/>
    </p:custDataLst>
    <p:extLst>
      <p:ext uri="{BB962C8B-B14F-4D97-AF65-F5344CB8AC3E}">
        <p14:creationId xmlns:p14="http://schemas.microsoft.com/office/powerpoint/2010/main" val="22339681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0AF2D-8BA7-4BE7-AE6A-15E907DF0FCE}"/>
              </a:ext>
            </a:extLst>
          </p:cNvPr>
          <p:cNvSpPr>
            <a:spLocks noGrp="1"/>
          </p:cNvSpPr>
          <p:nvPr>
            <p:ph type="title"/>
          </p:nvPr>
        </p:nvSpPr>
        <p:spPr>
          <a:xfrm>
            <a:off x="913795" y="609600"/>
            <a:ext cx="10353762" cy="1952730"/>
          </a:xfrm>
        </p:spPr>
        <p:txBody>
          <a:bodyPr>
            <a:normAutofit/>
          </a:bodyPr>
          <a:lstStyle/>
          <a:p>
            <a:r>
              <a:rPr lang="en-US" dirty="0"/>
              <a:t>Task 8: Upload your code to your GitHub account - 2.5 points</a:t>
            </a:r>
          </a:p>
        </p:txBody>
      </p:sp>
      <p:sp>
        <p:nvSpPr>
          <p:cNvPr id="3" name="Content Placeholder 2">
            <a:extLst>
              <a:ext uri="{FF2B5EF4-FFF2-40B4-BE49-F238E27FC236}">
                <a16:creationId xmlns:a16="http://schemas.microsoft.com/office/drawing/2014/main" id="{BC2CA830-60AC-44B2-AC67-409916B3C1FA}"/>
              </a:ext>
            </a:extLst>
          </p:cNvPr>
          <p:cNvSpPr>
            <a:spLocks noGrp="1"/>
          </p:cNvSpPr>
          <p:nvPr>
            <p:ph idx="1"/>
          </p:nvPr>
        </p:nvSpPr>
        <p:spPr>
          <a:xfrm>
            <a:off x="913795" y="2562330"/>
            <a:ext cx="10353762" cy="3550416"/>
          </a:xfrm>
        </p:spPr>
        <p:txBody>
          <a:bodyPr>
            <a:normAutofit/>
          </a:bodyPr>
          <a:lstStyle/>
          <a:p>
            <a:r>
              <a:rPr lang="en-US" sz="4400" dirty="0"/>
              <a:t>Upload your .html and .</a:t>
            </a:r>
            <a:r>
              <a:rPr lang="en-US" sz="4400" dirty="0" err="1"/>
              <a:t>js</a:t>
            </a:r>
            <a:r>
              <a:rPr lang="en-US" sz="4400" dirty="0"/>
              <a:t> files to your GitHub repository labs\04\ folder</a:t>
            </a:r>
            <a:endParaRPr lang="en-US" sz="3800" dirty="0"/>
          </a:p>
        </p:txBody>
      </p:sp>
    </p:spTree>
    <p:custDataLst>
      <p:tags r:id="rId1"/>
    </p:custDataLst>
    <p:extLst>
      <p:ext uri="{BB962C8B-B14F-4D97-AF65-F5344CB8AC3E}">
        <p14:creationId xmlns:p14="http://schemas.microsoft.com/office/powerpoint/2010/main" val="29298835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F488F-273C-4DF1-9952-4884CE0401D3}"/>
              </a:ext>
            </a:extLst>
          </p:cNvPr>
          <p:cNvSpPr>
            <a:spLocks noGrp="1"/>
          </p:cNvSpPr>
          <p:nvPr>
            <p:ph type="title"/>
          </p:nvPr>
        </p:nvSpPr>
        <p:spPr/>
        <p:txBody>
          <a:bodyPr/>
          <a:lstStyle/>
          <a:p>
            <a:r>
              <a:rPr lang="en-US" dirty="0"/>
              <a:t>To Hand In</a:t>
            </a:r>
          </a:p>
        </p:txBody>
      </p:sp>
      <p:sp>
        <p:nvSpPr>
          <p:cNvPr id="3" name="Content Placeholder 2">
            <a:extLst>
              <a:ext uri="{FF2B5EF4-FFF2-40B4-BE49-F238E27FC236}">
                <a16:creationId xmlns:a16="http://schemas.microsoft.com/office/drawing/2014/main" id="{97DBCAFC-3DD0-422E-B336-FE0E3728C2C7}"/>
              </a:ext>
            </a:extLst>
          </p:cNvPr>
          <p:cNvSpPr>
            <a:spLocks noGrp="1"/>
          </p:cNvSpPr>
          <p:nvPr>
            <p:ph idx="1"/>
          </p:nvPr>
        </p:nvSpPr>
        <p:spPr>
          <a:xfrm>
            <a:off x="913795" y="2071369"/>
            <a:ext cx="10353762" cy="3017854"/>
          </a:xfrm>
        </p:spPr>
        <p:txBody>
          <a:bodyPr>
            <a:normAutofit/>
          </a:bodyPr>
          <a:lstStyle/>
          <a:p>
            <a:pPr algn="ctr"/>
            <a:r>
              <a:rPr lang="en-US" dirty="0"/>
              <a:t>GitHub:  </a:t>
            </a:r>
          </a:p>
          <a:p>
            <a:pPr lvl="1" algn="ctr"/>
            <a:r>
              <a:rPr lang="en-US" dirty="0"/>
              <a:t>Upload your .html and .</a:t>
            </a:r>
            <a:r>
              <a:rPr lang="en-US" dirty="0" err="1"/>
              <a:t>js</a:t>
            </a:r>
            <a:r>
              <a:rPr lang="en-US" dirty="0"/>
              <a:t> files to your GitHub repository labs\04\ folder</a:t>
            </a:r>
          </a:p>
          <a:p>
            <a:pPr algn="ctr"/>
            <a:r>
              <a:rPr lang="en-US" dirty="0"/>
              <a:t>Canvas:</a:t>
            </a:r>
          </a:p>
          <a:p>
            <a:pPr algn="ctr"/>
            <a:r>
              <a:rPr lang="en-US" dirty="0"/>
              <a:t>Create and submit a screenshot of your console output showing your email address and output object to Canvas.</a:t>
            </a:r>
          </a:p>
          <a:p>
            <a:pPr algn="ctr"/>
            <a:r>
              <a:rPr lang="en-US" dirty="0"/>
              <a:t>Submit to Canvas the link of your GitHub lab\04\folder.</a:t>
            </a:r>
          </a:p>
        </p:txBody>
      </p:sp>
    </p:spTree>
    <p:custDataLst>
      <p:tags r:id="rId1"/>
    </p:custDataLst>
    <p:extLst>
      <p:ext uri="{BB962C8B-B14F-4D97-AF65-F5344CB8AC3E}">
        <p14:creationId xmlns:p14="http://schemas.microsoft.com/office/powerpoint/2010/main" val="26558001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F488F-273C-4DF1-9952-4884CE0401D3}"/>
              </a:ext>
            </a:extLst>
          </p:cNvPr>
          <p:cNvSpPr>
            <a:spLocks noGrp="1"/>
          </p:cNvSpPr>
          <p:nvPr>
            <p:ph type="title"/>
          </p:nvPr>
        </p:nvSpPr>
        <p:spPr>
          <a:xfrm>
            <a:off x="913795" y="609600"/>
            <a:ext cx="10353762" cy="1257300"/>
          </a:xfrm>
        </p:spPr>
        <p:txBody>
          <a:bodyPr anchor="ctr">
            <a:normAutofit/>
          </a:bodyPr>
          <a:lstStyle/>
          <a:p>
            <a:r>
              <a:rPr lang="en-US" dirty="0"/>
              <a:t>To Hand In</a:t>
            </a:r>
          </a:p>
        </p:txBody>
      </p:sp>
      <p:pic>
        <p:nvPicPr>
          <p:cNvPr id="5" name="Picture 4">
            <a:extLst>
              <a:ext uri="{FF2B5EF4-FFF2-40B4-BE49-F238E27FC236}">
                <a16:creationId xmlns:a16="http://schemas.microsoft.com/office/drawing/2014/main" id="{5BD49EAD-3B7B-45F4-8500-498E30109171}"/>
              </a:ext>
            </a:extLst>
          </p:cNvPr>
          <p:cNvPicPr>
            <a:picLocks noChangeAspect="1"/>
          </p:cNvPicPr>
          <p:nvPr/>
        </p:nvPicPr>
        <p:blipFill rotWithShape="1">
          <a:blip r:embed="rId4"/>
          <a:srcRect t="43359"/>
          <a:stretch/>
        </p:blipFill>
        <p:spPr>
          <a:xfrm>
            <a:off x="2308599" y="2530929"/>
            <a:ext cx="7574802" cy="2509930"/>
          </a:xfrm>
          <a:prstGeom prst="rect">
            <a:avLst/>
          </a:prstGeom>
          <a:noFill/>
        </p:spPr>
      </p:pic>
    </p:spTree>
    <p:custDataLst>
      <p:tags r:id="rId1"/>
    </p:custDataLst>
    <p:extLst>
      <p:ext uri="{BB962C8B-B14F-4D97-AF65-F5344CB8AC3E}">
        <p14:creationId xmlns:p14="http://schemas.microsoft.com/office/powerpoint/2010/main" val="40774325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22E28-C361-49EC-AB8B-8CE1D9FC3E59}"/>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6C6CF313-F229-4B9D-942E-FE6B067B3B15}"/>
              </a:ext>
            </a:extLst>
          </p:cNvPr>
          <p:cNvSpPr>
            <a:spLocks noGrp="1"/>
          </p:cNvSpPr>
          <p:nvPr>
            <p:ph type="subTitle" idx="1"/>
          </p:nvPr>
        </p:nvSpPr>
        <p:spPr/>
        <p:txBody>
          <a:bodyPr/>
          <a:lstStyle/>
          <a:p>
            <a:r>
              <a:rPr lang="en-US" dirty="0"/>
              <a:t>Any Questions?</a:t>
            </a:r>
          </a:p>
        </p:txBody>
      </p:sp>
    </p:spTree>
    <p:custDataLst>
      <p:tags r:id="rId1"/>
    </p:custDataLst>
    <p:extLst>
      <p:ext uri="{BB962C8B-B14F-4D97-AF65-F5344CB8AC3E}">
        <p14:creationId xmlns:p14="http://schemas.microsoft.com/office/powerpoint/2010/main" val="4294503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65A3A-8D80-4022-8164-8C99D08F0D80}"/>
              </a:ext>
            </a:extLst>
          </p:cNvPr>
          <p:cNvSpPr>
            <a:spLocks noGrp="1"/>
          </p:cNvSpPr>
          <p:nvPr>
            <p:ph type="title"/>
          </p:nvPr>
        </p:nvSpPr>
        <p:spPr/>
        <p:txBody>
          <a:bodyPr/>
          <a:lstStyle/>
          <a:p>
            <a:r>
              <a:rPr lang="en-US" dirty="0"/>
              <a:t>What is JSON?</a:t>
            </a:r>
          </a:p>
        </p:txBody>
      </p:sp>
      <p:sp>
        <p:nvSpPr>
          <p:cNvPr id="3" name="Content Placeholder 2">
            <a:extLst>
              <a:ext uri="{FF2B5EF4-FFF2-40B4-BE49-F238E27FC236}">
                <a16:creationId xmlns:a16="http://schemas.microsoft.com/office/drawing/2014/main" id="{89F909C6-1F99-4AD0-B1C4-885E2F99B412}"/>
              </a:ext>
            </a:extLst>
          </p:cNvPr>
          <p:cNvSpPr>
            <a:spLocks noGrp="1"/>
          </p:cNvSpPr>
          <p:nvPr>
            <p:ph idx="1"/>
          </p:nvPr>
        </p:nvSpPr>
        <p:spPr/>
        <p:txBody>
          <a:bodyPr>
            <a:normAutofit lnSpcReduction="10000"/>
          </a:bodyPr>
          <a:lstStyle/>
          <a:p>
            <a:r>
              <a:rPr lang="en-US" sz="3200" dirty="0"/>
              <a:t>JSON (JavaScript Object Notation) is the base object structure which powers almost all of JavaScript.</a:t>
            </a:r>
          </a:p>
          <a:p>
            <a:r>
              <a:rPr lang="en-US" sz="3200" dirty="0"/>
              <a:t>Everything in JavaScript is an object</a:t>
            </a:r>
          </a:p>
          <a:p>
            <a:r>
              <a:rPr lang="en-US" sz="3200" dirty="0"/>
              <a:t>If you need an object, you make it</a:t>
            </a:r>
          </a:p>
          <a:p>
            <a:r>
              <a:rPr lang="en-US" sz="3200" dirty="0"/>
              <a:t>If someone else (or a server spitting out data) makes or give you objects, you can use them.</a:t>
            </a:r>
          </a:p>
        </p:txBody>
      </p:sp>
    </p:spTree>
    <p:custDataLst>
      <p:tags r:id="rId1"/>
    </p:custDataLst>
    <p:extLst>
      <p:ext uri="{BB962C8B-B14F-4D97-AF65-F5344CB8AC3E}">
        <p14:creationId xmlns:p14="http://schemas.microsoft.com/office/powerpoint/2010/main" val="1671731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65A3A-8D80-4022-8164-8C99D08F0D80}"/>
              </a:ext>
            </a:extLst>
          </p:cNvPr>
          <p:cNvSpPr>
            <a:spLocks noGrp="1"/>
          </p:cNvSpPr>
          <p:nvPr>
            <p:ph type="title"/>
          </p:nvPr>
        </p:nvSpPr>
        <p:spPr/>
        <p:txBody>
          <a:bodyPr/>
          <a:lstStyle/>
          <a:p>
            <a:r>
              <a:rPr lang="en-US" dirty="0"/>
              <a:t>What is JSON?</a:t>
            </a:r>
          </a:p>
        </p:txBody>
      </p:sp>
      <p:sp>
        <p:nvSpPr>
          <p:cNvPr id="3" name="Content Placeholder 2">
            <a:extLst>
              <a:ext uri="{FF2B5EF4-FFF2-40B4-BE49-F238E27FC236}">
                <a16:creationId xmlns:a16="http://schemas.microsoft.com/office/drawing/2014/main" id="{89F909C6-1F99-4AD0-B1C4-885E2F99B412}"/>
              </a:ext>
            </a:extLst>
          </p:cNvPr>
          <p:cNvSpPr>
            <a:spLocks noGrp="1"/>
          </p:cNvSpPr>
          <p:nvPr>
            <p:ph idx="1"/>
          </p:nvPr>
        </p:nvSpPr>
        <p:spPr>
          <a:xfrm>
            <a:off x="913795" y="2076450"/>
            <a:ext cx="10353762" cy="4171950"/>
          </a:xfrm>
        </p:spPr>
        <p:txBody>
          <a:bodyPr>
            <a:normAutofit fontScale="85000" lnSpcReduction="20000"/>
          </a:bodyPr>
          <a:lstStyle/>
          <a:p>
            <a:r>
              <a:rPr lang="en-US" sz="3200" dirty="0"/>
              <a:t>You can access all attributes and methods of a JSON object with dot and array notation</a:t>
            </a:r>
          </a:p>
          <a:p>
            <a:r>
              <a:rPr lang="en-US" sz="3200" dirty="0"/>
              <a:t>Most of the time, you will be sending JSON objects to a server to process, and it will be sending you back JSON objects in response</a:t>
            </a:r>
          </a:p>
          <a:p>
            <a:r>
              <a:rPr lang="en-US" sz="3200" dirty="0" err="1"/>
              <a:t>GeoJSON</a:t>
            </a:r>
            <a:r>
              <a:rPr lang="en-US" sz="3200" dirty="0"/>
              <a:t> is a special variant of JSON (i.e., a special JavaScript object) which encodes geographic information into a JavaScript object</a:t>
            </a:r>
          </a:p>
          <a:p>
            <a:r>
              <a:rPr lang="en-US" sz="3200" dirty="0"/>
              <a:t>ArcGIS and most other geo-related servers and API's (</a:t>
            </a:r>
            <a:r>
              <a:rPr lang="en-US" sz="3200" dirty="0" err="1"/>
              <a:t>MapBox</a:t>
            </a:r>
            <a:r>
              <a:rPr lang="en-US" sz="3200" dirty="0"/>
              <a:t>, Google Maps, etc.) can understand </a:t>
            </a:r>
            <a:r>
              <a:rPr lang="en-US" sz="3200" dirty="0" err="1"/>
              <a:t>GeoJSON</a:t>
            </a:r>
            <a:r>
              <a:rPr lang="en-US" sz="3200" dirty="0"/>
              <a:t>, and it's the preferred way to send and receive geographic data</a:t>
            </a:r>
          </a:p>
        </p:txBody>
      </p:sp>
    </p:spTree>
    <p:custDataLst>
      <p:tags r:id="rId1"/>
    </p:custDataLst>
    <p:extLst>
      <p:ext uri="{BB962C8B-B14F-4D97-AF65-F5344CB8AC3E}">
        <p14:creationId xmlns:p14="http://schemas.microsoft.com/office/powerpoint/2010/main" val="3963439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E2888-D820-4DFA-BA37-15B235B07C91}"/>
              </a:ext>
            </a:extLst>
          </p:cNvPr>
          <p:cNvSpPr>
            <a:spLocks noGrp="1"/>
          </p:cNvSpPr>
          <p:nvPr>
            <p:ph type="title"/>
          </p:nvPr>
        </p:nvSpPr>
        <p:spPr/>
        <p:txBody>
          <a:bodyPr/>
          <a:lstStyle/>
          <a:p>
            <a:r>
              <a:rPr lang="en-US" dirty="0"/>
              <a:t>Assignment Components</a:t>
            </a:r>
          </a:p>
        </p:txBody>
      </p:sp>
      <p:sp>
        <p:nvSpPr>
          <p:cNvPr id="3" name="Content Placeholder 2">
            <a:extLst>
              <a:ext uri="{FF2B5EF4-FFF2-40B4-BE49-F238E27FC236}">
                <a16:creationId xmlns:a16="http://schemas.microsoft.com/office/drawing/2014/main" id="{02B8FFF7-A63C-4980-85D0-89C1ADBCE1CD}"/>
              </a:ext>
            </a:extLst>
          </p:cNvPr>
          <p:cNvSpPr>
            <a:spLocks noGrp="1"/>
          </p:cNvSpPr>
          <p:nvPr>
            <p:ph idx="1"/>
          </p:nvPr>
        </p:nvSpPr>
        <p:spPr>
          <a:xfrm>
            <a:off x="913795" y="2076450"/>
            <a:ext cx="10353762" cy="4171950"/>
          </a:xfrm>
        </p:spPr>
        <p:txBody>
          <a:bodyPr>
            <a:normAutofit/>
          </a:bodyPr>
          <a:lstStyle/>
          <a:p>
            <a:r>
              <a:rPr lang="en-US" sz="2800" dirty="0"/>
              <a:t>HTML Files: </a:t>
            </a:r>
          </a:p>
          <a:p>
            <a:pPr lvl="1"/>
            <a:r>
              <a:rPr lang="en-US" sz="2800" dirty="0"/>
              <a:t>index.html – </a:t>
            </a:r>
          </a:p>
          <a:p>
            <a:pPr lvl="2"/>
            <a:r>
              <a:rPr lang="en-US" sz="2400" dirty="0"/>
              <a:t>The HTML page you will create in order to have a button displayed which does things</a:t>
            </a:r>
          </a:p>
          <a:p>
            <a:r>
              <a:rPr lang="en-US" sz="2800" dirty="0" err="1"/>
              <a:t>Javascript</a:t>
            </a:r>
            <a:r>
              <a:rPr lang="en-US" sz="2800" dirty="0"/>
              <a:t> Files: </a:t>
            </a:r>
          </a:p>
          <a:p>
            <a:pPr lvl="1"/>
            <a:r>
              <a:rPr lang="en-US" sz="2800" dirty="0"/>
              <a:t>script.js – </a:t>
            </a:r>
          </a:p>
          <a:p>
            <a:pPr lvl="2"/>
            <a:r>
              <a:rPr lang="en-US" sz="2400" dirty="0"/>
              <a:t>The </a:t>
            </a:r>
            <a:r>
              <a:rPr lang="en-US" sz="2400" dirty="0" err="1"/>
              <a:t>Javascript</a:t>
            </a:r>
            <a:r>
              <a:rPr lang="en-US" sz="2400" dirty="0"/>
              <a:t> file where you will do your actual programming</a:t>
            </a:r>
          </a:p>
        </p:txBody>
      </p:sp>
    </p:spTree>
    <p:custDataLst>
      <p:tags r:id="rId1"/>
    </p:custDataLst>
    <p:extLst>
      <p:ext uri="{BB962C8B-B14F-4D97-AF65-F5344CB8AC3E}">
        <p14:creationId xmlns:p14="http://schemas.microsoft.com/office/powerpoint/2010/main" val="1306658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C6C9D80-27A9-4987-9D62-D9AD3D472C29}"/>
              </a:ext>
            </a:extLst>
          </p:cNvPr>
          <p:cNvSpPr>
            <a:spLocks noGrp="1"/>
          </p:cNvSpPr>
          <p:nvPr>
            <p:ph type="title"/>
          </p:nvPr>
        </p:nvSpPr>
        <p:spPr>
          <a:xfrm>
            <a:off x="913795" y="609600"/>
            <a:ext cx="10353762" cy="1257300"/>
          </a:xfrm>
        </p:spPr>
        <p:txBody>
          <a:bodyPr/>
          <a:lstStyle/>
          <a:p>
            <a:r>
              <a:rPr lang="en-US" dirty="0"/>
              <a:t>HTML Page Components</a:t>
            </a:r>
          </a:p>
        </p:txBody>
      </p:sp>
      <p:pic>
        <p:nvPicPr>
          <p:cNvPr id="5" name="Picture 4" descr="Text&#10;&#10;Description automatically generated">
            <a:extLst>
              <a:ext uri="{FF2B5EF4-FFF2-40B4-BE49-F238E27FC236}">
                <a16:creationId xmlns:a16="http://schemas.microsoft.com/office/drawing/2014/main" id="{2F51CD42-A57B-43FB-8732-583E1FD4CBA2}"/>
              </a:ext>
            </a:extLst>
          </p:cNvPr>
          <p:cNvPicPr>
            <a:picLocks noChangeAspect="1"/>
          </p:cNvPicPr>
          <p:nvPr/>
        </p:nvPicPr>
        <p:blipFill>
          <a:blip r:embed="rId3"/>
          <a:stretch>
            <a:fillRect/>
          </a:stretch>
        </p:blipFill>
        <p:spPr>
          <a:xfrm>
            <a:off x="1943601" y="1866900"/>
            <a:ext cx="8304797" cy="4712973"/>
          </a:xfrm>
          <a:prstGeom prst="rect">
            <a:avLst/>
          </a:prstGeom>
          <a:noFill/>
          <a:effectLst>
            <a:outerShdw blurRad="38100" dist="25400" dir="4440000">
              <a:srgbClr val="000000">
                <a:alpha val="36000"/>
              </a:srgbClr>
            </a:outerShdw>
          </a:effectLst>
        </p:spPr>
      </p:pic>
    </p:spTree>
    <p:custDataLst>
      <p:tags r:id="rId1"/>
    </p:custDataLst>
    <p:extLst>
      <p:ext uri="{BB962C8B-B14F-4D97-AF65-F5344CB8AC3E}">
        <p14:creationId xmlns:p14="http://schemas.microsoft.com/office/powerpoint/2010/main" val="3890600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57CE8D-3C05-4EA9-8E0B-6FC17DBA8AE4}"/>
              </a:ext>
            </a:extLst>
          </p:cNvPr>
          <p:cNvSpPr>
            <a:spLocks noGrp="1"/>
          </p:cNvSpPr>
          <p:nvPr>
            <p:ph idx="1"/>
          </p:nvPr>
        </p:nvSpPr>
        <p:spPr>
          <a:xfrm>
            <a:off x="913795" y="482322"/>
            <a:ext cx="10353762" cy="5757704"/>
          </a:xfrm>
        </p:spPr>
        <p:txBody>
          <a:bodyPr>
            <a:normAutofit/>
          </a:bodyPr>
          <a:lstStyle/>
          <a:p>
            <a:r>
              <a:rPr lang="en-US" sz="2800" dirty="0"/>
              <a:t>The script element is where we write our JavaScript: - </a:t>
            </a:r>
          </a:p>
          <a:p>
            <a:pPr lvl="1"/>
            <a:r>
              <a:rPr lang="en-US" sz="2800" dirty="0"/>
              <a:t>In this case, we are writing our JavaScript in a separate file in the same directory, script.js</a:t>
            </a:r>
          </a:p>
          <a:p>
            <a:pPr lvl="1"/>
            <a:r>
              <a:rPr lang="en-US" sz="2800" dirty="0"/>
              <a:t>So, we add the</a:t>
            </a:r>
            <a:r>
              <a:rPr lang="en-US" sz="2800" b="1" dirty="0"/>
              <a:t> </a:t>
            </a:r>
            <a:r>
              <a:rPr lang="en-US" sz="2800" b="1" dirty="0" err="1"/>
              <a:t>src</a:t>
            </a:r>
            <a:r>
              <a:rPr lang="en-US" sz="2800" b="1" dirty="0"/>
              <a:t> </a:t>
            </a:r>
            <a:r>
              <a:rPr lang="en-US" sz="2800" dirty="0"/>
              <a:t>attribute to specify the external JavaScript file that we would like to import into this HTML document</a:t>
            </a:r>
          </a:p>
          <a:p>
            <a:r>
              <a:rPr lang="en-US" sz="2800" dirty="0"/>
              <a:t>The input element specifies that you would like to gather user input: -</a:t>
            </a:r>
          </a:p>
          <a:p>
            <a:pPr lvl="1"/>
            <a:r>
              <a:rPr lang="en-US" sz="2800" dirty="0"/>
              <a:t>Setting the input element's type attribute specifies that the input should be a button (other options include radio buttons, checkboxes, text boxes, etc.)</a:t>
            </a:r>
          </a:p>
          <a:p>
            <a:pPr lvl="1"/>
            <a:r>
              <a:rPr lang="en-US" sz="2800" dirty="0"/>
              <a:t>Setting the input element’s value attribute specifies what should be displayed as text on the button</a:t>
            </a:r>
          </a:p>
        </p:txBody>
      </p:sp>
    </p:spTree>
    <p:custDataLst>
      <p:tags r:id="rId1"/>
    </p:custDataLst>
    <p:extLst>
      <p:ext uri="{BB962C8B-B14F-4D97-AF65-F5344CB8AC3E}">
        <p14:creationId xmlns:p14="http://schemas.microsoft.com/office/powerpoint/2010/main" val="2120217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EA1B4-53F6-468E-8B78-0CCB47F4977E}"/>
              </a:ext>
            </a:extLst>
          </p:cNvPr>
          <p:cNvSpPr>
            <a:spLocks noGrp="1"/>
          </p:cNvSpPr>
          <p:nvPr>
            <p:ph type="title"/>
          </p:nvPr>
        </p:nvSpPr>
        <p:spPr/>
        <p:txBody>
          <a:bodyPr/>
          <a:lstStyle/>
          <a:p>
            <a:r>
              <a:rPr lang="en-US" dirty="0"/>
              <a:t>JavaScript Page Components</a:t>
            </a:r>
          </a:p>
        </p:txBody>
      </p:sp>
      <p:sp>
        <p:nvSpPr>
          <p:cNvPr id="3" name="Content Placeholder 2">
            <a:extLst>
              <a:ext uri="{FF2B5EF4-FFF2-40B4-BE49-F238E27FC236}">
                <a16:creationId xmlns:a16="http://schemas.microsoft.com/office/drawing/2014/main" id="{725AEB6B-8FC1-40DA-BF08-C1CA345AF720}"/>
              </a:ext>
            </a:extLst>
          </p:cNvPr>
          <p:cNvSpPr>
            <a:spLocks noGrp="1"/>
          </p:cNvSpPr>
          <p:nvPr>
            <p:ph idx="1"/>
          </p:nvPr>
        </p:nvSpPr>
        <p:spPr>
          <a:xfrm>
            <a:off x="913795" y="2076450"/>
            <a:ext cx="10353762" cy="1942891"/>
          </a:xfrm>
        </p:spPr>
        <p:txBody>
          <a:bodyPr>
            <a:normAutofit/>
          </a:bodyPr>
          <a:lstStyle/>
          <a:p>
            <a:r>
              <a:rPr lang="en-US" sz="3200" dirty="0"/>
              <a:t>Inside of our JavaScript file (script.js), we create a function named run</a:t>
            </a:r>
          </a:p>
          <a:p>
            <a:r>
              <a:rPr lang="en-US" sz="3200" dirty="0"/>
              <a:t>Comments are anything which starts with two slashes \\</a:t>
            </a:r>
          </a:p>
        </p:txBody>
      </p:sp>
      <p:pic>
        <p:nvPicPr>
          <p:cNvPr id="5" name="Picture 4">
            <a:extLst>
              <a:ext uri="{FF2B5EF4-FFF2-40B4-BE49-F238E27FC236}">
                <a16:creationId xmlns:a16="http://schemas.microsoft.com/office/drawing/2014/main" id="{B89F8C91-FD79-4FB5-B56F-0328786F08E7}"/>
              </a:ext>
            </a:extLst>
          </p:cNvPr>
          <p:cNvPicPr>
            <a:picLocks noChangeAspect="1"/>
          </p:cNvPicPr>
          <p:nvPr/>
        </p:nvPicPr>
        <p:blipFill>
          <a:blip r:embed="rId3"/>
          <a:stretch>
            <a:fillRect/>
          </a:stretch>
        </p:blipFill>
        <p:spPr>
          <a:xfrm>
            <a:off x="3109912" y="4305509"/>
            <a:ext cx="5972175" cy="2028825"/>
          </a:xfrm>
          <a:prstGeom prst="rect">
            <a:avLst/>
          </a:prstGeom>
        </p:spPr>
      </p:pic>
    </p:spTree>
    <p:custDataLst>
      <p:tags r:id="rId1"/>
    </p:custDataLst>
    <p:extLst>
      <p:ext uri="{BB962C8B-B14F-4D97-AF65-F5344CB8AC3E}">
        <p14:creationId xmlns:p14="http://schemas.microsoft.com/office/powerpoint/2010/main" val="6351877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4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317c2a9a-f30f-44c2-8d0e-235cd1e2730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2619604F778C64FB2119DB3F47F3693" ma:contentTypeVersion="11" ma:contentTypeDescription="Create a new document." ma:contentTypeScope="" ma:versionID="40cc93fd208c632100cc4a93a7bb3001">
  <xsd:schema xmlns:xsd="http://www.w3.org/2001/XMLSchema" xmlns:xs="http://www.w3.org/2001/XMLSchema" xmlns:p="http://schemas.microsoft.com/office/2006/metadata/properties" xmlns:ns3="317c2a9a-f30f-44c2-8d0e-235cd1e27307" xmlns:ns4="9f5e36dd-fafd-4949-b924-c45f83443e22" targetNamespace="http://schemas.microsoft.com/office/2006/metadata/properties" ma:root="true" ma:fieldsID="562d3623f7d371bc7025732fc86c29ed" ns3:_="" ns4:_="">
    <xsd:import namespace="317c2a9a-f30f-44c2-8d0e-235cd1e27307"/>
    <xsd:import namespace="9f5e36dd-fafd-4949-b924-c45f83443e2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7c2a9a-f30f-44c2-8d0e-235cd1e2730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_activity" ma:index="18"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f5e36dd-fafd-4949-b924-c45f83443e2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62D6EC-366D-4AD4-89C0-0571CF533967}">
  <ds:schemaRefs>
    <ds:schemaRef ds:uri="http://schemas.microsoft.com/sharepoint/v3/contenttype/forms"/>
  </ds:schemaRefs>
</ds:datastoreItem>
</file>

<file path=customXml/itemProps2.xml><?xml version="1.0" encoding="utf-8"?>
<ds:datastoreItem xmlns:ds="http://schemas.openxmlformats.org/officeDocument/2006/customXml" ds:itemID="{037E561C-AF01-46CA-B382-2F1D70093FB5}">
  <ds:schemaRefs>
    <ds:schemaRef ds:uri="http://schemas.openxmlformats.org/package/2006/metadata/core-properties"/>
    <ds:schemaRef ds:uri="http://schemas.microsoft.com/office/2006/metadata/properties"/>
    <ds:schemaRef ds:uri="http://purl.org/dc/dcmitype/"/>
    <ds:schemaRef ds:uri="317c2a9a-f30f-44c2-8d0e-235cd1e27307"/>
    <ds:schemaRef ds:uri="http://purl.org/dc/terms/"/>
    <ds:schemaRef ds:uri="http://schemas.microsoft.com/office/2006/documentManagement/types"/>
    <ds:schemaRef ds:uri="http://purl.org/dc/elements/1.1/"/>
    <ds:schemaRef ds:uri="http://schemas.microsoft.com/office/infopath/2007/PartnerControls"/>
    <ds:schemaRef ds:uri="9f5e36dd-fafd-4949-b924-c45f83443e22"/>
    <ds:schemaRef ds:uri="http://www.w3.org/XML/1998/namespace"/>
  </ds:schemaRefs>
</ds:datastoreItem>
</file>

<file path=customXml/itemProps3.xml><?xml version="1.0" encoding="utf-8"?>
<ds:datastoreItem xmlns:ds="http://schemas.openxmlformats.org/officeDocument/2006/customXml" ds:itemID="{727AB302-30BA-483B-BAC7-8C723EAEBE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17c2a9a-f30f-44c2-8d0e-235cd1e27307"/>
    <ds:schemaRef ds:uri="9f5e36dd-fafd-4949-b924-c45f83443e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{4DECF454-896C-4300-90E0-CDA63180AE94}tf12214701_win32</Template>
  <TotalTime>908</TotalTime>
  <Words>1898</Words>
  <Application>Microsoft Office PowerPoint</Application>
  <PresentationFormat>Widescreen</PresentationFormat>
  <Paragraphs>138</Paragraphs>
  <Slides>39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Calibri</vt:lpstr>
      <vt:lpstr>Goudy Old Style</vt:lpstr>
      <vt:lpstr>Wingdings 2</vt:lpstr>
      <vt:lpstr>SlateVTI</vt:lpstr>
      <vt:lpstr>WebGIS Lab 4</vt:lpstr>
      <vt:lpstr>Lab Hours</vt:lpstr>
      <vt:lpstr>Learning Outcomes (JS)</vt:lpstr>
      <vt:lpstr>What is JSON?</vt:lpstr>
      <vt:lpstr>What is JSON?</vt:lpstr>
      <vt:lpstr>Assignment Components</vt:lpstr>
      <vt:lpstr>HTML Page Components</vt:lpstr>
      <vt:lpstr>PowerPoint Presentation</vt:lpstr>
      <vt:lpstr>JavaScript Page Components</vt:lpstr>
      <vt:lpstr>Call the JavaScript function when a user clicks the button</vt:lpstr>
      <vt:lpstr>Let's make an object</vt:lpstr>
      <vt:lpstr>Let's make an object</vt:lpstr>
      <vt:lpstr>Let's make a more complicated object</vt:lpstr>
      <vt:lpstr>Let's make a more complicated object</vt:lpstr>
      <vt:lpstr>Let's code like a normal person</vt:lpstr>
      <vt:lpstr>Let's code like a normal person</vt:lpstr>
      <vt:lpstr>Let's code like a normal person</vt:lpstr>
      <vt:lpstr>Let's code like a normal person</vt:lpstr>
      <vt:lpstr>Let’s finally do something</vt:lpstr>
      <vt:lpstr>PowerPoint Presentation</vt:lpstr>
      <vt:lpstr>PowerPoint Presentation</vt:lpstr>
      <vt:lpstr>Let’s finally do something</vt:lpstr>
      <vt:lpstr>Let’s finally do something</vt:lpstr>
      <vt:lpstr>Let’s finally do something</vt:lpstr>
      <vt:lpstr>External Data Source</vt:lpstr>
      <vt:lpstr>data.js</vt:lpstr>
      <vt:lpstr>Updating the Run function</vt:lpstr>
      <vt:lpstr>Results:</vt:lpstr>
      <vt:lpstr>Task 1: Create and link the HTML and JavaScript pages for this assignment - 20 points</vt:lpstr>
      <vt:lpstr>Task 2: Create an HTML button which calls your JavaScript function Run() when it is clicked - 5 points</vt:lpstr>
      <vt:lpstr>Task 3: Create the Run function inside of your JavaScript file - 5 points</vt:lpstr>
      <vt:lpstr>Task 4: Create JavaScript functions to calculate the bounding box of the data file - 20 points</vt:lpstr>
      <vt:lpstr>Task 5: Make your Run function call your function(s) that find the corners - 20 points</vt:lpstr>
      <vt:lpstr>Task 6: Create an output object from your corners - 20 points</vt:lpstr>
      <vt:lpstr>Task 7: Take a screenshot of the console showing your email and your bounding box - 2.5 points</vt:lpstr>
      <vt:lpstr>Task 8: Upload your code to your GitHub account - 2.5 points</vt:lpstr>
      <vt:lpstr>To Hand In</vt:lpstr>
      <vt:lpstr>To Hand In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Debayan Mandal</dc:creator>
  <cp:lastModifiedBy>Mandal, Debayan</cp:lastModifiedBy>
  <cp:revision>135</cp:revision>
  <dcterms:created xsi:type="dcterms:W3CDTF">2022-01-24T05:45:50Z</dcterms:created>
  <dcterms:modified xsi:type="dcterms:W3CDTF">2023-10-25T20:07:16Z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0D74503B-899A-4648-A349-392F48ACA256</vt:lpwstr>
  </property>
  <property fmtid="{D5CDD505-2E9C-101B-9397-08002B2CF9AE}" pid="3" name="ArticulatePath">
    <vt:lpwstr>Earthy inspiration</vt:lpwstr>
  </property>
  <property fmtid="{D5CDD505-2E9C-101B-9397-08002B2CF9AE}" pid="4" name="ContentTypeId">
    <vt:lpwstr>0x01010022619604F778C64FB2119DB3F47F3693</vt:lpwstr>
  </property>
</Properties>
</file>