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29"/>
  </p:notesMasterIdLst>
  <p:sldIdLst>
    <p:sldId id="259" r:id="rId2"/>
    <p:sldId id="281" r:id="rId3"/>
    <p:sldId id="284" r:id="rId4"/>
    <p:sldId id="285" r:id="rId5"/>
    <p:sldId id="301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2" r:id="rId15"/>
    <p:sldId id="303" r:id="rId16"/>
    <p:sldId id="304" r:id="rId17"/>
    <p:sldId id="294" r:id="rId18"/>
    <p:sldId id="305" r:id="rId19"/>
    <p:sldId id="306" r:id="rId20"/>
    <p:sldId id="307" r:id="rId21"/>
    <p:sldId id="296" r:id="rId22"/>
    <p:sldId id="308" r:id="rId23"/>
    <p:sldId id="299" r:id="rId24"/>
    <p:sldId id="300" r:id="rId25"/>
    <p:sldId id="277" r:id="rId26"/>
    <p:sldId id="278" r:id="rId27"/>
    <p:sldId id="283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42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0C41-2C46-4FB2-B869-4BB4AE3D5008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132B-E988-47F9-8E9A-53F826751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box.com/maps/street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mapbox.com/gallery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mail me before. Don’t wait till the submission 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132B-E988-47F9-8E9A-53F8267512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40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Streets Map Style | </a:t>
            </a:r>
            <a:r>
              <a:rPr lang="en-US" dirty="0" err="1">
                <a:hlinkClick r:id="rId3"/>
              </a:rPr>
              <a:t>Mapbox</a:t>
            </a:r>
            <a:endParaRPr lang="en-US" dirty="0"/>
          </a:p>
          <a:p>
            <a:r>
              <a:rPr lang="en-US" dirty="0">
                <a:hlinkClick r:id="rId4"/>
              </a:rPr>
              <a:t>Gallery (mapbox.com)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132B-E988-47F9-8E9A-53F826751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47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20202"/>
                </a:solidFill>
                <a:effectLst/>
                <a:latin typeface="Lato Extended"/>
              </a:rPr>
              <a:t>All tasks, including labs, homework, and reports will have 5% point reduction for the late submission.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132B-E988-47F9-8E9A-53F8267512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9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hyperlink" Target="https://account.mapbox.com/access-token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hyperlink" Target="https://www.youtube.com/watch?v=i1R4R84-EP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eafletjs.com/examples/geojson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hyperlink" Target="http://leafletjs.com/examples/choropleth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WebGIS Lab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DEBAYAN MANDAL</a:t>
            </a:r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AF39-93BB-4B31-BDC9-D73ACA25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Setting up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AD80-DAFC-498F-AD85-740D3AD89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r>
              <a:rPr lang="en-US" dirty="0"/>
              <a:t> In this example we’ll use the </a:t>
            </a:r>
            <a:r>
              <a:rPr lang="en-US" dirty="0" err="1"/>
              <a:t>mapbox.streets</a:t>
            </a:r>
            <a:r>
              <a:rPr lang="en-US" dirty="0"/>
              <a:t> tiles from </a:t>
            </a:r>
            <a:r>
              <a:rPr lang="en-US" dirty="0" err="1"/>
              <a:t>Mapbox’s</a:t>
            </a:r>
            <a:r>
              <a:rPr lang="en-US" dirty="0"/>
              <a:t> Streets (in order to use tiles from </a:t>
            </a:r>
            <a:r>
              <a:rPr lang="en-US" dirty="0" err="1"/>
              <a:t>Mapbox</a:t>
            </a:r>
            <a:r>
              <a:rPr lang="en-US" dirty="0"/>
              <a:t>, you must also request an access token).</a:t>
            </a:r>
          </a:p>
          <a:p>
            <a:pPr lvl="1"/>
            <a:r>
              <a:rPr lang="en-US" sz="2300" dirty="0">
                <a:hlinkClick r:id="rId4"/>
              </a:rPr>
              <a:t>Account | </a:t>
            </a:r>
            <a:r>
              <a:rPr lang="en-US" sz="2300" dirty="0" err="1">
                <a:hlinkClick r:id="rId4"/>
              </a:rPr>
              <a:t>Mapbox</a:t>
            </a:r>
            <a:endParaRPr lang="en-US" sz="23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D846F6-00B5-4E7A-940A-E4011D861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716" y="2825353"/>
            <a:ext cx="4856841" cy="212486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19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F994-4D8C-4B61-89D1-C3D21997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BAFF-21B1-4393-898C-3CC97D98E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485225" cy="3622671"/>
          </a:xfrm>
        </p:spPr>
        <p:txBody>
          <a:bodyPr/>
          <a:lstStyle/>
          <a:p>
            <a:r>
              <a:rPr lang="en-US" dirty="0"/>
              <a:t>Next, we’ll add a tile layer to add to our map, in this case it’s a </a:t>
            </a:r>
            <a:r>
              <a:rPr lang="en-US" dirty="0" err="1"/>
              <a:t>Mapbox</a:t>
            </a:r>
            <a:r>
              <a:rPr lang="en-US" dirty="0"/>
              <a:t> Streets tile layer. Creating a tile layer usually involves setting the URL template for the tile images, the attribution text and the maximum zoom level of the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117BA8-1ED2-4AD1-80EE-06BF87304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7533" y="3680575"/>
            <a:ext cx="10786286" cy="2390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228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364AAA-8E3D-4E52-A665-772C4C0FB8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1" b="5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3234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7765-124F-4662-AA5F-F946697D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GeoJSON Features (Point/Line/Polygon) into Your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FED-2BC9-48FF-946F-C174735C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A18B8-4006-476B-AACE-E9B99DF4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874" y="2792672"/>
            <a:ext cx="6990251" cy="34557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60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7765-124F-4662-AA5F-F946697D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GeoJSON Features (Point/Line/Polygon) into Your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FED-2BC9-48FF-946F-C174735C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5C8-6668-4411-A30D-3EFED657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09" y="3020732"/>
            <a:ext cx="8058981" cy="25159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376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7765-124F-4662-AA5F-F946697D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en-US" dirty="0"/>
              <a:t>Adding GeoJSON Features (Point/Line/Polygon) into Your Map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A19A7-9A06-4585-B99B-545F36BD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7" y="375550"/>
            <a:ext cx="4106889" cy="61068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FED-2BC9-48FF-946F-C174735C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/>
          <a:p>
            <a:r>
              <a:rPr lang="en-US" sz="2400" dirty="0"/>
              <a:t>Polygon: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201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7765-124F-4662-AA5F-F946697D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GeoJSON Features (Point/Line/Polygon) into Your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FED-2BC9-48FF-946F-C174735C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them: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F5C8-6668-4411-A30D-3EFED6571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6509" y="3078968"/>
            <a:ext cx="8058981" cy="2399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424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FB43C-EFA5-4857-B25F-187104B6CA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2" b="55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6662187B-4561-4682-BE94-E5A522E0B083}"/>
              </a:ext>
            </a:extLst>
          </p:cNvPr>
          <p:cNvSpPr txBox="1"/>
          <p:nvPr/>
        </p:nvSpPr>
        <p:spPr>
          <a:xfrm>
            <a:off x="8305662" y="5940306"/>
            <a:ext cx="186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Don’t leave your heart here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62537A-6480-46BE-AE88-7CF5B80D0F66}"/>
              </a:ext>
            </a:extLst>
          </p:cNvPr>
          <p:cNvCxnSpPr>
            <a:cxnSpLocks/>
          </p:cNvCxnSpPr>
          <p:nvPr/>
        </p:nvCxnSpPr>
        <p:spPr>
          <a:xfrm>
            <a:off x="9405261" y="6380704"/>
            <a:ext cx="301451" cy="15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28471-2FD1-4C90-938D-31D7A13A1FBF}"/>
              </a:ext>
            </a:extLst>
          </p:cNvPr>
          <p:cNvSpPr/>
          <p:nvPr/>
        </p:nvSpPr>
        <p:spPr>
          <a:xfrm>
            <a:off x="8426962" y="6082748"/>
            <a:ext cx="165131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82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5C03-3679-4B32-9FED-3F118618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Your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C7DE-F203-4B08-87E4-4C30359B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style option can be used to style features two different ways. First, we can pass a simple object that styles all paths (polylines and polygons) the same way: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2C85E-4B18-4DA0-A270-E33986B5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026" y="2987343"/>
            <a:ext cx="4097948" cy="34914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487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5C03-3679-4B32-9FED-3F118618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Your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C7DE-F203-4B08-87E4-4C30359B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Alternatively, we can pass a function that styles individual features based on their properties. In the example below we check the "party" property and style our polygons accordingly: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7CBFA-3493-4A90-9375-E1CD9A32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58" y="3429000"/>
            <a:ext cx="7475284" cy="26581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34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FC55-25F3-4FB8-B6CF-AB8FA877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Lab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AC093-81B0-4C4C-8387-63DBDB4C35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12"/>
          <a:stretch/>
        </p:blipFill>
        <p:spPr>
          <a:xfrm>
            <a:off x="3065061" y="2344510"/>
            <a:ext cx="6061877" cy="216897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82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BA67AA1-11AF-40BC-B34A-AEC4EC9E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0" y="68263"/>
            <a:ext cx="10584999" cy="672147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2173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7C6F-2558-4D0A-93CA-D37BC715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External GeoJSON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6341-0A08-4EFC-8E9A-0905F5CA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44930"/>
          </a:xfrm>
        </p:spPr>
        <p:txBody>
          <a:bodyPr>
            <a:normAutofit/>
          </a:bodyPr>
          <a:lstStyle/>
          <a:p>
            <a:r>
              <a:rPr lang="en-US" dirty="0"/>
              <a:t>Step 1: Link your webpage with the external GeoJSON data; Include this code snippet after your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2: Add GeoJSON File into Your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Alternatively, we can directly copy the external GeoJSON code, and save it inside of your html 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23BEE-FBD7-4A7B-B804-382C72B3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3190875"/>
            <a:ext cx="10506075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E14D8D-7084-4663-B9E8-81BA9E2FC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526" y="4991100"/>
            <a:ext cx="3162300" cy="409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311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C5A1603-81DD-4911-A441-E3F184EAB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00" y="68263"/>
            <a:ext cx="10584999" cy="6721475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6127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66A6-E1EC-452D-B95E-53383824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EB6E-98CF-4931-8588-202CF8E62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fourth and fifth online Leaflet tutorials - create working HTML pages in your repo for each of the tutorials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Tutorial 1: Using GeoJSON with Leaflet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Tutorial 2: Interactive Choropleth Map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66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95CF-658B-4ADC-A4E2-51A23065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5F02-B20B-4917-A495-A72822228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Build a custom web map that integrates each of the tutorials</a:t>
            </a:r>
          </a:p>
          <a:p>
            <a:pPr lvl="1"/>
            <a:r>
              <a:rPr lang="en-US" dirty="0"/>
              <a:t>give your webpage a title e.g., "Your name TAMU Map"</a:t>
            </a:r>
          </a:p>
          <a:p>
            <a:pPr lvl="1"/>
            <a:r>
              <a:rPr lang="en-US" dirty="0"/>
              <a:t>zoom the map view to TAMU Campus with an appropriate zoom level 10pt.</a:t>
            </a:r>
          </a:p>
          <a:p>
            <a:pPr lvl="1"/>
            <a:r>
              <a:rPr lang="en-US" dirty="0"/>
              <a:t>add external </a:t>
            </a:r>
            <a:r>
              <a:rPr lang="en-US" dirty="0">
                <a:solidFill>
                  <a:srgbClr val="FF0000"/>
                </a:solidFill>
              </a:rPr>
              <a:t>TAMU Building GeoJSON (download from Modules) </a:t>
            </a:r>
            <a:r>
              <a:rPr lang="en-US" dirty="0"/>
              <a:t>into your Map 10pt.</a:t>
            </a:r>
          </a:p>
          <a:p>
            <a:pPr lvl="1"/>
            <a:r>
              <a:rPr lang="en-US" dirty="0"/>
              <a:t>change your building color to "Maroon" or any color you like 10pt.</a:t>
            </a:r>
          </a:p>
          <a:p>
            <a:pPr lvl="1"/>
            <a:r>
              <a:rPr lang="en-US" dirty="0"/>
              <a:t>make the buildings highlighted visually in some way when they are hovered with a mouse 10pt.</a:t>
            </a:r>
          </a:p>
          <a:p>
            <a:pPr lvl="1"/>
            <a:r>
              <a:rPr lang="en-US" dirty="0"/>
              <a:t>define a click listener that zooms to the building 10pt.</a:t>
            </a:r>
          </a:p>
          <a:p>
            <a:pPr lvl="1"/>
            <a:r>
              <a:rPr lang="en-US" dirty="0"/>
              <a:t>custom an Info Control to show the building's name and abbr. when they are hovered with a mouse 10pt.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8414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488F-273C-4DF1-9952-4884CE04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Hand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BCAFC-3DD0-422E-B336-FE0E3728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1369"/>
            <a:ext cx="10353762" cy="301785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GitHub - 3 html files</a:t>
            </a:r>
          </a:p>
          <a:p>
            <a:pPr lvl="1" algn="ctr"/>
            <a:r>
              <a:rPr lang="en-US" dirty="0"/>
              <a:t>Upload 3 html files (one for each tutorial and one for custom web map) to your lab06 folder</a:t>
            </a:r>
          </a:p>
          <a:p>
            <a:pPr algn="ctr"/>
            <a:r>
              <a:rPr lang="en-US" dirty="0"/>
              <a:t>Canvas - 3 screenshots and a link</a:t>
            </a:r>
          </a:p>
          <a:p>
            <a:pPr lvl="1" algn="ctr"/>
            <a:r>
              <a:rPr lang="en-US" dirty="0"/>
              <a:t>Open the Custom_Map.html you created, and the web maps you created from tutorials in a browser and take a screenshot for each web map and upload them.</a:t>
            </a:r>
          </a:p>
          <a:p>
            <a:pPr algn="ctr"/>
            <a:r>
              <a:rPr lang="en-US" dirty="0"/>
              <a:t>Submit your GitHub </a:t>
            </a:r>
            <a:r>
              <a:rPr lang="en-US"/>
              <a:t>link.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800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488F-273C-4DF1-9952-4884CE04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To Hand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EF519-4F2D-4507-BB9C-E8E81A41C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703" y="2076450"/>
            <a:ext cx="7984593" cy="4171950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743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2E28-C361-49EC-AB8B-8CE1D9FC3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CF313-F229-4B9D-942E-FE6B067B3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450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FE43-5DC4-4B42-9C96-89222AC9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67F4-9478-44DE-97E0-47C92DA65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73141"/>
          </a:xfrm>
        </p:spPr>
        <p:txBody>
          <a:bodyPr>
            <a:normAutofit/>
          </a:bodyPr>
          <a:lstStyle/>
          <a:p>
            <a:r>
              <a:rPr lang="en-US" sz="4000" dirty="0"/>
              <a:t>Setting up a Leaflet map</a:t>
            </a:r>
          </a:p>
          <a:p>
            <a:r>
              <a:rPr lang="en-US" sz="4000" dirty="0"/>
              <a:t>Working with GeoJSON data</a:t>
            </a:r>
          </a:p>
          <a:p>
            <a:r>
              <a:rPr lang="en-US" sz="4000" dirty="0"/>
              <a:t>More Advanced functions with Leaflet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92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5A3A-8D80-4022-8164-8C99D08F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GEOJSON?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09C6-1F99-4AD0-B1C4-885E2F99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GeoJSON is an open standard format designed for representing simple geographical features, along with their non-spatial attributes.</a:t>
            </a:r>
          </a:p>
          <a:p>
            <a:r>
              <a:rPr lang="en-US" sz="3200" dirty="0"/>
              <a:t>The features include points (therefore addresses and locations), line strings (therefore streets, highways and boundaries), polygons (countries, provinces, tracts of land), and multi-part collections of these types.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73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92B0-2196-41B5-9084-F794BFB4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GEOJSON Example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7DDEDBB-6EB2-4A25-B061-CE410B8F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03" y="2076450"/>
            <a:ext cx="7143746" cy="371474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485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5A3A-8D80-4022-8164-8C99D08F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Preparing your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09C6-1F99-4AD0-B1C4-885E2F99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353762" cy="3622671"/>
          </a:xfrm>
        </p:spPr>
        <p:txBody>
          <a:bodyPr anchor="t">
            <a:normAutofit/>
          </a:bodyPr>
          <a:lstStyle/>
          <a:p>
            <a:r>
              <a:rPr lang="en-US" dirty="0"/>
              <a:t>Create a new html file with basic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6FA11-7BCB-4166-8584-72F45874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2852" y="3011580"/>
            <a:ext cx="6135647" cy="2892519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343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5A3A-8D80-4022-8164-8C99D08F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/>
          <a:p>
            <a:r>
              <a:rPr lang="en-US" dirty="0"/>
              <a:t>Preparing your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A5F43-775E-42C4-B688-BB4553C7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9" y="1571763"/>
            <a:ext cx="9845346" cy="1772162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09C6-1F99-4AD0-B1C4-885E2F99B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>
            <a:normAutofit/>
          </a:bodyPr>
          <a:lstStyle/>
          <a:p>
            <a:r>
              <a:rPr lang="en-US"/>
              <a:t>Include Leaflet CSS and  JavaScript file in the head section of your document: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718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65A3A-8D80-4022-8164-8C99D08F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US" dirty="0"/>
              <a:t>Preparing your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09C6-1F99-4AD0-B1C4-885E2F99B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353762" cy="3622671"/>
          </a:xfrm>
        </p:spPr>
        <p:txBody>
          <a:bodyPr anchor="t">
            <a:normAutofit/>
          </a:bodyPr>
          <a:lstStyle/>
          <a:p>
            <a:r>
              <a:rPr lang="en-US" sz="2400" dirty="0"/>
              <a:t>Put a div element with a certain id where you want your map to be: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DD1A7-20CE-4B3D-88DD-C2DA275F5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6567" y="2835745"/>
            <a:ext cx="5998865" cy="37114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07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AF39-93BB-4B31-BDC9-D73ACA25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AD80-DAFC-498F-AD85-740D3AD89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10353762" cy="3622671"/>
          </a:xfrm>
        </p:spPr>
        <p:txBody>
          <a:bodyPr/>
          <a:lstStyle/>
          <a:p>
            <a:r>
              <a:rPr lang="en-US" dirty="0"/>
              <a:t>Let’s create a map of the center of London with pretty </a:t>
            </a:r>
            <a:r>
              <a:rPr lang="en-US" dirty="0" err="1"/>
              <a:t>Mapbox</a:t>
            </a:r>
            <a:r>
              <a:rPr lang="en-US" dirty="0"/>
              <a:t> Streets tiles. First, we’ll initialize the map and set its view to our chosen geographical coordinates and a zoom level: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F41CF-1070-468C-812C-E2C9F7713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0325" y="4071288"/>
            <a:ext cx="7720700" cy="1023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008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{4DECF454-896C-4300-90E0-CDA63180AE94}tf12214701_win32</Template>
  <TotalTime>1087</TotalTime>
  <Words>746</Words>
  <Application>Microsoft Office PowerPoint</Application>
  <PresentationFormat>Widescreen</PresentationFormat>
  <Paragraphs>74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Goudy Old Style</vt:lpstr>
      <vt:lpstr>Lato Extended</vt:lpstr>
      <vt:lpstr>Wingdings 2</vt:lpstr>
      <vt:lpstr>SlateVTI</vt:lpstr>
      <vt:lpstr>WebGIS Lab 6</vt:lpstr>
      <vt:lpstr>Lab Hours</vt:lpstr>
      <vt:lpstr>Learning Outcomes (JS)</vt:lpstr>
      <vt:lpstr>What is GEOJSON?</vt:lpstr>
      <vt:lpstr>GEOJSON Example</vt:lpstr>
      <vt:lpstr>Preparing your page</vt:lpstr>
      <vt:lpstr>Preparing your page</vt:lpstr>
      <vt:lpstr>Preparing your page</vt:lpstr>
      <vt:lpstr>Setting up the map</vt:lpstr>
      <vt:lpstr>Setting up the map</vt:lpstr>
      <vt:lpstr>Setting up the map</vt:lpstr>
      <vt:lpstr>PowerPoint Presentation</vt:lpstr>
      <vt:lpstr>Adding GeoJSON Features (Point/Line/Polygon) into Your Map</vt:lpstr>
      <vt:lpstr>Adding GeoJSON Features (Point/Line/Polygon) into Your Map</vt:lpstr>
      <vt:lpstr>Adding GeoJSON Features (Point/Line/Polygon) into Your Map</vt:lpstr>
      <vt:lpstr>Adding GeoJSON Features (Point/Line/Polygon) into Your Map</vt:lpstr>
      <vt:lpstr>PowerPoint Presentation</vt:lpstr>
      <vt:lpstr>Styling Your Feature</vt:lpstr>
      <vt:lpstr>Styling Your Feature</vt:lpstr>
      <vt:lpstr>PowerPoint Presentation</vt:lpstr>
      <vt:lpstr>Adding External GeoJSON File</vt:lpstr>
      <vt:lpstr>PowerPoint Presentation</vt:lpstr>
      <vt:lpstr>Task 1: -</vt:lpstr>
      <vt:lpstr>Task 2: -</vt:lpstr>
      <vt:lpstr>To Hand In</vt:lpstr>
      <vt:lpstr>To Hand 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Debayan Mandal</dc:creator>
  <cp:lastModifiedBy>Mandal, Debayan</cp:lastModifiedBy>
  <cp:revision>195</cp:revision>
  <dcterms:created xsi:type="dcterms:W3CDTF">2022-01-24T05:45:50Z</dcterms:created>
  <dcterms:modified xsi:type="dcterms:W3CDTF">2023-10-25T20:23:24Z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0D74503B-899A-4648-A349-392F48ACA256</vt:lpwstr>
  </property>
  <property fmtid="{D5CDD505-2E9C-101B-9397-08002B2CF9AE}" pid="3" name="ArticulatePath">
    <vt:lpwstr>Earthy inspiration</vt:lpwstr>
  </property>
</Properties>
</file>