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74" r:id="rId2"/>
    <p:sldId id="273" r:id="rId3"/>
    <p:sldId id="278" r:id="rId4"/>
    <p:sldId id="279" r:id="rId5"/>
    <p:sldId id="290" r:id="rId6"/>
    <p:sldId id="353" r:id="rId7"/>
    <p:sldId id="354" r:id="rId8"/>
    <p:sldId id="291" r:id="rId9"/>
    <p:sldId id="294" r:id="rId10"/>
    <p:sldId id="31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8D8D8"/>
    <a:srgbClr val="333333"/>
    <a:srgbClr val="F0F0F0"/>
    <a:srgbClr val="EE9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>
        <p:scale>
          <a:sx n="50" d="100"/>
          <a:sy n="50" d="100"/>
        </p:scale>
        <p:origin x="183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2FB8-21B3-4F1C-B524-028DB970CE4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EA24-81D5-4F0B-A799-DD3018B96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4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188" y="3271838"/>
            <a:ext cx="7943850" cy="2676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1150938" fontAlgn="base">
              <a:spcBef>
                <a:spcPct val="0"/>
              </a:spcBef>
              <a:spcAft>
                <a:spcPct val="0"/>
              </a:spcAft>
            </a:pPr>
            <a:fld id="{0770D355-889A-4AD1-878E-090DDFC5894E}" type="slidenum">
              <a:rPr lang="ko-KR" altLang="en-US" sz="1200" smtClean="0">
                <a:solidFill>
                  <a:prstClr val="black"/>
                </a:solidFill>
              </a:rPr>
              <a:pPr defTabSz="1150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55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333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755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28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25" name="Google Shape;6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055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userDrawn="1">
  <p:cSld name="구역 머리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8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userDrawn="1">
  <p:cSld name="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32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2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1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11165071" y="6593356"/>
            <a:ext cx="552042" cy="20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b" anchorCtr="0">
            <a:noAutofit/>
          </a:bodyPr>
          <a:lstStyle/>
          <a:p>
            <a:pPr algn="r" latinLnBrk="0"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altLang="ko-KR" sz="800" kern="0">
                <a:solidFill>
                  <a:srgbClr val="7F7F7F"/>
                </a:solidFill>
                <a:latin typeface="Malgun Gothic"/>
                <a:cs typeface="Malgun Gothic"/>
                <a:sym typeface="Malgun Gothic"/>
              </a:rPr>
              <a:pPr algn="r" latinLnBrk="0">
                <a:buClr>
                  <a:srgbClr val="000000"/>
                </a:buClr>
                <a:buSzPts val="800"/>
                <a:buFont typeface="Arial"/>
                <a:buNone/>
              </a:pPr>
              <a:t>‹#›</a:t>
            </a:fld>
            <a:endParaRPr sz="800" kern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32"/>
          <p:cNvSpPr/>
          <p:nvPr/>
        </p:nvSpPr>
        <p:spPr>
          <a:xfrm>
            <a:off x="11573642" y="6593356"/>
            <a:ext cx="552042" cy="20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b" anchorCtr="0">
            <a:noAutofit/>
          </a:bodyPr>
          <a:lstStyle/>
          <a:p>
            <a:pPr algn="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800" kern="0">
                <a:solidFill>
                  <a:srgbClr val="7F7F7F"/>
                </a:solidFill>
                <a:latin typeface="Malgun Gothic"/>
                <a:cs typeface="Malgun Gothic"/>
                <a:sym typeface="Malgun Gothic"/>
              </a:rPr>
              <a:t>page</a:t>
            </a:r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351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89" r:id="rId6"/>
    <p:sldLayoutId id="214748369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64390"/>
              </p:ext>
            </p:extLst>
          </p:nvPr>
        </p:nvGraphicFramePr>
        <p:xfrm>
          <a:off x="228454" y="838747"/>
          <a:ext cx="11735094" cy="685699"/>
        </p:xfrm>
        <a:graphic>
          <a:graphicData uri="http://schemas.openxmlformats.org/drawingml/2006/table">
            <a:tbl>
              <a:tblPr/>
              <a:tblGrid>
                <a:gridCol w="761983"/>
                <a:gridCol w="1371570"/>
                <a:gridCol w="1371570"/>
                <a:gridCol w="5562479"/>
                <a:gridCol w="1333746"/>
                <a:gridCol w="1333746"/>
              </a:tblGrid>
              <a:tr h="2734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버전</a:t>
                      </a: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변경 일자</a:t>
                      </a: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내용</a:t>
                      </a: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작성자</a:t>
                      </a: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승인자</a:t>
                      </a:r>
                    </a:p>
                  </a:txBody>
                  <a:tcPr marL="81658" marR="81658" marT="39984" marB="39984" anchor="ctr" horzOverflow="overflow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18876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2022.03.02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초안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52144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Cloud Marketplace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 수정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095" marR="38095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장용운</a:t>
                      </a: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87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8095" marR="38095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0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79" marR="10079" marT="10080" marB="0" anchor="ctr">
                    <a:lnL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84" name="TextBox 10"/>
          <p:cNvSpPr txBox="1">
            <a:spLocks noChangeArrowheads="1"/>
          </p:cNvSpPr>
          <p:nvPr/>
        </p:nvSpPr>
        <p:spPr bwMode="auto">
          <a:xfrm>
            <a:off x="132816" y="244097"/>
            <a:ext cx="4617774" cy="37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50" tIns="52075" rIns="104150" bIns="52075" anchor="ctr"/>
          <a:lstStyle>
            <a:lvl1pPr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1217807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93" b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ko-KR" altLang="en-US" sz="1693" b="1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15537" y="615333"/>
            <a:ext cx="4648010" cy="20633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144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216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288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360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432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504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576" algn="l" defTabSz="1152144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※ 1. 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구분 </a:t>
            </a: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: 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최초작성</a:t>
            </a: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승인</a:t>
            </a: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추가</a:t>
            </a: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수정</a:t>
            </a:r>
            <a:r>
              <a:rPr lang="en-US" altLang="ko-KR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741" dirty="0">
                <a:solidFill>
                  <a:prstClr val="black">
                    <a:lumMod val="50000"/>
                    <a:lumOff val="50000"/>
                  </a:prstClr>
                </a:solidFill>
              </a:rPr>
              <a:t>삭제 중 선택 기입</a:t>
            </a:r>
          </a:p>
        </p:txBody>
      </p:sp>
    </p:spTree>
    <p:extLst>
      <p:ext uri="{BB962C8B-B14F-4D97-AF65-F5344CB8AC3E}">
        <p14:creationId xmlns:p14="http://schemas.microsoft.com/office/powerpoint/2010/main" val="263647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273414" y="98273"/>
            <a:ext cx="11530669" cy="28516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</a:t>
            </a:r>
            <a:r>
              <a:rPr lang="ko-KR" altLang="en-US" sz="1200" smtClean="0">
                <a:solidFill>
                  <a:prstClr val="black"/>
                </a:solidFill>
              </a:rPr>
              <a:t>가이드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서비스 등록 내역을 확인하기 위한 기능입니다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원하는 열과 기능을 기입하여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35" name="Google Shape;62;p3"/>
          <p:cNvSpPr/>
          <p:nvPr/>
        </p:nvSpPr>
        <p:spPr>
          <a:xfrm>
            <a:off x="6538754" y="4393737"/>
            <a:ext cx="2694017" cy="21115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62;p3"/>
          <p:cNvSpPr/>
          <p:nvPr/>
        </p:nvSpPr>
        <p:spPr>
          <a:xfrm>
            <a:off x="7715301" y="2870739"/>
            <a:ext cx="3219234" cy="14691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62;p3"/>
          <p:cNvSpPr/>
          <p:nvPr/>
        </p:nvSpPr>
        <p:spPr>
          <a:xfrm>
            <a:off x="2551588" y="2863492"/>
            <a:ext cx="2180637" cy="2663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62;p3"/>
          <p:cNvSpPr/>
          <p:nvPr/>
        </p:nvSpPr>
        <p:spPr>
          <a:xfrm>
            <a:off x="4823101" y="2863492"/>
            <a:ext cx="2180637" cy="11872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2;p3"/>
          <p:cNvSpPr/>
          <p:nvPr/>
        </p:nvSpPr>
        <p:spPr>
          <a:xfrm>
            <a:off x="220134" y="2863491"/>
            <a:ext cx="2180637" cy="24922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220134" y="662666"/>
            <a:ext cx="11774884" cy="19427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9" name="Google Shape;629;p28"/>
          <p:cNvGraphicFramePr/>
          <p:nvPr>
            <p:extLst>
              <p:ext uri="{D42A27DB-BD31-4B8C-83A1-F6EECF244321}">
                <p14:modId xmlns:p14="http://schemas.microsoft.com/office/powerpoint/2010/main" val="2663703590"/>
              </p:ext>
            </p:extLst>
          </p:nvPr>
        </p:nvGraphicFramePr>
        <p:xfrm>
          <a:off x="273415" y="1281394"/>
          <a:ext cx="11603280" cy="1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  <a:gridCol w="580164"/>
              </a:tblGrid>
              <a:tr h="60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기준년월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서비스명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고객명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신청일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개시일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해지일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약정기간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ID수량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기본용량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메일용량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월요금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협정계약여부</a:t>
                      </a:r>
                      <a:endParaRPr sz="9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협정단가</a:t>
                      </a:r>
                      <a:endParaRPr sz="9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변경내역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상태변경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tx1"/>
                          </a:solidFill>
                        </a:rPr>
                        <a:t>협정가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메모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60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21년11월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서비스명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kt.kt.com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sym typeface="Dotum"/>
                        </a:rPr>
                        <a:t>KT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21-01-01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21-01-11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21-11-12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3년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60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 GB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50 GB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550,000원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Y/N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3,500</a:t>
                      </a:r>
                      <a:r>
                        <a:rPr lang="ko-KR" altLang="en-US" sz="900" u="none" strike="noStrike" cap="none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원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 dirty="0" err="1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사용중</a:t>
                      </a:r>
                      <a:endParaRPr sz="900" b="1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이용정지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해지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21-01-01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변경내역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7225" marR="7225" marT="7525" marB="677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조회</a:t>
                      </a:r>
                      <a:r>
                        <a:rPr lang="en-US" altLang="ko-KR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u="none" strike="noStrike" cap="none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적용하기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조회</a:t>
                      </a:r>
                      <a:r>
                        <a:rPr lang="en-US" altLang="ko-KR" sz="90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u="none" strike="noStrike" cap="none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225" marR="7225" marT="7525" marB="67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28"/>
          <p:cNvSpPr/>
          <p:nvPr/>
        </p:nvSpPr>
        <p:spPr>
          <a:xfrm>
            <a:off x="6643266" y="873894"/>
            <a:ext cx="905934" cy="2735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8"/>
          <p:cNvSpPr/>
          <p:nvPr/>
        </p:nvSpPr>
        <p:spPr>
          <a:xfrm>
            <a:off x="1651425" y="879074"/>
            <a:ext cx="1681001" cy="2683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abc@kt.com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28"/>
          <p:cNvSpPr/>
          <p:nvPr/>
        </p:nvSpPr>
        <p:spPr>
          <a:xfrm>
            <a:off x="10007342" y="873894"/>
            <a:ext cx="1869357" cy="30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2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엑셀다운로드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/>
          <p:nvPr/>
        </p:nvSpPr>
        <p:spPr>
          <a:xfrm>
            <a:off x="3560964" y="873894"/>
            <a:ext cx="564452" cy="2735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56;p28"/>
          <p:cNvSpPr/>
          <p:nvPr/>
        </p:nvSpPr>
        <p:spPr>
          <a:xfrm>
            <a:off x="4234821" y="873894"/>
            <a:ext cx="564452" cy="2735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642;p28"/>
          <p:cNvSpPr/>
          <p:nvPr/>
        </p:nvSpPr>
        <p:spPr>
          <a:xfrm>
            <a:off x="4899240" y="905733"/>
            <a:ext cx="27717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Malgun Gothic"/>
                <a:ea typeface="Malgun Gothic"/>
                <a:cs typeface="Arial"/>
                <a:sym typeface="Malgun Gothic"/>
              </a:rPr>
              <a:t>~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656;p28"/>
          <p:cNvSpPr/>
          <p:nvPr/>
        </p:nvSpPr>
        <p:spPr>
          <a:xfrm>
            <a:off x="5290688" y="873894"/>
            <a:ext cx="564452" cy="2735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656;p28"/>
          <p:cNvSpPr/>
          <p:nvPr/>
        </p:nvSpPr>
        <p:spPr>
          <a:xfrm>
            <a:off x="5964545" y="873894"/>
            <a:ext cx="564452" cy="2735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656;p28"/>
          <p:cNvSpPr/>
          <p:nvPr/>
        </p:nvSpPr>
        <p:spPr>
          <a:xfrm>
            <a:off x="273414" y="873894"/>
            <a:ext cx="1259691" cy="2735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</a:t>
            </a: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43967" y="3307185"/>
            <a:ext cx="1887786" cy="7005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1" name="Google Shape;647;p28"/>
          <p:cNvSpPr txBox="1"/>
          <p:nvPr/>
        </p:nvSpPr>
        <p:spPr>
          <a:xfrm>
            <a:off x="360305" y="3194601"/>
            <a:ext cx="14399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※ KT</a:t>
            </a:r>
            <a:r>
              <a:rPr lang="ko-KR" altLang="en-US" sz="800" ker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직원 판매</a:t>
            </a:r>
            <a:endParaRPr lang="en-US" altLang="ko-KR" sz="8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endParaRPr lang="en-US"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판매직원 </a:t>
            </a:r>
            <a:r>
              <a:rPr lang="ko-KR" altLang="en-US" sz="800" kern="0" dirty="0" err="1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사번</a:t>
            </a:r>
            <a:r>
              <a:rPr lang="en-US" altLang="ko-KR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endParaRPr lang="en-US"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649;p28"/>
          <p:cNvSpPr/>
          <p:nvPr/>
        </p:nvSpPr>
        <p:spPr>
          <a:xfrm>
            <a:off x="1217785" y="3463792"/>
            <a:ext cx="814396" cy="1924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10051261</a:t>
            </a:r>
            <a:endParaRPr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653;p28"/>
          <p:cNvSpPr/>
          <p:nvPr/>
        </p:nvSpPr>
        <p:spPr>
          <a:xfrm>
            <a:off x="1660581" y="4050703"/>
            <a:ext cx="571172" cy="170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>
                <a:solidFill>
                  <a:srgbClr val="FFFFFF"/>
                </a:solidFill>
                <a:latin typeface="Malgun Gothic"/>
                <a:cs typeface="Arial"/>
                <a:sym typeface="Malgun Gothic"/>
              </a:rPr>
              <a:t>저장</a:t>
            </a:r>
            <a:endParaRPr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6475" y="4294264"/>
            <a:ext cx="1887786" cy="7005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5" name="Google Shape;647;p28"/>
          <p:cNvSpPr txBox="1"/>
          <p:nvPr/>
        </p:nvSpPr>
        <p:spPr>
          <a:xfrm>
            <a:off x="392813" y="4181680"/>
            <a:ext cx="14399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※ </a:t>
            </a:r>
            <a:r>
              <a:rPr lang="ko-KR" altLang="en-US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사외유통망</a:t>
            </a:r>
            <a:endParaRPr lang="en-US" altLang="ko-KR" sz="8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endParaRPr lang="en-US"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유통망 코드</a:t>
            </a:r>
            <a:r>
              <a:rPr lang="en-US" altLang="ko-KR" sz="800" kern="0" dirty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</a:p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endParaRPr lang="en-US"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49;p28"/>
          <p:cNvSpPr/>
          <p:nvPr/>
        </p:nvSpPr>
        <p:spPr>
          <a:xfrm>
            <a:off x="1250293" y="4450871"/>
            <a:ext cx="814396" cy="1924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kern="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CH0056</a:t>
            </a:r>
            <a:endParaRPr sz="800" kern="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53;p28"/>
          <p:cNvSpPr/>
          <p:nvPr/>
        </p:nvSpPr>
        <p:spPr>
          <a:xfrm>
            <a:off x="1693089" y="5037782"/>
            <a:ext cx="571172" cy="170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 dirty="0">
                <a:solidFill>
                  <a:srgbClr val="FFFFFF"/>
                </a:solidFill>
                <a:latin typeface="Malgun Gothic"/>
                <a:cs typeface="Arial"/>
                <a:sym typeface="Malgun Gothic"/>
              </a:rPr>
              <a:t>저장</a:t>
            </a:r>
            <a:endParaRPr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9" name="Google Shape;91;p3"/>
          <p:cNvSpPr txBox="1"/>
          <p:nvPr/>
        </p:nvSpPr>
        <p:spPr>
          <a:xfrm>
            <a:off x="676337" y="2916241"/>
            <a:ext cx="155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조회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sz="10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51;p3"/>
          <p:cNvSpPr/>
          <p:nvPr/>
        </p:nvSpPr>
        <p:spPr>
          <a:xfrm>
            <a:off x="2707149" y="4162397"/>
            <a:ext cx="1922779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alt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 확인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52;p3"/>
          <p:cNvSpPr txBox="1"/>
          <p:nvPr/>
        </p:nvSpPr>
        <p:spPr>
          <a:xfrm>
            <a:off x="2729245" y="3177815"/>
            <a:ext cx="1919518" cy="9233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상태 : </a:t>
            </a:r>
            <a:r>
              <a:rPr lang="ko-KR" sz="9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사용중</a:t>
            </a: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/이용정지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시작일: 2021.11.11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약정계약 : 1년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ID수량 : 55명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 용량: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공용 용량: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53;p3"/>
          <p:cNvSpPr/>
          <p:nvPr/>
        </p:nvSpPr>
        <p:spPr>
          <a:xfrm>
            <a:off x="2707149" y="4697955"/>
            <a:ext cx="1919518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이용정지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54;p3"/>
          <p:cNvSpPr/>
          <p:nvPr/>
        </p:nvSpPr>
        <p:spPr>
          <a:xfrm>
            <a:off x="2707149" y="4965734"/>
            <a:ext cx="1919518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해지문의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9;p3"/>
          <p:cNvSpPr/>
          <p:nvPr/>
        </p:nvSpPr>
        <p:spPr>
          <a:xfrm>
            <a:off x="2707149" y="4430176"/>
            <a:ext cx="1919518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ID수량, 용량 변경하기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615639" y="2670684"/>
            <a:ext cx="15402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050"/>
            </a:pPr>
            <a:r>
              <a:rPr lang="en-US" altLang="ko-KR" sz="700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 page</a:t>
            </a:r>
            <a:r>
              <a:rPr lang="ko-KR" altLang="en-US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동일한 절차를 따릅니다</a:t>
            </a:r>
            <a:r>
              <a:rPr lang="en-US" altLang="ko-KR" sz="700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65189" y="3209379"/>
            <a:ext cx="984738" cy="2476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02" name="Google Shape;653;p28"/>
          <p:cNvSpPr/>
          <p:nvPr/>
        </p:nvSpPr>
        <p:spPr>
          <a:xfrm>
            <a:off x="5316448" y="3794397"/>
            <a:ext cx="571172" cy="170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 dirty="0" smtClean="0">
                <a:solidFill>
                  <a:srgbClr val="FFFFFF"/>
                </a:solidFill>
                <a:latin typeface="Malgun Gothic"/>
                <a:cs typeface="Arial"/>
                <a:sym typeface="Malgun Gothic"/>
              </a:rPr>
              <a:t>적용</a:t>
            </a:r>
            <a:endParaRPr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3" name="Google Shape;653;p28"/>
          <p:cNvSpPr/>
          <p:nvPr/>
        </p:nvSpPr>
        <p:spPr>
          <a:xfrm>
            <a:off x="5999150" y="3794397"/>
            <a:ext cx="571172" cy="170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kern="0" dirty="0" smtClean="0">
                <a:solidFill>
                  <a:srgbClr val="FFFFFF"/>
                </a:solidFill>
                <a:latin typeface="Malgun Gothic"/>
                <a:cs typeface="Arial"/>
                <a:sym typeface="Malgun Gothic"/>
              </a:rPr>
              <a:t>취소</a:t>
            </a:r>
            <a:endParaRPr sz="1400" kern="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86036" y="3186899"/>
            <a:ext cx="11015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협정가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입력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786036" y="3467906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050" kern="0" dirty="0" err="1">
                <a:solidFill>
                  <a:srgbClr val="000000"/>
                </a:solidFill>
                <a:cs typeface="Arial"/>
                <a:sym typeface="Arial"/>
              </a:rPr>
              <a:t>협정가</a:t>
            </a:r>
            <a:r>
              <a:rPr lang="ko-KR" altLang="en-US" sz="1050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cs typeface="Arial"/>
                <a:sym typeface="Arial"/>
              </a:rPr>
              <a:t>여부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70237" y="3464059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Y</a:t>
            </a:r>
            <a:r>
              <a:rPr lang="ko-KR" altLang="en-US" sz="1050" kern="0">
                <a:solidFill>
                  <a:srgbClr val="000000"/>
                </a:solidFill>
                <a:cs typeface="Arial"/>
                <a:sym typeface="Arial"/>
              </a:rPr>
              <a:t>ㅁ   </a:t>
            </a:r>
            <a:r>
              <a:rPr lang="en-US" altLang="ko-KR" sz="1050" kern="0" dirty="0">
                <a:solidFill>
                  <a:srgbClr val="000000"/>
                </a:solidFill>
                <a:cs typeface="Arial"/>
                <a:sym typeface="Arial"/>
              </a:rPr>
              <a:t>N</a:t>
            </a:r>
            <a:r>
              <a:rPr lang="ko-KR" altLang="en-US" sz="1050" kern="0">
                <a:solidFill>
                  <a:srgbClr val="000000"/>
                </a:solidFill>
                <a:cs typeface="Arial"/>
                <a:sym typeface="Arial"/>
              </a:rPr>
              <a:t>ㅁ</a:t>
            </a:r>
            <a:endParaRPr lang="en-US" altLang="ko-KR" sz="105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6" name="Google Shape;91;p3"/>
          <p:cNvSpPr txBox="1"/>
          <p:nvPr/>
        </p:nvSpPr>
        <p:spPr>
          <a:xfrm>
            <a:off x="5494899" y="2916241"/>
            <a:ext cx="962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협정가 수정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54;p3"/>
          <p:cNvSpPr/>
          <p:nvPr/>
        </p:nvSpPr>
        <p:spPr>
          <a:xfrm>
            <a:off x="2707149" y="5233513"/>
            <a:ext cx="1919518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91;p3"/>
          <p:cNvSpPr txBox="1"/>
          <p:nvPr/>
        </p:nvSpPr>
        <p:spPr>
          <a:xfrm>
            <a:off x="3207674" y="2916241"/>
            <a:ext cx="9626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변경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080898" y="5137299"/>
            <a:ext cx="2025801" cy="68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100" kern="0" dirty="0">
                <a:solidFill>
                  <a:srgbClr val="000000"/>
                </a:solidFill>
                <a:sym typeface="Arial"/>
              </a:rPr>
              <a:t>*</a:t>
            </a:r>
            <a:r>
              <a:rPr lang="ko-KR" altLang="en-US" sz="1100" kern="0">
                <a:solidFill>
                  <a:srgbClr val="000000"/>
                </a:solidFill>
                <a:sym typeface="Arial"/>
              </a:rPr>
              <a:t>필수입력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7109071" y="6177609"/>
            <a:ext cx="94976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>
                <a:solidFill>
                  <a:srgbClr val="FFFFFF"/>
                </a:solidFill>
                <a:sym typeface="Arial"/>
              </a:rPr>
              <a:t>등록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078631" y="5904127"/>
            <a:ext cx="2027968" cy="176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* 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필수입력 </a:t>
            </a: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(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예</a:t>
            </a: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) 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가온아이 </a:t>
            </a:r>
            <a:r>
              <a:rPr lang="ko-KR" altLang="en-US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홍길동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8760500" y="3866845"/>
            <a:ext cx="639666" cy="295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>
                <a:solidFill>
                  <a:srgbClr val="FFFFFF"/>
                </a:solidFill>
                <a:sym typeface="Arial"/>
              </a:rPr>
              <a:t>수정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129"/>
              </p:ext>
            </p:extLst>
          </p:nvPr>
        </p:nvGraphicFramePr>
        <p:xfrm>
          <a:off x="7831455" y="3306980"/>
          <a:ext cx="3013501" cy="469366"/>
        </p:xfrm>
        <a:graphic>
          <a:graphicData uri="http://schemas.openxmlformats.org/drawingml/2006/table">
            <a:tbl>
              <a:tblPr firstRow="1" bandRow="1"/>
              <a:tblGrid>
                <a:gridCol w="467284"/>
                <a:gridCol w="723900"/>
                <a:gridCol w="711200"/>
                <a:gridCol w="1111117"/>
              </a:tblGrid>
              <a:tr h="234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등록날짜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0" dirty="0" smtClean="0">
                          <a:solidFill>
                            <a:srgbClr val="000000"/>
                          </a:solidFill>
                          <a:cs typeface="Arial"/>
                          <a:sym typeface="Arial"/>
                        </a:rPr>
                        <a:t>□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9516669" y="3880676"/>
            <a:ext cx="585470" cy="3010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dirty="0">
                <a:solidFill>
                  <a:srgbClr val="FFFFFF"/>
                </a:solidFill>
                <a:sym typeface="Arial"/>
              </a:rPr>
              <a:t>삭제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7839026" y="3873760"/>
            <a:ext cx="834215" cy="2817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dirty="0">
                <a:solidFill>
                  <a:srgbClr val="FFFFFF"/>
                </a:solidFill>
                <a:sym typeface="Arial"/>
              </a:rPr>
              <a:t>신규등록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080899" y="4812232"/>
            <a:ext cx="2025800" cy="2451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100" kern="0" dirty="0">
                <a:solidFill>
                  <a:srgbClr val="000000"/>
                </a:solidFill>
                <a:sym typeface="Arial"/>
              </a:rPr>
              <a:t>*</a:t>
            </a:r>
            <a:r>
              <a:rPr lang="ko-KR" altLang="en-US" sz="1100" kern="0">
                <a:solidFill>
                  <a:srgbClr val="000000"/>
                </a:solidFill>
                <a:sym typeface="Arial"/>
              </a:rPr>
              <a:t>필수입력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10259486" y="3880676"/>
            <a:ext cx="585470" cy="3010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dirty="0" smtClean="0">
                <a:solidFill>
                  <a:srgbClr val="FFFFFF"/>
                </a:solidFill>
                <a:sym typeface="Arial"/>
              </a:rPr>
              <a:t>취소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4" name="Google Shape;91;p3"/>
          <p:cNvSpPr txBox="1"/>
          <p:nvPr/>
        </p:nvSpPr>
        <p:spPr>
          <a:xfrm>
            <a:off x="8743406" y="2916241"/>
            <a:ext cx="118959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 조회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74476" y="4434946"/>
            <a:ext cx="8130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cs typeface="Arial"/>
                <a:sym typeface="Arial"/>
              </a:rPr>
              <a:t>[</a:t>
            </a:r>
            <a:r>
              <a:rPr lang="ko-KR" altLang="en-US" sz="1050" b="1" kern="0" smtClean="0">
                <a:solidFill>
                  <a:srgbClr val="000000"/>
                </a:solidFill>
                <a:cs typeface="Arial"/>
                <a:sym typeface="Arial"/>
              </a:rPr>
              <a:t>메모등록</a:t>
            </a:r>
            <a:r>
              <a:rPr lang="en-US" altLang="ko-KR" sz="1050" b="1" kern="0" dirty="0" smtClean="0">
                <a:solidFill>
                  <a:srgbClr val="000000"/>
                </a:solidFill>
                <a:cs typeface="Arial"/>
                <a:sym typeface="Arial"/>
              </a:rPr>
              <a:t>]</a:t>
            </a:r>
            <a:endParaRPr lang="en-US" altLang="ko-KR" sz="105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8156936" y="6177609"/>
            <a:ext cx="94976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smtClean="0">
                <a:solidFill>
                  <a:srgbClr val="FFFFFF"/>
                </a:solidFill>
                <a:sym typeface="Arial"/>
              </a:rPr>
              <a:t>취소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7" name="Google Shape;647;p28"/>
          <p:cNvSpPr txBox="1"/>
          <p:nvPr/>
        </p:nvSpPr>
        <p:spPr>
          <a:xfrm>
            <a:off x="6538754" y="4796508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제목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647;p28"/>
          <p:cNvSpPr txBox="1"/>
          <p:nvPr/>
        </p:nvSpPr>
        <p:spPr>
          <a:xfrm>
            <a:off x="6538754" y="5140781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내용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647;p28"/>
          <p:cNvSpPr txBox="1"/>
          <p:nvPr/>
        </p:nvSpPr>
        <p:spPr>
          <a:xfrm>
            <a:off x="6538754" y="5862027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이름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62;p3"/>
          <p:cNvSpPr/>
          <p:nvPr/>
        </p:nvSpPr>
        <p:spPr>
          <a:xfrm>
            <a:off x="9340506" y="4393737"/>
            <a:ext cx="2694017" cy="21115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882650" y="5137299"/>
            <a:ext cx="2025801" cy="68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100" kern="0" dirty="0">
                <a:solidFill>
                  <a:srgbClr val="000000"/>
                </a:solidFill>
                <a:sym typeface="Arial"/>
              </a:rPr>
              <a:t>*</a:t>
            </a:r>
            <a:r>
              <a:rPr lang="ko-KR" altLang="en-US" sz="1100" kern="0">
                <a:solidFill>
                  <a:srgbClr val="000000"/>
                </a:solidFill>
                <a:sym typeface="Arial"/>
              </a:rPr>
              <a:t>필수입력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9910823" y="6177609"/>
            <a:ext cx="94976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dirty="0" smtClean="0">
                <a:solidFill>
                  <a:srgbClr val="FFFFFF"/>
                </a:solidFill>
                <a:sym typeface="Arial"/>
              </a:rPr>
              <a:t>수정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880383" y="5904127"/>
            <a:ext cx="2027968" cy="176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* 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필수입력 </a:t>
            </a: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(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예</a:t>
            </a:r>
            <a:r>
              <a:rPr lang="en-US" altLang="ko-KR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) </a:t>
            </a:r>
            <a:r>
              <a:rPr lang="ko-KR" altLang="en-US" sz="800" kern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가온아이 </a:t>
            </a:r>
            <a:r>
              <a:rPr lang="ko-KR" altLang="en-US" sz="800" kern="0" dirty="0">
                <a:solidFill>
                  <a:srgbClr val="000000">
                    <a:lumMod val="50000"/>
                    <a:lumOff val="50000"/>
                  </a:srgbClr>
                </a:solidFill>
                <a:sym typeface="Arial"/>
              </a:rPr>
              <a:t>홍길동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9882651" y="4812232"/>
            <a:ext cx="2025800" cy="2451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100" kern="0" dirty="0">
                <a:solidFill>
                  <a:srgbClr val="000000"/>
                </a:solidFill>
                <a:sym typeface="Arial"/>
              </a:rPr>
              <a:t>*</a:t>
            </a:r>
            <a:r>
              <a:rPr lang="ko-KR" altLang="en-US" sz="1100" kern="0">
                <a:solidFill>
                  <a:srgbClr val="000000"/>
                </a:solidFill>
                <a:sym typeface="Arial"/>
              </a:rPr>
              <a:t>필수입력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10276228" y="4434946"/>
            <a:ext cx="8130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050" b="1" kern="0" dirty="0" smtClean="0">
                <a:solidFill>
                  <a:srgbClr val="000000"/>
                </a:solidFill>
                <a:cs typeface="Arial"/>
                <a:sym typeface="Arial"/>
              </a:rPr>
              <a:t>[</a:t>
            </a:r>
            <a:r>
              <a:rPr lang="ko-KR" altLang="en-US" sz="1050" b="1" kern="0" smtClean="0">
                <a:solidFill>
                  <a:srgbClr val="000000"/>
                </a:solidFill>
                <a:cs typeface="Arial"/>
                <a:sym typeface="Arial"/>
              </a:rPr>
              <a:t>메모수정</a:t>
            </a:r>
            <a:r>
              <a:rPr lang="en-US" altLang="ko-KR" sz="1050" b="1" kern="0" dirty="0" smtClean="0">
                <a:solidFill>
                  <a:srgbClr val="000000"/>
                </a:solidFill>
                <a:cs typeface="Arial"/>
                <a:sym typeface="Arial"/>
              </a:rPr>
              <a:t>]</a:t>
            </a:r>
            <a:endParaRPr lang="en-US" altLang="ko-KR" sz="105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6DB27EC3-1850-4950-8E89-509676FA8FD1}"/>
              </a:ext>
            </a:extLst>
          </p:cNvPr>
          <p:cNvSpPr/>
          <p:nvPr/>
        </p:nvSpPr>
        <p:spPr>
          <a:xfrm>
            <a:off x="10958688" y="6177609"/>
            <a:ext cx="94976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900" kern="0" smtClean="0">
                <a:solidFill>
                  <a:srgbClr val="FFFFFF"/>
                </a:solidFill>
                <a:sym typeface="Arial"/>
              </a:rPr>
              <a:t>취소</a:t>
            </a:r>
            <a:endParaRPr lang="ko-KR" altLang="en-US" sz="9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7" name="Google Shape;647;p28"/>
          <p:cNvSpPr txBox="1"/>
          <p:nvPr/>
        </p:nvSpPr>
        <p:spPr>
          <a:xfrm>
            <a:off x="9340506" y="4796508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제목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647;p28"/>
          <p:cNvSpPr txBox="1"/>
          <p:nvPr/>
        </p:nvSpPr>
        <p:spPr>
          <a:xfrm>
            <a:off x="9340506" y="5140781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내용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647;p28"/>
          <p:cNvSpPr txBox="1"/>
          <p:nvPr/>
        </p:nvSpPr>
        <p:spPr>
          <a:xfrm>
            <a:off x="9340506" y="5862027"/>
            <a:ext cx="57795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atinLnBrk="0"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이름 </a:t>
            </a:r>
            <a:r>
              <a:rPr lang="en-US" altLang="ko-KR" sz="900" kern="0" dirty="0" smtClean="0">
                <a:solidFill>
                  <a:srgbClr val="000000"/>
                </a:solidFill>
                <a:latin typeface="Malgun Gothic"/>
                <a:cs typeface="Malgun Gothic"/>
                <a:sym typeface="Malgun Gothic"/>
              </a:rPr>
              <a:t>: </a:t>
            </a:r>
            <a:endParaRPr lang="en-US" altLang="ko-KR" sz="900" kern="0" dirty="0">
              <a:solidFill>
                <a:srgbClr val="000000"/>
              </a:solidFill>
              <a:latin typeface="Malgun Gothic"/>
              <a:cs typeface="Malgun Gothic"/>
              <a:sym typeface="Malgun Gothic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9400166" y="1613160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-30133" y="2660160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234532" y="2621702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4600153" y="2621702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7458729" y="2621702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6335450" y="4205390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9134901" y="4205390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589" y="173295"/>
            <a:ext cx="1139747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가이드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노란색 부분을</a:t>
            </a:r>
            <a:r>
              <a:rPr lang="en-US" altLang="ko-KR" sz="1200" b="1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작성하여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99559"/>
              </p:ext>
            </p:extLst>
          </p:nvPr>
        </p:nvGraphicFramePr>
        <p:xfrm>
          <a:off x="418713" y="1247713"/>
          <a:ext cx="11318715" cy="54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49"/>
                <a:gridCol w="1863673"/>
                <a:gridCol w="7175157"/>
                <a:gridCol w="1876736"/>
              </a:tblGrid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항목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SaaS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서비스 이름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KT Cloud Server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반영을 원하는 도메인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cloud.kt.com / gov.ucloudbiz.kt.com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중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0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서비스 유형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Computing,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Storage, Network, DB, Security, CDN, 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Management, Monitoring, Container, Dev Tool, Application, Business Tool, </a:t>
                      </a:r>
                      <a:r>
                        <a:rPr lang="en-US" altLang="ko-KR" sz="1000" baseline="0" dirty="0" err="1" smtClean="0">
                          <a:solidFill>
                            <a:sysClr val="windowText" lastClr="000000"/>
                          </a:solidFill>
                        </a:rPr>
                        <a:t>BizStore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, API, AI, </a:t>
                      </a:r>
                      <a:r>
                        <a:rPr lang="en-US" altLang="ko-KR" sz="1000" baseline="0" dirty="0" err="1" smtClean="0">
                          <a:solidFill>
                            <a:sysClr val="windowText" lastClr="000000"/>
                          </a:solidFill>
                        </a:rPr>
                        <a:t>BigData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ysClr val="windowText" lastClr="000000"/>
                          </a:solidFill>
                        </a:rPr>
                        <a:t>BlockChain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중 택 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서비스 개요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자유 기술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서비스 특장점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자유 기술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판매자 상호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㈜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KT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대표자 성명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구현모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사업자등록번호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법인번호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102-81-42945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경기도 성남시 분당구 </a:t>
                      </a:r>
                      <a:r>
                        <a:rPr lang="ko-KR" altLang="en-US" sz="1000" err="1" smtClean="0">
                          <a:solidFill>
                            <a:sysClr val="windowText" lastClr="000000"/>
                          </a:solidFill>
                        </a:rPr>
                        <a:t>불정로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90 (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정자동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대표 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대표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kt@kt.com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구매문의 부서명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구매문의 부서 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구매문의 부서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구매문의 부서 응대가능시간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 부서명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 부서 전화번호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 부서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 부서 응대가능시간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3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 관련 특이사항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기술지원을 원하시면 별도 서비스를 구매하셔야 합니다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6" descr="http://linkback.itworld.co.kr/images/onebyone.gif?action_id=10bf59efe8fb197b99ed4cfe5f6cd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03" y="6378733"/>
            <a:ext cx="10079" cy="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589" y="97071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smtClean="0"/>
              <a:t>기본 항목</a:t>
            </a:r>
            <a:r>
              <a:rPr lang="en-US" altLang="ko-KR" sz="1200" b="1" dirty="0" smtClean="0"/>
              <a:t>&gt;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99872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2589" y="19639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smtClean="0"/>
              <a:t>요금 정보</a:t>
            </a:r>
            <a:r>
              <a:rPr lang="en-US" altLang="ko-KR" sz="1200" b="1" dirty="0" smtClean="0"/>
              <a:t>&gt;</a:t>
            </a:r>
            <a:endParaRPr lang="ko-KR" altLang="en-US" sz="1200" b="1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33110"/>
              </p:ext>
            </p:extLst>
          </p:nvPr>
        </p:nvGraphicFramePr>
        <p:xfrm>
          <a:off x="418713" y="567892"/>
          <a:ext cx="11318720" cy="323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39"/>
                <a:gridCol w="890751"/>
                <a:gridCol w="1702676"/>
                <a:gridCol w="1710559"/>
                <a:gridCol w="1647496"/>
                <a:gridCol w="3049639"/>
                <a:gridCol w="1616960"/>
              </a:tblGrid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항목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상세 항목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 소개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Computing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서비스를 제공합니다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endParaRPr lang="ko-KR" altLang="en-US" sz="100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 Core /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endParaRPr lang="ko-KR" altLang="en-US" sz="100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단가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4,000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endParaRPr lang="ko-KR" altLang="en-US" sz="100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제약사항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일할 계산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, 10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개 단위 신청 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기술지원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 소개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오류에 대한 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24x7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기술지원을 제공합니다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기술지원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회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cap="none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ko-KR" altLang="en-US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기술지원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단가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2,000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cap="none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lang="ko-KR" altLang="en-US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Cloud server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ysClr val="windowText" lastClr="000000"/>
                          </a:solidFill>
                        </a:rPr>
                        <a:t>기술지원</a:t>
                      </a: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제약사항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특이사항 없음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3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cap="none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lang="ko-KR" altLang="en-US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제약사항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소비자 가격은 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VAT </a:t>
                      </a:r>
                      <a:r>
                        <a:rPr lang="ko-KR" altLang="en-US" sz="1000" smtClean="0">
                          <a:solidFill>
                            <a:sysClr val="windowText" lastClr="000000"/>
                          </a:solidFill>
                        </a:rPr>
                        <a:t>별도 입니다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06608" y="874986"/>
            <a:ext cx="11397475" cy="543910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681;p36"/>
          <p:cNvSpPr/>
          <p:nvPr/>
        </p:nvSpPr>
        <p:spPr>
          <a:xfrm>
            <a:off x="1292746" y="3149857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신청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17" name="Google Shape;682;p36"/>
          <p:cNvSpPr/>
          <p:nvPr/>
        </p:nvSpPr>
        <p:spPr>
          <a:xfrm>
            <a:off x="5170589" y="3149857"/>
            <a:ext cx="1248472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서비스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0" name="Google Shape;683;p36"/>
          <p:cNvSpPr/>
          <p:nvPr/>
        </p:nvSpPr>
        <p:spPr>
          <a:xfrm>
            <a:off x="1292746" y="3538389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</a:t>
            </a:r>
            <a:r>
              <a:rPr lang="ko-KR" altLang="en-US" sz="1400" kern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불가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3" name="Google Shape;684;p36"/>
          <p:cNvSpPr/>
          <p:nvPr/>
        </p:nvSpPr>
        <p:spPr>
          <a:xfrm>
            <a:off x="1292746" y="3933993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불가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4" name="Google Shape;685;p36"/>
          <p:cNvSpPr/>
          <p:nvPr/>
        </p:nvSpPr>
        <p:spPr>
          <a:xfrm>
            <a:off x="5186927" y="3538389"/>
            <a:ext cx="1248472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5" name="Google Shape;686;p36"/>
          <p:cNvSpPr/>
          <p:nvPr/>
        </p:nvSpPr>
        <p:spPr>
          <a:xfrm>
            <a:off x="5186927" y="3933993"/>
            <a:ext cx="1248472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6" name="Google Shape;687;p36"/>
          <p:cNvSpPr/>
          <p:nvPr/>
        </p:nvSpPr>
        <p:spPr>
          <a:xfrm rot="5400000">
            <a:off x="5281999" y="4210765"/>
            <a:ext cx="320293" cy="7053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Google Shape;688;p36"/>
          <p:cNvSpPr/>
          <p:nvPr/>
        </p:nvSpPr>
        <p:spPr>
          <a:xfrm>
            <a:off x="5170589" y="4858624"/>
            <a:ext cx="125678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정지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29" name="Google Shape;689;p36"/>
          <p:cNvSpPr/>
          <p:nvPr/>
        </p:nvSpPr>
        <p:spPr>
          <a:xfrm>
            <a:off x="5178611" y="5247156"/>
            <a:ext cx="1256788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중단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0" name="Google Shape;690;p36"/>
          <p:cNvSpPr/>
          <p:nvPr/>
        </p:nvSpPr>
        <p:spPr>
          <a:xfrm>
            <a:off x="5178611" y="5642760"/>
            <a:ext cx="1256788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중단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1" name="Google Shape;691;p36"/>
          <p:cNvSpPr/>
          <p:nvPr/>
        </p:nvSpPr>
        <p:spPr>
          <a:xfrm rot="-5400000">
            <a:off x="6007917" y="4202980"/>
            <a:ext cx="279912" cy="6164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692;p36"/>
          <p:cNvSpPr/>
          <p:nvPr/>
        </p:nvSpPr>
        <p:spPr>
          <a:xfrm>
            <a:off x="9435936" y="3103142"/>
            <a:ext cx="141269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서비스 해지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3" name="Google Shape;693;p36"/>
          <p:cNvSpPr/>
          <p:nvPr/>
        </p:nvSpPr>
        <p:spPr>
          <a:xfrm>
            <a:off x="9452274" y="3491674"/>
            <a:ext cx="1412698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중단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4" name="Google Shape;694;p36"/>
          <p:cNvSpPr/>
          <p:nvPr/>
        </p:nvSpPr>
        <p:spPr>
          <a:xfrm>
            <a:off x="9452274" y="3887278"/>
            <a:ext cx="1412698" cy="34385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1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중단</a:t>
            </a:r>
            <a:endParaRPr sz="11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1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ko-KR" altLang="en-US" sz="11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기준은 탈퇴시점</a:t>
            </a:r>
            <a:r>
              <a:rPr lang="en-US" altLang="ko-KR" sz="11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) 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5" name="Google Shape;695;p36"/>
          <p:cNvSpPr/>
          <p:nvPr/>
        </p:nvSpPr>
        <p:spPr>
          <a:xfrm>
            <a:off x="7305986" y="3117876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해지 신청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6" name="Google Shape;696;p36"/>
          <p:cNvSpPr/>
          <p:nvPr/>
        </p:nvSpPr>
        <p:spPr>
          <a:xfrm>
            <a:off x="6655974" y="377864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7" name="Google Shape;697;p36"/>
          <p:cNvSpPr/>
          <p:nvPr/>
        </p:nvSpPr>
        <p:spPr>
          <a:xfrm rot="10800000">
            <a:off x="6573069" y="322161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8" name="Google Shape;698;p36"/>
          <p:cNvSpPr/>
          <p:nvPr/>
        </p:nvSpPr>
        <p:spPr>
          <a:xfrm>
            <a:off x="7305986" y="3538389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39" name="Google Shape;699;p36"/>
          <p:cNvSpPr/>
          <p:nvPr/>
        </p:nvSpPr>
        <p:spPr>
          <a:xfrm>
            <a:off x="7305986" y="3933993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40" name="Google Shape;700;p36"/>
          <p:cNvSpPr/>
          <p:nvPr/>
        </p:nvSpPr>
        <p:spPr>
          <a:xfrm rot="10800000">
            <a:off x="8743273" y="322161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1" name="Google Shape;701;p36"/>
          <p:cNvSpPr/>
          <p:nvPr/>
        </p:nvSpPr>
        <p:spPr>
          <a:xfrm>
            <a:off x="8797235" y="377864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2" name="Google Shape;706;p36"/>
          <p:cNvSpPr/>
          <p:nvPr/>
        </p:nvSpPr>
        <p:spPr>
          <a:xfrm>
            <a:off x="853548" y="3248246"/>
            <a:ext cx="369044" cy="4334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3" name="Google Shape;707;p36"/>
          <p:cNvSpPr/>
          <p:nvPr/>
        </p:nvSpPr>
        <p:spPr>
          <a:xfrm>
            <a:off x="4491498" y="3235138"/>
            <a:ext cx="569142" cy="4334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4" name="Google Shape;715;p36"/>
          <p:cNvSpPr/>
          <p:nvPr/>
        </p:nvSpPr>
        <p:spPr>
          <a:xfrm>
            <a:off x="6655974" y="533404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5" name="Google Shape;716;p36"/>
          <p:cNvSpPr/>
          <p:nvPr/>
        </p:nvSpPr>
        <p:spPr>
          <a:xfrm>
            <a:off x="7305986" y="4826643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해지 신청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46" name="Google Shape;717;p36"/>
          <p:cNvSpPr/>
          <p:nvPr/>
        </p:nvSpPr>
        <p:spPr>
          <a:xfrm>
            <a:off x="7305986" y="5247156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중단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47" name="Google Shape;718;p36"/>
          <p:cNvSpPr/>
          <p:nvPr/>
        </p:nvSpPr>
        <p:spPr>
          <a:xfrm>
            <a:off x="7305986" y="5642760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중단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48" name="Google Shape;719;p36"/>
          <p:cNvSpPr/>
          <p:nvPr/>
        </p:nvSpPr>
        <p:spPr>
          <a:xfrm rot="-9000000">
            <a:off x="6636202" y="4440894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720;p36"/>
          <p:cNvSpPr/>
          <p:nvPr/>
        </p:nvSpPr>
        <p:spPr>
          <a:xfrm rot="-1839135">
            <a:off x="8799330" y="4591905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721;p36"/>
          <p:cNvSpPr/>
          <p:nvPr/>
        </p:nvSpPr>
        <p:spPr>
          <a:xfrm rot="8368635">
            <a:off x="9019336" y="5029391"/>
            <a:ext cx="552127" cy="4205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10052"/>
              </p:ext>
            </p:extLst>
          </p:nvPr>
        </p:nvGraphicFramePr>
        <p:xfrm>
          <a:off x="853548" y="1706787"/>
          <a:ext cx="4064000" cy="1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260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ysClr val="windowText" lastClr="000000"/>
                          </a:solidFill>
                        </a:rPr>
                        <a:t>셀색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0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하늘색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고객 노출 상태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연두색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서비스 제공 상태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분홍색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ysClr val="windowText" lastClr="000000"/>
                          </a:solidFill>
                        </a:rPr>
                        <a:t>과금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 제공 상태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06608" y="98273"/>
            <a:ext cx="1139747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가이드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파란색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연두색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분홍색 부분을</a:t>
            </a:r>
            <a:r>
              <a:rPr lang="en-US" altLang="ko-KR" sz="1200" b="1" dirty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모두 작성하여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자유롭게 추가해 주시면 좋습니다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기술지원이 있으면 기술지원 관련 순서를 기입해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2" name="Google Shape;706;p36"/>
          <p:cNvSpPr/>
          <p:nvPr/>
        </p:nvSpPr>
        <p:spPr>
          <a:xfrm>
            <a:off x="2666386" y="3248246"/>
            <a:ext cx="369044" cy="4334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sz="1400" kern="0">
              <a:solidFill>
                <a:sysClr val="windowText" lastClr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3" name="Google Shape;681;p36"/>
          <p:cNvSpPr/>
          <p:nvPr/>
        </p:nvSpPr>
        <p:spPr>
          <a:xfrm>
            <a:off x="3145379" y="3149857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신청 중 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54" name="Google Shape;683;p36"/>
          <p:cNvSpPr/>
          <p:nvPr/>
        </p:nvSpPr>
        <p:spPr>
          <a:xfrm>
            <a:off x="3145379" y="3538389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중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55" name="Google Shape;684;p36"/>
          <p:cNvSpPr/>
          <p:nvPr/>
        </p:nvSpPr>
        <p:spPr>
          <a:xfrm>
            <a:off x="3145379" y="3933993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과금 불가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548" y="1226098"/>
            <a:ext cx="343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기본 서비스 신청 시나리오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49963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2"/>
          <p:cNvGraphicFramePr/>
          <p:nvPr>
            <p:extLst>
              <p:ext uri="{D42A27DB-BD31-4B8C-83A1-F6EECF244321}">
                <p14:modId xmlns:p14="http://schemas.microsoft.com/office/powerpoint/2010/main" val="1474493996"/>
              </p:ext>
            </p:extLst>
          </p:nvPr>
        </p:nvGraphicFramePr>
        <p:xfrm>
          <a:off x="441981" y="1245118"/>
          <a:ext cx="11397475" cy="73794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3485"/>
                <a:gridCol w="1835913"/>
                <a:gridCol w="3347833"/>
                <a:gridCol w="3347833"/>
                <a:gridCol w="2012411"/>
              </a:tblGrid>
              <a:tr h="245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latin typeface="+mn-ea"/>
                          <a:ea typeface="+mn-ea"/>
                        </a:rPr>
                        <a:t>#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latin typeface="+mn-ea"/>
                          <a:ea typeface="+mn-ea"/>
                        </a:rPr>
                        <a:t>이벤트명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latin typeface="+mn-ea"/>
                          <a:ea typeface="+mn-ea"/>
                        </a:rPr>
                        <a:t>이름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latin typeface="+mn-ea"/>
                          <a:ea typeface="+mn-ea"/>
                        </a:rPr>
                        <a:t>메일주소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latin typeface="+mn-ea"/>
                          <a:ea typeface="+mn-ea"/>
                        </a:rPr>
                        <a:t>특이사항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+mn-ea"/>
                          <a:ea typeface="+mn-ea"/>
                        </a:rPr>
                        <a:t>1</a:t>
                      </a:r>
                      <a:endParaRPr sz="10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ko-KR" sz="1000" u="none" strike="noStrike" cap="none" dirty="0" smtClean="0">
                          <a:latin typeface="+mn-ea"/>
                          <a:ea typeface="+mn-ea"/>
                        </a:rPr>
                        <a:t> 신청</a:t>
                      </a:r>
                      <a:r>
                        <a:rPr lang="en-US" altLang="ko-KR" sz="1000" u="none" strike="noStrike" cap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u="none" strike="noStrike" cap="none" smtClean="0">
                          <a:latin typeface="+mn-ea"/>
                          <a:ea typeface="+mn-ea"/>
                        </a:rPr>
                        <a:t>시</a:t>
                      </a: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59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서비스 해지 신청 시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608" y="98273"/>
            <a:ext cx="1139747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가이드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각 </a:t>
            </a:r>
            <a:r>
              <a:rPr lang="ko-KR" altLang="en-US" sz="1200" b="1" dirty="0" err="1" smtClean="0">
                <a:solidFill>
                  <a:prstClr val="black"/>
                </a:solidFill>
                <a:highlight>
                  <a:srgbClr val="FFFF00"/>
                </a:highlight>
              </a:rPr>
              <a:t>이벤트별로</a:t>
            </a: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b="1" dirty="0" err="1" smtClean="0">
                <a:solidFill>
                  <a:prstClr val="black"/>
                </a:solidFill>
                <a:highlight>
                  <a:srgbClr val="FFFF00"/>
                </a:highlight>
              </a:rPr>
              <a:t>연락받을</a:t>
            </a: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 주소를 정의합니다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메일 발송시의 메일 본문 내용을 정의합니다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070" y="946285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smtClean="0"/>
              <a:t>연락처 정보</a:t>
            </a:r>
            <a:r>
              <a:rPr lang="en-US" altLang="ko-KR" sz="1200" b="1" dirty="0" smtClean="0"/>
              <a:t>&gt;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57070" y="2225999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smtClean="0"/>
              <a:t>메일 발송시 본문 내용</a:t>
            </a:r>
            <a:r>
              <a:rPr lang="en-US" altLang="ko-KR" sz="1200" b="1" dirty="0" smtClean="0"/>
              <a:t>&gt;</a:t>
            </a:r>
            <a:endParaRPr lang="ko-KR" altLang="en-US" sz="12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14375"/>
              </p:ext>
            </p:extLst>
          </p:nvPr>
        </p:nvGraphicFramePr>
        <p:xfrm>
          <a:off x="441981" y="2524593"/>
          <a:ext cx="6037231" cy="174786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3485"/>
                <a:gridCol w="1835913"/>
                <a:gridCol w="3347833"/>
              </a:tblGrid>
              <a:tr h="2874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latin typeface="+mn-ea"/>
                          <a:ea typeface="+mn-ea"/>
                        </a:rPr>
                        <a:t>#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>
                          <a:latin typeface="+mn-ea"/>
                          <a:ea typeface="+mn-ea"/>
                        </a:rPr>
                        <a:t>이벤트명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latin typeface="+mn-ea"/>
                          <a:ea typeface="+mn-ea"/>
                        </a:rPr>
                        <a:t>메일 본문</a:t>
                      </a:r>
                      <a:endParaRPr sz="10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11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+mn-ea"/>
                          <a:ea typeface="+mn-ea"/>
                        </a:rPr>
                        <a:t>1</a:t>
                      </a:r>
                      <a:endParaRPr sz="1000" u="none" strike="noStrike" cap="none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ko-KR" sz="1000" u="none" strike="noStrike" cap="none" dirty="0" smtClean="0">
                          <a:latin typeface="+mn-ea"/>
                          <a:ea typeface="+mn-ea"/>
                        </a:rPr>
                        <a:t> 신청</a:t>
                      </a:r>
                      <a:r>
                        <a:rPr lang="en-US" altLang="ko-KR" sz="1000" u="none" strike="noStrike" cap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u="none" strike="noStrike" cap="none" smtClean="0">
                          <a:latin typeface="+mn-ea"/>
                          <a:ea typeface="+mn-ea"/>
                        </a:rPr>
                        <a:t>시</a:t>
                      </a: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고객명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기업명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</a:t>
                      </a:r>
                      <a:endParaRPr lang="ko-KR" altLang="en-US" sz="1600" b="0" i="0" u="none" strike="noStrike" cap="none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메일주소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endParaRPr lang="ko-KR" altLang="en-US" sz="1600" b="0" i="0" u="none" strike="noStrike" cap="none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endParaRPr lang="ko-KR" altLang="en-US" sz="1600" b="0" i="0" u="none" strike="noStrike" cap="none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1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sz="10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서비스 해지 신청 시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고객명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기업명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</a:t>
                      </a:r>
                      <a:endParaRPr lang="ko-KR" altLang="en-US" sz="1000" b="0" i="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메일주소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endParaRPr lang="ko-KR" altLang="en-US" sz="1600" b="0" i="0" u="none" strike="noStrike" cap="none" smtClean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endParaRPr lang="ko-KR" altLang="en-US" sz="1000" b="0" i="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4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62;p3"/>
          <p:cNvSpPr/>
          <p:nvPr/>
        </p:nvSpPr>
        <p:spPr>
          <a:xfrm>
            <a:off x="436283" y="2273506"/>
            <a:ext cx="8489045" cy="44976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608" y="313484"/>
            <a:ext cx="1139747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가이드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최초 컨설팅 신청과 관련하여 고객으로부터 수집하는 정보입니다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608" y="1715799"/>
            <a:ext cx="11397475" cy="499340"/>
          </a:xfrm>
          <a:prstGeom prst="rect">
            <a:avLst/>
          </a:prstGeom>
          <a:solidFill>
            <a:srgbClr val="EE9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25328" y="1808950"/>
            <a:ext cx="914400" cy="313038"/>
          </a:xfrm>
          <a:prstGeom prst="round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컨설팅 문의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75283" y="1808950"/>
            <a:ext cx="914400" cy="313038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상품 가입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7740" y="1861054"/>
            <a:ext cx="196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xx</a:t>
            </a:r>
            <a:r>
              <a:rPr lang="ko-KR" altLang="en-US" sz="1100" b="1" smtClean="0"/>
              <a:t>를 합니다</a:t>
            </a:r>
            <a:r>
              <a:rPr lang="en-US" altLang="ko-KR" sz="1100" b="1" dirty="0" smtClean="0"/>
              <a:t>.</a:t>
            </a:r>
            <a:endParaRPr lang="ko-KR" altLang="en-US" sz="1100" b="1"/>
          </a:p>
        </p:txBody>
      </p:sp>
      <p:sp>
        <p:nvSpPr>
          <p:cNvPr id="24" name="타원 23"/>
          <p:cNvSpPr/>
          <p:nvPr/>
        </p:nvSpPr>
        <p:spPr>
          <a:xfrm>
            <a:off x="8654275" y="161571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4" name="Google Shape;681;p36"/>
          <p:cNvSpPr/>
          <p:nvPr/>
        </p:nvSpPr>
        <p:spPr>
          <a:xfrm>
            <a:off x="406608" y="1205010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컨설팅 신청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0606"/>
              </p:ext>
            </p:extLst>
          </p:nvPr>
        </p:nvGraphicFramePr>
        <p:xfrm>
          <a:off x="670279" y="2816080"/>
          <a:ext cx="8128000" cy="349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906"/>
                <a:gridCol w="5980094"/>
              </a:tblGrid>
              <a:tr h="29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사업자 유형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사업자등록번호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사업자명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담당자명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휴대전화번호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일반전화번호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</a:rPr>
                        <a:t>E-mail </a:t>
                      </a:r>
                      <a:r>
                        <a:rPr lang="ko-KR" altLang="en-US" sz="1200" smtClean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ko-KR" alt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3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사업장 소재지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4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컨설팅 신청 내용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그룹웨어 사용자수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b="0" i="0" u="none" strike="noStrike" cap="none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예상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  </a:t>
                      </a:r>
                      <a:endParaRPr lang="ko-KR" altLang="en-US" sz="1600" b="0" i="0" u="none" strike="noStrike" cap="none" smtClean="0">
                        <a:solidFill>
                          <a:sysClr val="windowText" lastClr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이용중인 그룹웨어 서비스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endParaRPr lang="ko-KR" altLang="en-US" sz="1200" b="0" i="0" u="none" strike="noStrike" cap="none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BizOffice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200" b="0" i="0" u="none" strike="noStrike" cap="none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제안서 받아보실 메일 주소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endParaRPr lang="ko-KR" altLang="en-US" sz="12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견적서 받아보실 메일 주소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endParaRPr lang="ko-KR" altLang="en-US" sz="12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방문상담을 원하실 경우 원하시는 일정을 기입하여 주세요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b="0" i="0" u="none" strike="noStrike" cap="none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대략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 </a:t>
                      </a:r>
                      <a:endParaRPr lang="ko-KR" altLang="en-US" sz="1600" b="0" i="0" u="none" strike="noStrike" cap="none" smtClean="0">
                        <a:solidFill>
                          <a:sysClr val="windowText" lastClr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Google Shape;112;p4"/>
          <p:cNvSpPr/>
          <p:nvPr/>
        </p:nvSpPr>
        <p:spPr>
          <a:xfrm>
            <a:off x="3665202" y="6412459"/>
            <a:ext cx="791846" cy="254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2;p4"/>
          <p:cNvSpPr/>
          <p:nvPr/>
        </p:nvSpPr>
        <p:spPr>
          <a:xfrm>
            <a:off x="4550082" y="6412459"/>
            <a:ext cx="791846" cy="254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1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3304" y="212714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5" name="Google Shape;110;p4"/>
          <p:cNvSpPr txBox="1"/>
          <p:nvPr/>
        </p:nvSpPr>
        <p:spPr>
          <a:xfrm>
            <a:off x="3313912" y="2380884"/>
            <a:ext cx="25103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컨설팅 문의</a:t>
            </a:r>
            <a:r>
              <a:rPr lang="ko-KR" sz="12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87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2;p3"/>
          <p:cNvSpPr/>
          <p:nvPr/>
        </p:nvSpPr>
        <p:spPr>
          <a:xfrm>
            <a:off x="431980" y="2361497"/>
            <a:ext cx="5438423" cy="330057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97;p20"/>
          <p:cNvSpPr txBox="1"/>
          <p:nvPr/>
        </p:nvSpPr>
        <p:spPr>
          <a:xfrm>
            <a:off x="1997799" y="2487028"/>
            <a:ext cx="20691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BizOffice 상품 신청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p20"/>
          <p:cNvSpPr/>
          <p:nvPr/>
        </p:nvSpPr>
        <p:spPr>
          <a:xfrm>
            <a:off x="513436" y="3378030"/>
            <a:ext cx="5248684" cy="219235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5;p20"/>
          <p:cNvSpPr/>
          <p:nvPr/>
        </p:nvSpPr>
        <p:spPr>
          <a:xfrm>
            <a:off x="606995" y="5101575"/>
            <a:ext cx="51551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최소 ID 5개 이상 신청 가능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2075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추가 시 약정기간 별 ID 요금 추가 (3년약정 5950원, 2년약정 6300원, 1년약정 6650, </a:t>
            </a:r>
            <a:r>
              <a:rPr lang="ko-KR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무약정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7000원)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16;p20"/>
          <p:cNvSpPr/>
          <p:nvPr/>
        </p:nvSpPr>
        <p:spPr>
          <a:xfrm>
            <a:off x="536515" y="4117807"/>
            <a:ext cx="5150930" cy="3931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 약정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17;p20"/>
          <p:cNvSpPr/>
          <p:nvPr/>
        </p:nvSpPr>
        <p:spPr>
          <a:xfrm>
            <a:off x="536514" y="4584484"/>
            <a:ext cx="5150931" cy="3931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1년약정</a:t>
            </a: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420;p20"/>
          <p:cNvSpPr/>
          <p:nvPr/>
        </p:nvSpPr>
        <p:spPr>
          <a:xfrm>
            <a:off x="707374" y="4268873"/>
            <a:ext cx="112330" cy="11233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421;p20"/>
          <p:cNvSpPr/>
          <p:nvPr/>
        </p:nvSpPr>
        <p:spPr>
          <a:xfrm>
            <a:off x="707374" y="4716980"/>
            <a:ext cx="112330" cy="1123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Google Shape;424;p20"/>
          <p:cNvCxnSpPr/>
          <p:nvPr/>
        </p:nvCxnSpPr>
        <p:spPr>
          <a:xfrm>
            <a:off x="536514" y="3999163"/>
            <a:ext cx="519275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26;p20"/>
          <p:cNvSpPr/>
          <p:nvPr/>
        </p:nvSpPr>
        <p:spPr>
          <a:xfrm>
            <a:off x="1554792" y="4649706"/>
            <a:ext cx="730090" cy="3069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10% 할인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29;p20"/>
          <p:cNvSpPr txBox="1"/>
          <p:nvPr/>
        </p:nvSpPr>
        <p:spPr>
          <a:xfrm>
            <a:off x="4425268" y="4166474"/>
            <a:ext cx="1152788" cy="2949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35,000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" name="Google Shape;430;p20"/>
          <p:cNvGrpSpPr/>
          <p:nvPr/>
        </p:nvGrpSpPr>
        <p:grpSpPr>
          <a:xfrm>
            <a:off x="513436" y="2862659"/>
            <a:ext cx="5166681" cy="389598"/>
            <a:chOff x="2122674" y="1343432"/>
            <a:chExt cx="7634007" cy="389598"/>
          </a:xfrm>
        </p:grpSpPr>
        <p:sp>
          <p:nvSpPr>
            <p:cNvPr id="49" name="Google Shape;431;p20"/>
            <p:cNvSpPr/>
            <p:nvPr/>
          </p:nvSpPr>
          <p:spPr>
            <a:xfrm>
              <a:off x="2122674" y="1343432"/>
              <a:ext cx="2482648" cy="3895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1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약정기간, 부가상품 선택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432;p20"/>
            <p:cNvSpPr/>
            <p:nvPr/>
          </p:nvSpPr>
          <p:spPr>
            <a:xfrm>
              <a:off x="4670893" y="1343432"/>
              <a:ext cx="2615381" cy="38959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2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결제정보 및 KT 판매자ID 등록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433;p20"/>
            <p:cNvSpPr/>
            <p:nvPr/>
          </p:nvSpPr>
          <p:spPr>
            <a:xfrm>
              <a:off x="7344255" y="1343432"/>
              <a:ext cx="2412426" cy="38959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3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최종동의 및 가입신청 완료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434;p20"/>
          <p:cNvSpPr/>
          <p:nvPr/>
        </p:nvSpPr>
        <p:spPr>
          <a:xfrm>
            <a:off x="3690034" y="4177345"/>
            <a:ext cx="635726" cy="2949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35;p20"/>
          <p:cNvSpPr txBox="1"/>
          <p:nvPr/>
        </p:nvSpPr>
        <p:spPr>
          <a:xfrm>
            <a:off x="2191707" y="4186301"/>
            <a:ext cx="11527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7,000원/월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436;p20"/>
          <p:cNvSpPr txBox="1"/>
          <p:nvPr/>
        </p:nvSpPr>
        <p:spPr>
          <a:xfrm>
            <a:off x="2191707" y="4644804"/>
            <a:ext cx="11527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6,650원/월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439;p20"/>
          <p:cNvSpPr/>
          <p:nvPr/>
        </p:nvSpPr>
        <p:spPr>
          <a:xfrm>
            <a:off x="3697046" y="4644107"/>
            <a:ext cx="635726" cy="2949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수량입력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42;p20"/>
          <p:cNvSpPr txBox="1"/>
          <p:nvPr/>
        </p:nvSpPr>
        <p:spPr>
          <a:xfrm>
            <a:off x="4423294" y="4649706"/>
            <a:ext cx="1152788" cy="28931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 자동계산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43;p20"/>
          <p:cNvSpPr txBox="1"/>
          <p:nvPr/>
        </p:nvSpPr>
        <p:spPr>
          <a:xfrm>
            <a:off x="431980" y="7834892"/>
            <a:ext cx="1652016" cy="184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 계속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608" y="313484"/>
            <a:ext cx="1139747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가이드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dirty="0">
              <a:solidFill>
                <a:prstClr val="black"/>
              </a:solidFill>
            </a:endParaRPr>
          </a:p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최초 </a:t>
            </a: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상품 가입과 관련하여 고객으로부터 데이터를 수집하는 과정입니다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3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번 및 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STEP 3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과정은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미작성 영역입니다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608" y="1715799"/>
            <a:ext cx="11397475" cy="499340"/>
          </a:xfrm>
          <a:prstGeom prst="rect">
            <a:avLst/>
          </a:prstGeom>
          <a:solidFill>
            <a:srgbClr val="EE9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25328" y="1808950"/>
            <a:ext cx="914400" cy="313038"/>
          </a:xfrm>
          <a:prstGeom prst="round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컨설팅 문의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975283" y="1808950"/>
            <a:ext cx="914400" cy="313038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상품 가입</a:t>
            </a:r>
            <a:endParaRPr lang="ko-KR" altLang="en-US" sz="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7740" y="1861054"/>
            <a:ext cx="196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xx</a:t>
            </a:r>
            <a:r>
              <a:rPr lang="ko-KR" altLang="en-US" sz="1100" b="1" smtClean="0"/>
              <a:t>를 합니다</a:t>
            </a:r>
            <a:r>
              <a:rPr lang="en-US" altLang="ko-KR" sz="1100" b="1" dirty="0" smtClean="0"/>
              <a:t>.</a:t>
            </a:r>
            <a:endParaRPr lang="ko-KR" altLang="en-US" sz="1100" b="1"/>
          </a:p>
        </p:txBody>
      </p:sp>
      <p:sp>
        <p:nvSpPr>
          <p:cNvPr id="24" name="타원 23"/>
          <p:cNvSpPr/>
          <p:nvPr/>
        </p:nvSpPr>
        <p:spPr>
          <a:xfrm>
            <a:off x="9704202" y="161571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9000" y="221513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6" name="Google Shape;681;p36"/>
          <p:cNvSpPr/>
          <p:nvPr/>
        </p:nvSpPr>
        <p:spPr>
          <a:xfrm>
            <a:off x="406608" y="1172276"/>
            <a:ext cx="1236170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신청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5577" y="3494905"/>
            <a:ext cx="1830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1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약정 </a:t>
            </a:r>
            <a:r>
              <a:rPr lang="ko-KR" altLang="ko-KR" sz="11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</a:t>
            </a:r>
            <a:r>
              <a:rPr lang="en-US" altLang="ko-KR" sz="11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b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부가상품 </a:t>
            </a:r>
            <a:r>
              <a:rPr lang="ko-KR" altLang="ko-KR" sz="1100" b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lang="ko-KR" altLang="en-US" sz="1100" dirty="0"/>
          </a:p>
        </p:txBody>
      </p:sp>
      <p:sp>
        <p:nvSpPr>
          <p:cNvPr id="65" name="Google Shape;62;p3"/>
          <p:cNvSpPr/>
          <p:nvPr/>
        </p:nvSpPr>
        <p:spPr>
          <a:xfrm>
            <a:off x="6347651" y="2361497"/>
            <a:ext cx="5438423" cy="330057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397;p20"/>
          <p:cNvSpPr txBox="1"/>
          <p:nvPr/>
        </p:nvSpPr>
        <p:spPr>
          <a:xfrm>
            <a:off x="7913470" y="2487028"/>
            <a:ext cx="20691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BizOffice 상품 신청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430;p20"/>
          <p:cNvGrpSpPr/>
          <p:nvPr/>
        </p:nvGrpSpPr>
        <p:grpSpPr>
          <a:xfrm>
            <a:off x="6429107" y="2862659"/>
            <a:ext cx="5166681" cy="389598"/>
            <a:chOff x="2122674" y="1343432"/>
            <a:chExt cx="7634007" cy="389598"/>
          </a:xfrm>
        </p:grpSpPr>
        <p:sp>
          <p:nvSpPr>
            <p:cNvPr id="77" name="Google Shape;431;p20"/>
            <p:cNvSpPr/>
            <p:nvPr/>
          </p:nvSpPr>
          <p:spPr>
            <a:xfrm>
              <a:off x="2122674" y="1343432"/>
              <a:ext cx="2482648" cy="38959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1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약정기간, 부가상품 선택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432;p20"/>
            <p:cNvSpPr/>
            <p:nvPr/>
          </p:nvSpPr>
          <p:spPr>
            <a:xfrm>
              <a:off x="4670893" y="1343432"/>
              <a:ext cx="2615381" cy="38959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2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결제정보 및 KT 판매자ID 등록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433;p20"/>
            <p:cNvSpPr/>
            <p:nvPr/>
          </p:nvSpPr>
          <p:spPr>
            <a:xfrm>
              <a:off x="7344255" y="1343432"/>
              <a:ext cx="2412426" cy="389598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STEP 3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최종동의 및 가입신청 완료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6114671" y="221513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Google Shape;498;p23"/>
          <p:cNvSpPr/>
          <p:nvPr/>
        </p:nvSpPr>
        <p:spPr>
          <a:xfrm>
            <a:off x="10177268" y="7151177"/>
            <a:ext cx="1288532" cy="295633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🡪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99;p23"/>
          <p:cNvSpPr/>
          <p:nvPr/>
        </p:nvSpPr>
        <p:spPr>
          <a:xfrm>
            <a:off x="8761736" y="7151177"/>
            <a:ext cx="1288532" cy="2956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514;p23"/>
          <p:cNvSpPr/>
          <p:nvPr/>
        </p:nvSpPr>
        <p:spPr>
          <a:xfrm>
            <a:off x="6409348" y="3319124"/>
            <a:ext cx="163378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[필수] 결제정보 입력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515;p23"/>
          <p:cNvSpPr/>
          <p:nvPr/>
        </p:nvSpPr>
        <p:spPr>
          <a:xfrm>
            <a:off x="6393843" y="3864568"/>
            <a:ext cx="224933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[선택] 판매자 정보 입력 (택1)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516;p23"/>
          <p:cNvSpPr/>
          <p:nvPr/>
        </p:nvSpPr>
        <p:spPr>
          <a:xfrm>
            <a:off x="6379309" y="3524271"/>
            <a:ext cx="3929612" cy="35837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기존에 등록하신 결제수단이 있습니다. 해당 정보로 비용이 청구됩니다.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517;p23"/>
          <p:cNvSpPr/>
          <p:nvPr/>
        </p:nvSpPr>
        <p:spPr>
          <a:xfrm>
            <a:off x="10338960" y="3553634"/>
            <a:ext cx="1256828" cy="2323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결제정보  변경</a:t>
            </a:r>
            <a:endParaRPr sz="1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5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273" y="4170994"/>
            <a:ext cx="5111515" cy="1399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62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406608" y="867748"/>
            <a:ext cx="11397475" cy="499340"/>
          </a:xfrm>
          <a:prstGeom prst="rect">
            <a:avLst/>
          </a:prstGeom>
          <a:solidFill>
            <a:srgbClr val="EE9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Google Shape;49;p3"/>
          <p:cNvSpPr/>
          <p:nvPr/>
        </p:nvSpPr>
        <p:spPr>
          <a:xfrm>
            <a:off x="4418390" y="1795117"/>
            <a:ext cx="2093857" cy="2533373"/>
          </a:xfrm>
          <a:prstGeom prst="roundRect">
            <a:avLst>
              <a:gd name="adj" fmla="val 3198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418389" y="1823775"/>
            <a:ext cx="20938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서비스명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4501142" y="3357731"/>
            <a:ext cx="1922779" cy="25570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alt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 확인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4526025" y="2249444"/>
            <a:ext cx="1919518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상태 : 사용중/이용정지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시작일: 2021.11.11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약정계약 : 1년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ID수량 : 55명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 용량: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공용 용량: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512769" y="3923445"/>
            <a:ext cx="949763" cy="2308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이용정지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5485784" y="3923445"/>
            <a:ext cx="949763" cy="2308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해지문의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7026727" y="5847602"/>
            <a:ext cx="4695716" cy="14122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lang="en-US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8894276" y="5853832"/>
            <a:ext cx="90119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[해지 접수]</a:t>
            </a:r>
            <a:endParaRPr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9440449" y="6968426"/>
            <a:ext cx="949763" cy="2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8372319" y="6974177"/>
            <a:ext cx="949763" cy="2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해지접수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12769" y="3659796"/>
            <a:ext cx="1919518" cy="23083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ID수량, 용량 변경하기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95986" y="5225701"/>
            <a:ext cx="3517082" cy="1735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이용정지는 최대 3개월까지 가능합니다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endParaRPr lang="en-US" altLang="ko-KR" sz="800" b="0" i="0" u="none" strike="noStrike" cap="none" dirty="0" smtClean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endParaRPr sz="800" b="0" i="0" u="none" strike="noStrike" cap="none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이용정지 시 그룹웨어 접속이 불가 합니다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.</a:t>
            </a:r>
            <a:endParaRPr lang="en-US" altLang="ko-KR" sz="800" b="0" i="0" u="none" strike="noStrike" cap="none" dirty="0" smtClean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endParaRPr sz="800" b="0" i="0" u="none" strike="noStrike" cap="none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이용정지 복구 시 까지 요금이 청구되지 않습니다.</a:t>
            </a:r>
            <a:endParaRPr sz="800" b="0" i="0" u="none" strike="noStrike" cap="none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□ 위 안내사항을 읽고 확인 했습니다.</a:t>
            </a:r>
            <a:endParaRPr sz="700" b="0" i="0" u="none" strike="noStrike" cap="none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61" name="Google Shape;61;p3"/>
          <p:cNvCxnSpPr>
            <a:stCxn id="53" idx="1"/>
            <a:endCxn id="62" idx="3"/>
          </p:cNvCxnSpPr>
          <p:nvPr/>
        </p:nvCxnSpPr>
        <p:spPr>
          <a:xfrm flipH="1">
            <a:off x="3761984" y="4038861"/>
            <a:ext cx="750785" cy="1886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63;p3"/>
          <p:cNvCxnSpPr>
            <a:stCxn id="54" idx="3"/>
            <a:endCxn id="55" idx="1"/>
          </p:cNvCxnSpPr>
          <p:nvPr/>
        </p:nvCxnSpPr>
        <p:spPr>
          <a:xfrm>
            <a:off x="6435547" y="4038861"/>
            <a:ext cx="591180" cy="25148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4" name="Google Shape;64;p3"/>
          <p:cNvGrpSpPr/>
          <p:nvPr/>
        </p:nvGrpSpPr>
        <p:grpSpPr>
          <a:xfrm>
            <a:off x="7026587" y="1454704"/>
            <a:ext cx="2321710" cy="1455091"/>
            <a:chOff x="2134548" y="563282"/>
            <a:chExt cx="2321710" cy="1455091"/>
          </a:xfrm>
        </p:grpSpPr>
        <p:sp>
          <p:nvSpPr>
            <p:cNvPr id="65" name="Google Shape;65;p3"/>
            <p:cNvSpPr/>
            <p:nvPr/>
          </p:nvSpPr>
          <p:spPr>
            <a:xfrm>
              <a:off x="2134548" y="563282"/>
              <a:ext cx="2321710" cy="145509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2209136" y="685326"/>
              <a:ext cx="7795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[조회기간]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2208356" y="1029373"/>
              <a:ext cx="1439996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※ 최근 1년까지 조회 가능</a:t>
              </a:r>
              <a:endParaRPr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3490207" y="654166"/>
              <a:ext cx="228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~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912534" y="678827"/>
              <a:ext cx="571172" cy="2193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2021.01</a:t>
              </a:r>
              <a:endParaRPr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766719" y="678827"/>
              <a:ext cx="571172" cy="2193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2021.11</a:t>
              </a:r>
              <a:endParaRPr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254249" y="1307532"/>
              <a:ext cx="2083642" cy="34967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Char char="•"/>
              </a:pPr>
              <a:r>
                <a:rPr lang="ko-KR" sz="9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2021-01-01 ID수량 변경 (30→50)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Char char="•"/>
              </a:pPr>
              <a:r>
                <a:rPr lang="ko-KR" sz="9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2021-02-01 ID수량 변경 (50→55</a:t>
              </a:r>
              <a:r>
                <a:rPr lang="ko-KR" sz="9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971306" y="1737867"/>
              <a:ext cx="571172" cy="21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766719" y="993179"/>
              <a:ext cx="571172" cy="219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"/>
          <p:cNvSpPr txBox="1"/>
          <p:nvPr/>
        </p:nvSpPr>
        <p:spPr>
          <a:xfrm>
            <a:off x="1225735" y="5303075"/>
            <a:ext cx="155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[이용정지 신청 안내]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646459" y="6657644"/>
            <a:ext cx="571172" cy="219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3"/>
          <p:cNvCxnSpPr>
            <a:stCxn id="51" idx="3"/>
            <a:endCxn id="65" idx="1"/>
          </p:cNvCxnSpPr>
          <p:nvPr/>
        </p:nvCxnSpPr>
        <p:spPr>
          <a:xfrm flipV="1">
            <a:off x="6423921" y="2182250"/>
            <a:ext cx="602666" cy="1303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82;p3"/>
          <p:cNvCxnSpPr>
            <a:stCxn id="59" idx="3"/>
            <a:endCxn id="115" idx="1"/>
          </p:cNvCxnSpPr>
          <p:nvPr/>
        </p:nvCxnSpPr>
        <p:spPr>
          <a:xfrm>
            <a:off x="6432287" y="3775212"/>
            <a:ext cx="597113" cy="5547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" name="Google Shape;62;p3"/>
          <p:cNvSpPr/>
          <p:nvPr/>
        </p:nvSpPr>
        <p:spPr>
          <a:xfrm>
            <a:off x="244902" y="3450064"/>
            <a:ext cx="3517082" cy="15549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이용정지 복구 시 </a:t>
            </a:r>
            <a:r>
              <a:rPr lang="ko-KR" altLang="en-US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및 이용이 </a:t>
            </a: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가능합니다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8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이용요금은 이용정지 복구 </a:t>
            </a:r>
            <a:r>
              <a:rPr lang="ko-KR" sz="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당일부터 </a:t>
            </a: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일할 계산되어 후불 청구 됩니다.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 위 안내사항을 읽고 확인 했습니다.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250286" y="3474740"/>
            <a:ext cx="155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[이용정지 복구 안내]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668941" y="4734218"/>
            <a:ext cx="571172" cy="219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>
            <a:stCxn id="53" idx="1"/>
            <a:endCxn id="60" idx="3"/>
          </p:cNvCxnSpPr>
          <p:nvPr/>
        </p:nvCxnSpPr>
        <p:spPr>
          <a:xfrm flipH="1">
            <a:off x="3713068" y="4038861"/>
            <a:ext cx="799701" cy="20547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TextBox 104"/>
          <p:cNvSpPr txBox="1"/>
          <p:nvPr/>
        </p:nvSpPr>
        <p:spPr>
          <a:xfrm>
            <a:off x="406608" y="98273"/>
            <a:ext cx="11397475" cy="276999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</a:t>
            </a:r>
            <a:r>
              <a:rPr lang="ko-KR" altLang="en-US" sz="1200" smtClean="0">
                <a:solidFill>
                  <a:prstClr val="black"/>
                </a:solidFill>
              </a:rPr>
              <a:t>가이드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각 </a:t>
            </a:r>
            <a:r>
              <a:rPr lang="ko-KR" altLang="en-US" sz="1200" b="1" dirty="0" err="1" smtClean="0">
                <a:solidFill>
                  <a:prstClr val="black"/>
                </a:solidFill>
                <a:highlight>
                  <a:srgbClr val="FFFF00"/>
                </a:highlight>
              </a:rPr>
              <a:t>이벤트별로</a:t>
            </a:r>
            <a:r>
              <a:rPr lang="ko-KR" altLang="en-US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 고객에게 노출될 화면을 정의합니다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각 화면 및 내용을 자유롭게 수정해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7" name="Google Shape;62;p3"/>
          <p:cNvSpPr/>
          <p:nvPr/>
        </p:nvSpPr>
        <p:spPr>
          <a:xfrm>
            <a:off x="244902" y="1711609"/>
            <a:ext cx="3517082" cy="15549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1;p3"/>
          <p:cNvSpPr txBox="1"/>
          <p:nvPr/>
        </p:nvSpPr>
        <p:spPr>
          <a:xfrm>
            <a:off x="1225735" y="1937742"/>
            <a:ext cx="155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서비스명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91;p3"/>
          <p:cNvSpPr txBox="1"/>
          <p:nvPr/>
        </p:nvSpPr>
        <p:spPr>
          <a:xfrm>
            <a:off x="1017649" y="2311162"/>
            <a:ext cx="197158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사용기간 </a:t>
            </a:r>
            <a:r>
              <a:rPr lang="en-US" altLang="ko-KR" sz="10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2022-03-08 ~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92;p3"/>
          <p:cNvSpPr/>
          <p:nvPr/>
        </p:nvSpPr>
        <p:spPr>
          <a:xfrm>
            <a:off x="1717857" y="2887661"/>
            <a:ext cx="571172" cy="219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92;p3"/>
          <p:cNvSpPr/>
          <p:nvPr/>
        </p:nvSpPr>
        <p:spPr>
          <a:xfrm>
            <a:off x="996842" y="2887661"/>
            <a:ext cx="591979" cy="219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92;p3"/>
          <p:cNvSpPr/>
          <p:nvPr/>
        </p:nvSpPr>
        <p:spPr>
          <a:xfrm>
            <a:off x="2418065" y="2887661"/>
            <a:ext cx="571172" cy="219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598" y="1523539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4180656" y="1551960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12555" y="6174457"/>
            <a:ext cx="3827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050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해지상담을 원하실 경우 하단의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해지접수’ 버튼을 눌러 주시면 </a:t>
            </a:r>
          </a:p>
          <a:p>
            <a:pPr lvl="0" algn="ctr">
              <a:buClr>
                <a:srgbClr val="000000"/>
              </a:buClr>
              <a:buSzPts val="1050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고객센터에서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해지안내 연락을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드립니다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lang="ko-KR" altLang="en-US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12555" y="6635203"/>
            <a:ext cx="428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050"/>
            </a:pP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업무시간</a:t>
            </a: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(09~18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등록한 접수건에 대해서는 </a:t>
            </a: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D+1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해지상담을 위한 연락을 드립니다</a:t>
            </a: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algn="ctr">
              <a:buSzPts val="1050"/>
            </a:pP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해지접수 등록 이후 </a:t>
            </a:r>
            <a:r>
              <a:rPr lang="en-US" altLang="ko-KR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차례이상 접촉 불가하실 경우 이용중단 상태로 변경 됩니다 </a:t>
            </a:r>
          </a:p>
        </p:txBody>
      </p:sp>
      <p:sp>
        <p:nvSpPr>
          <p:cNvPr id="115" name="Google Shape;107;p4"/>
          <p:cNvSpPr/>
          <p:nvPr/>
        </p:nvSpPr>
        <p:spPr>
          <a:xfrm>
            <a:off x="7029400" y="3002998"/>
            <a:ext cx="5162600" cy="2653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0;p4"/>
          <p:cNvSpPr txBox="1"/>
          <p:nvPr/>
        </p:nvSpPr>
        <p:spPr>
          <a:xfrm>
            <a:off x="7949805" y="3002998"/>
            <a:ext cx="25103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&lt;ID수량, 용량 변경하기&gt;</a:t>
            </a:r>
            <a:endParaRPr sz="12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1;p4"/>
          <p:cNvSpPr txBox="1"/>
          <p:nvPr/>
        </p:nvSpPr>
        <p:spPr>
          <a:xfrm>
            <a:off x="7173928" y="3643476"/>
            <a:ext cx="937633" cy="2461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ID수량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2;p4"/>
          <p:cNvSpPr/>
          <p:nvPr/>
        </p:nvSpPr>
        <p:spPr>
          <a:xfrm>
            <a:off x="8809072" y="5297599"/>
            <a:ext cx="791846" cy="254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1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3;p4"/>
          <p:cNvSpPr/>
          <p:nvPr/>
        </p:nvSpPr>
        <p:spPr>
          <a:xfrm>
            <a:off x="10881796" y="4036315"/>
            <a:ext cx="133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용량단위 요금</a:t>
            </a: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(1G 1,000</a:t>
            </a:r>
            <a:r>
              <a:rPr 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14;p4"/>
          <p:cNvSpPr/>
          <p:nvPr/>
        </p:nvSpPr>
        <p:spPr>
          <a:xfrm>
            <a:off x="10914656" y="4419456"/>
            <a:ext cx="13015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용량단위 요금</a:t>
            </a: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(1G 1,000원</a:t>
            </a:r>
            <a:r>
              <a:rPr 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5;p4"/>
          <p:cNvSpPr txBox="1"/>
          <p:nvPr/>
        </p:nvSpPr>
        <p:spPr>
          <a:xfrm>
            <a:off x="7172488" y="4138408"/>
            <a:ext cx="1501059" cy="2461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공용 용량(1G)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6;p4"/>
          <p:cNvSpPr txBox="1"/>
          <p:nvPr/>
        </p:nvSpPr>
        <p:spPr>
          <a:xfrm>
            <a:off x="7191369" y="4492744"/>
            <a:ext cx="1736703" cy="2461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메일 용량(1G)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7;p4"/>
          <p:cNvSpPr txBox="1"/>
          <p:nvPr/>
        </p:nvSpPr>
        <p:spPr>
          <a:xfrm>
            <a:off x="8464007" y="3313811"/>
            <a:ext cx="86402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수량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8;p4"/>
          <p:cNvSpPr txBox="1"/>
          <p:nvPr/>
        </p:nvSpPr>
        <p:spPr>
          <a:xfrm>
            <a:off x="9262651" y="3313811"/>
            <a:ext cx="86402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 수량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9;p4"/>
          <p:cNvSpPr txBox="1"/>
          <p:nvPr/>
        </p:nvSpPr>
        <p:spPr>
          <a:xfrm>
            <a:off x="10077553" y="3321393"/>
            <a:ext cx="86402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수량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30;p4"/>
          <p:cNvSpPr txBox="1"/>
          <p:nvPr/>
        </p:nvSpPr>
        <p:spPr>
          <a:xfrm>
            <a:off x="7312555" y="4842685"/>
            <a:ext cx="6999018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수량이 최종 희망 수량으로 변경되는 것에 동의합니다. </a:t>
            </a:r>
            <a:endParaRPr lang="en-US" altLang="ko-KR" sz="105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5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용량변경에 </a:t>
            </a: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 요금이 변경되는 것을 동의합니다. </a:t>
            </a:r>
            <a:r>
              <a:rPr lang="ko-KR" sz="1050" b="0" i="0" u="none" strike="noStrike" cap="none" dirty="0">
                <a:solidFill>
                  <a:srgbClr val="0E0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31;p4"/>
          <p:cNvSpPr txBox="1"/>
          <p:nvPr/>
        </p:nvSpPr>
        <p:spPr>
          <a:xfrm>
            <a:off x="10914656" y="3313069"/>
            <a:ext cx="86402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단가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33;p4"/>
          <p:cNvSpPr/>
          <p:nvPr/>
        </p:nvSpPr>
        <p:spPr>
          <a:xfrm>
            <a:off x="10881796" y="3620780"/>
            <a:ext cx="133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약정기간 별 ID 요금</a:t>
            </a: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(3년 5950</a:t>
            </a:r>
            <a:r>
              <a:rPr 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900" b="0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ko-KR" sz="9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35;p4"/>
          <p:cNvSpPr txBox="1"/>
          <p:nvPr/>
        </p:nvSpPr>
        <p:spPr>
          <a:xfrm>
            <a:off x="8610699" y="3653840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6;p4"/>
          <p:cNvSpPr txBox="1"/>
          <p:nvPr/>
        </p:nvSpPr>
        <p:spPr>
          <a:xfrm>
            <a:off x="9423296" y="3656187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7;p4"/>
          <p:cNvSpPr txBox="1"/>
          <p:nvPr/>
        </p:nvSpPr>
        <p:spPr>
          <a:xfrm>
            <a:off x="10214353" y="3654213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8;p4"/>
          <p:cNvSpPr txBox="1"/>
          <p:nvPr/>
        </p:nvSpPr>
        <p:spPr>
          <a:xfrm>
            <a:off x="8610699" y="4105408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9;p4"/>
          <p:cNvSpPr txBox="1"/>
          <p:nvPr/>
        </p:nvSpPr>
        <p:spPr>
          <a:xfrm>
            <a:off x="9423295" y="4100446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40;p4"/>
          <p:cNvSpPr txBox="1"/>
          <p:nvPr/>
        </p:nvSpPr>
        <p:spPr>
          <a:xfrm>
            <a:off x="10214352" y="4108327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51;p4"/>
          <p:cNvSpPr txBox="1"/>
          <p:nvPr/>
        </p:nvSpPr>
        <p:spPr>
          <a:xfrm>
            <a:off x="8593587" y="4477378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52;p4"/>
          <p:cNvSpPr txBox="1"/>
          <p:nvPr/>
        </p:nvSpPr>
        <p:spPr>
          <a:xfrm>
            <a:off x="9423296" y="4491973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53;p4"/>
          <p:cNvSpPr txBox="1"/>
          <p:nvPr/>
        </p:nvSpPr>
        <p:spPr>
          <a:xfrm>
            <a:off x="10214353" y="4499854"/>
            <a:ext cx="50547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60;p4"/>
          <p:cNvCxnSpPr/>
          <p:nvPr/>
        </p:nvCxnSpPr>
        <p:spPr>
          <a:xfrm>
            <a:off x="7191369" y="4013239"/>
            <a:ext cx="5000631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61;p4"/>
          <p:cNvCxnSpPr/>
          <p:nvPr/>
        </p:nvCxnSpPr>
        <p:spPr>
          <a:xfrm>
            <a:off x="7172488" y="4409180"/>
            <a:ext cx="5019512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62;p4"/>
          <p:cNvCxnSpPr/>
          <p:nvPr/>
        </p:nvCxnSpPr>
        <p:spPr>
          <a:xfrm>
            <a:off x="7191369" y="3622589"/>
            <a:ext cx="5000631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12;p4"/>
          <p:cNvSpPr/>
          <p:nvPr/>
        </p:nvSpPr>
        <p:spPr>
          <a:xfrm>
            <a:off x="9693952" y="5297599"/>
            <a:ext cx="791846" cy="254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1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925328" y="960899"/>
            <a:ext cx="914400" cy="313038"/>
          </a:xfrm>
          <a:prstGeom prst="round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컨설팅 문의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975283" y="960899"/>
            <a:ext cx="914400" cy="313038"/>
          </a:xfrm>
          <a:prstGeom prst="round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이용 내역 조회</a:t>
            </a:r>
            <a:endParaRPr lang="ko-KR" alt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17740" y="973350"/>
            <a:ext cx="196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xx</a:t>
            </a:r>
            <a:r>
              <a:rPr lang="ko-KR" altLang="en-US" sz="1100" b="1" smtClean="0"/>
              <a:t>를 합니다</a:t>
            </a:r>
            <a:r>
              <a:rPr lang="en-US" altLang="ko-KR" sz="1100" b="1" dirty="0" smtClean="0"/>
              <a:t>.</a:t>
            </a:r>
            <a:endParaRPr lang="ko-KR" altLang="en-US" sz="1100" b="1"/>
          </a:p>
        </p:txBody>
      </p:sp>
      <p:sp>
        <p:nvSpPr>
          <p:cNvPr id="81" name="타원 80"/>
          <p:cNvSpPr/>
          <p:nvPr/>
        </p:nvSpPr>
        <p:spPr>
          <a:xfrm>
            <a:off x="9704202" y="767668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6773393" y="1225415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773393" y="2788174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773393" y="5659532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7672" y="3256413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7672" y="5066253"/>
            <a:ext cx="406608" cy="3761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54" name="Google Shape;682;p36"/>
          <p:cNvSpPr/>
          <p:nvPr/>
        </p:nvSpPr>
        <p:spPr>
          <a:xfrm>
            <a:off x="406608" y="524303"/>
            <a:ext cx="1248472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서비스 </a:t>
            </a:r>
            <a:r>
              <a:rPr lang="ko-KR" altLang="en-US" sz="1400" kern="0" dirty="0" smtClea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사용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158" name="Google Shape;688;p36"/>
          <p:cNvSpPr/>
          <p:nvPr/>
        </p:nvSpPr>
        <p:spPr>
          <a:xfrm>
            <a:off x="1768581" y="524303"/>
            <a:ext cx="125678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이용 정지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162" name="Google Shape;692;p36"/>
          <p:cNvSpPr/>
          <p:nvPr/>
        </p:nvSpPr>
        <p:spPr>
          <a:xfrm>
            <a:off x="4575660" y="524303"/>
            <a:ext cx="141269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서비스 해지</a:t>
            </a:r>
            <a:endParaRPr sz="1400" kern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  <p:sp>
        <p:nvSpPr>
          <p:cNvPr id="173" name="Google Shape;716;p36"/>
          <p:cNvSpPr/>
          <p:nvPr/>
        </p:nvSpPr>
        <p:spPr>
          <a:xfrm>
            <a:off x="3138870" y="524303"/>
            <a:ext cx="1323288" cy="29714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ysClr val="windowText" lastClr="000000"/>
                </a:solidFill>
                <a:ea typeface="Arial"/>
                <a:cs typeface="Arial"/>
                <a:sym typeface="Arial"/>
              </a:rPr>
              <a:t>해지 신청 중</a:t>
            </a:r>
            <a:endParaRPr sz="1400" kern="0" dirty="0">
              <a:solidFill>
                <a:sysClr val="windowText" lastClr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4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393725" y="519163"/>
            <a:ext cx="11410358" cy="6094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408421" y="518834"/>
            <a:ext cx="11392645" cy="3653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975" tIns="45700" rIns="3597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9" name="Google Shape;189;p6"/>
          <p:cNvGraphicFramePr/>
          <p:nvPr>
            <p:extLst>
              <p:ext uri="{D42A27DB-BD31-4B8C-83A1-F6EECF244321}">
                <p14:modId xmlns:p14="http://schemas.microsoft.com/office/powerpoint/2010/main" val="208029628"/>
              </p:ext>
            </p:extLst>
          </p:nvPr>
        </p:nvGraphicFramePr>
        <p:xfrm>
          <a:off x="3273826" y="573198"/>
          <a:ext cx="4985475" cy="32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7095"/>
                <a:gridCol w="997095"/>
                <a:gridCol w="997095"/>
                <a:gridCol w="997095"/>
                <a:gridCol w="997095"/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62"/>
                        <a:buFont typeface="Arial"/>
                        <a:buNone/>
                      </a:pPr>
                      <a:endParaRPr sz="1462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62"/>
                        <a:buFont typeface="Arial"/>
                        <a:buNone/>
                      </a:pPr>
                      <a:endParaRPr sz="1462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62"/>
                        <a:buFont typeface="Arial"/>
                        <a:buNone/>
                      </a:pPr>
                      <a:endParaRPr sz="1462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62"/>
                        <a:buFont typeface="Arial"/>
                        <a:buNone/>
                      </a:pPr>
                      <a:endParaRPr sz="1462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62"/>
                        <a:buFont typeface="Arial"/>
                        <a:buNone/>
                      </a:pPr>
                      <a:endParaRPr sz="1462" u="none" strike="noStrike" cap="none"/>
                    </a:p>
                  </a:txBody>
                  <a:tcPr marL="0" marR="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92" name="Google Shape;192;p6"/>
          <p:cNvGrpSpPr/>
          <p:nvPr/>
        </p:nvGrpSpPr>
        <p:grpSpPr>
          <a:xfrm>
            <a:off x="9793684" y="573412"/>
            <a:ext cx="2005568" cy="221856"/>
            <a:chOff x="7698264" y="573412"/>
            <a:chExt cx="1643372" cy="221856"/>
          </a:xfrm>
        </p:grpSpPr>
        <p:sp>
          <p:nvSpPr>
            <p:cNvPr id="193" name="Google Shape;193;p6"/>
            <p:cNvSpPr txBox="1"/>
            <p:nvPr/>
          </p:nvSpPr>
          <p:spPr>
            <a:xfrm>
              <a:off x="7698264" y="573412"/>
              <a:ext cx="1076408" cy="215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김**님 | 서비스이용현황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785227" y="577087"/>
              <a:ext cx="556409" cy="21818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로그아웃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6"/>
          <p:cNvSpPr/>
          <p:nvPr/>
        </p:nvSpPr>
        <p:spPr>
          <a:xfrm>
            <a:off x="406607" y="897198"/>
            <a:ext cx="11392645" cy="3884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2592895" y="929057"/>
            <a:ext cx="60563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소개</a:t>
            </a:r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4591838" y="2719855"/>
            <a:ext cx="2995603" cy="46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소개 </a:t>
            </a:r>
            <a:r>
              <a:rPr lang="en-US" altLang="ko-KR" sz="14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(Head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상세 소개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30925" y="2728010"/>
            <a:ext cx="3855957" cy="87850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 썸네일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>
            <a:off x="492636" y="626595"/>
            <a:ext cx="974901" cy="215444"/>
            <a:chOff x="1285313" y="576192"/>
            <a:chExt cx="798839" cy="215444"/>
          </a:xfrm>
        </p:grpSpPr>
        <p:sp>
          <p:nvSpPr>
            <p:cNvPr id="202" name="Google Shape;202;p6"/>
            <p:cNvSpPr/>
            <p:nvPr/>
          </p:nvSpPr>
          <p:spPr>
            <a:xfrm>
              <a:off x="1285313" y="594336"/>
              <a:ext cx="690321" cy="181270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1294725" y="576192"/>
              <a:ext cx="7894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KT </a:t>
              </a:r>
              <a:r>
                <a:rPr lang="ko-KR" sz="8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6"/>
          <p:cNvSpPr/>
          <p:nvPr/>
        </p:nvSpPr>
        <p:spPr>
          <a:xfrm>
            <a:off x="8585391" y="578061"/>
            <a:ext cx="1157884" cy="216715"/>
          </a:xfrm>
          <a:prstGeom prst="rect">
            <a:avLst/>
          </a:prstGeom>
          <a:solidFill>
            <a:srgbClr val="EA8D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상품별 요금계산기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406607" y="897197"/>
            <a:ext cx="11392645" cy="135972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2600152" y="1356649"/>
            <a:ext cx="60563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소개 배너 영역</a:t>
            </a:r>
            <a:endParaRPr sz="1100" b="0" i="0" u="none" strike="noStrike" cap="none" dirty="0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06608" y="2286583"/>
            <a:ext cx="11410358" cy="31002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내역</a:t>
            </a:r>
            <a:endParaRPr sz="1050" b="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4623248" y="3237782"/>
            <a:ext cx="2964193" cy="368732"/>
          </a:xfrm>
          <a:prstGeom prst="rect">
            <a:avLst/>
          </a:prstGeom>
          <a:solidFill>
            <a:srgbClr val="EA8D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바로 가입하기! </a:t>
            </a:r>
            <a:r>
              <a:rPr lang="ko-KR" sz="12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</a:t>
            </a: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724353" y="1907082"/>
            <a:ext cx="1552412" cy="2167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소개서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6"/>
          <p:cNvGrpSpPr/>
          <p:nvPr/>
        </p:nvGrpSpPr>
        <p:grpSpPr>
          <a:xfrm>
            <a:off x="2057060" y="1901775"/>
            <a:ext cx="1209581" cy="227327"/>
            <a:chOff x="87387" y="3425574"/>
            <a:chExt cx="991137" cy="227327"/>
          </a:xfrm>
        </p:grpSpPr>
        <p:sp>
          <p:nvSpPr>
            <p:cNvPr id="220" name="Google Shape;220;p6"/>
            <p:cNvSpPr/>
            <p:nvPr/>
          </p:nvSpPr>
          <p:spPr>
            <a:xfrm>
              <a:off x="87387" y="3425574"/>
              <a:ext cx="991137" cy="22732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다른 서비스</a:t>
              </a:r>
              <a:endParaRPr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rot="10800000">
              <a:off x="944267" y="3505519"/>
              <a:ext cx="78226" cy="6743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2" name="Google Shape;222;p6"/>
          <p:cNvSpPr txBox="1"/>
          <p:nvPr/>
        </p:nvSpPr>
        <p:spPr>
          <a:xfrm>
            <a:off x="763462" y="1342479"/>
            <a:ext cx="2929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이름 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694592" y="1087249"/>
            <a:ext cx="108797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소개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6608" y="98273"/>
            <a:ext cx="11397475" cy="276999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217807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dirty="0">
                <a:solidFill>
                  <a:prstClr val="black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※ </a:t>
            </a:r>
            <a:r>
              <a:rPr lang="ko-KR" altLang="en-US" sz="1200">
                <a:solidFill>
                  <a:prstClr val="black"/>
                </a:solidFill>
              </a:rPr>
              <a:t>작성 </a:t>
            </a:r>
            <a:r>
              <a:rPr lang="ko-KR" altLang="en-US" sz="1200" smtClean="0">
                <a:solidFill>
                  <a:prstClr val="black"/>
                </a:solidFill>
              </a:rPr>
              <a:t>가이드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서비스 소개를 위한 디자인 내역입니다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200" b="1" smtClean="0">
                <a:solidFill>
                  <a:prstClr val="black"/>
                </a:solidFill>
                <a:highlight>
                  <a:srgbClr val="FFFF00"/>
                </a:highlight>
              </a:rPr>
              <a:t>추가로 요구하시는 사항이 있으면 장표를 추가하여 등록해 주세요</a:t>
            </a:r>
            <a:r>
              <a:rPr lang="en-US" altLang="ko-KR" sz="1200" b="1" dirty="0" smtClean="0">
                <a:solidFill>
                  <a:prstClr val="black"/>
                </a:solidFill>
                <a:highlight>
                  <a:srgbClr val="FFFF00"/>
                </a:highlight>
              </a:rPr>
              <a:t>..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42" name="Google Shape;197;p6"/>
          <p:cNvSpPr txBox="1"/>
          <p:nvPr/>
        </p:nvSpPr>
        <p:spPr>
          <a:xfrm>
            <a:off x="430924" y="3811109"/>
            <a:ext cx="57409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특징 </a:t>
            </a:r>
            <a:endParaRPr lang="en-US" altLang="ko-KR" sz="14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97;p6"/>
          <p:cNvSpPr txBox="1"/>
          <p:nvPr/>
        </p:nvSpPr>
        <p:spPr>
          <a:xfrm>
            <a:off x="437011" y="4176178"/>
            <a:ext cx="574090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특징을 상세하게 기술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97;p6"/>
          <p:cNvSpPr txBox="1"/>
          <p:nvPr/>
        </p:nvSpPr>
        <p:spPr>
          <a:xfrm>
            <a:off x="430924" y="4702629"/>
            <a:ext cx="574090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구성 </a:t>
            </a:r>
            <a:endParaRPr lang="en-US" altLang="ko-KR" sz="1400" b="1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36;p7"/>
          <p:cNvSpPr/>
          <p:nvPr/>
        </p:nvSpPr>
        <p:spPr>
          <a:xfrm>
            <a:off x="492636" y="5079346"/>
            <a:ext cx="5172807" cy="13976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144000" rIns="2160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37;p7"/>
          <p:cNvSpPr/>
          <p:nvPr/>
        </p:nvSpPr>
        <p:spPr>
          <a:xfrm>
            <a:off x="2021079" y="5424976"/>
            <a:ext cx="1324284" cy="4779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1078" y="5146979"/>
            <a:ext cx="14421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내역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#1.</a:t>
            </a:r>
            <a:endParaRPr lang="ko-KR" altLang="en-US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6534" y="6039847"/>
            <a:ext cx="3336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000"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내역 상세 소개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598043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1355</Words>
  <Application>Microsoft Office PowerPoint</Application>
  <PresentationFormat>와이드스크린</PresentationFormat>
  <Paragraphs>504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Gill Sans</vt:lpstr>
      <vt:lpstr>Dotum</vt:lpstr>
      <vt:lpstr>Malgun Gothic</vt:lpstr>
      <vt:lpstr>Malgun Gothic</vt:lpstr>
      <vt:lpstr>휴먼편지체</vt:lpstr>
      <vt:lpstr>Arial</vt:lpstr>
      <vt:lpstr>Calibri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장용운(Cloud플랫폼개발팀)</dc:creator>
  <cp:lastModifiedBy>장용운(Cloud플랫폼개발팀)</cp:lastModifiedBy>
  <cp:revision>55</cp:revision>
  <dcterms:created xsi:type="dcterms:W3CDTF">2022-03-02T08:30:09Z</dcterms:created>
  <dcterms:modified xsi:type="dcterms:W3CDTF">2022-03-08T06:30:40Z</dcterms:modified>
</cp:coreProperties>
</file>