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 id="2147483708" r:id="rId2"/>
  </p:sldMasterIdLst>
  <p:notesMasterIdLst>
    <p:notesMasterId r:id="rId29"/>
  </p:notesMasterIdLst>
  <p:sldIdLst>
    <p:sldId id="256" r:id="rId3"/>
    <p:sldId id="300" r:id="rId4"/>
    <p:sldId id="275" r:id="rId5"/>
    <p:sldId id="301" r:id="rId6"/>
    <p:sldId id="274" r:id="rId7"/>
    <p:sldId id="277" r:id="rId8"/>
    <p:sldId id="276" r:id="rId9"/>
    <p:sldId id="302" r:id="rId10"/>
    <p:sldId id="303" r:id="rId11"/>
    <p:sldId id="283" r:id="rId12"/>
    <p:sldId id="282" r:id="rId13"/>
    <p:sldId id="288" r:id="rId14"/>
    <p:sldId id="293" r:id="rId15"/>
    <p:sldId id="291" r:id="rId16"/>
    <p:sldId id="292" r:id="rId17"/>
    <p:sldId id="294" r:id="rId18"/>
    <p:sldId id="295" r:id="rId19"/>
    <p:sldId id="284" r:id="rId20"/>
    <p:sldId id="289" r:id="rId21"/>
    <p:sldId id="290" r:id="rId22"/>
    <p:sldId id="296" r:id="rId23"/>
    <p:sldId id="297" r:id="rId24"/>
    <p:sldId id="298" r:id="rId25"/>
    <p:sldId id="299" r:id="rId26"/>
    <p:sldId id="286" r:id="rId27"/>
    <p:sldId id="268" r:id="rId28"/>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B2F8A"/>
    <a:srgbClr val="5B9B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444" autoAdjust="0"/>
  </p:normalViewPr>
  <p:slideViewPr>
    <p:cSldViewPr snapToGrid="0" showGuides="1">
      <p:cViewPr>
        <p:scale>
          <a:sx n="81" d="100"/>
          <a:sy n="81" d="100"/>
        </p:scale>
        <p:origin x="-1038" y="-3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047C0B-D46C-4C19-9BFE-00C6E90620E4}" type="datetimeFigureOut">
              <a:rPr lang="ru-RU" smtClean="0"/>
              <a:t>08.05.2019</a:t>
            </a:fld>
            <a:endParaRPr lang="ru-RU"/>
          </a:p>
        </p:txBody>
      </p:sp>
      <p:sp>
        <p:nvSpPr>
          <p:cNvPr id="4" name="Образ слайда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AA479D-6993-4EDC-A3DB-1F89FF4BECC7}" type="slidenum">
              <a:rPr lang="ru-RU" smtClean="0"/>
              <a:t>‹#›</a:t>
            </a:fld>
            <a:endParaRPr lang="ru-RU"/>
          </a:p>
        </p:txBody>
      </p:sp>
    </p:spTree>
    <p:extLst>
      <p:ext uri="{BB962C8B-B14F-4D97-AF65-F5344CB8AC3E}">
        <p14:creationId xmlns:p14="http://schemas.microsoft.com/office/powerpoint/2010/main" val="1911975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lvl="0"/>
            <a:r>
              <a:rPr lang="ru-RU" sz="1200" kern="1200" dirty="0" smtClean="0">
                <a:solidFill>
                  <a:schemeClr val="tx1"/>
                </a:solidFill>
                <a:effectLst/>
                <a:latin typeface="+mn-lt"/>
                <a:ea typeface="+mn-ea"/>
                <a:cs typeface="+mn-cs"/>
              </a:rPr>
              <a:t>Предложение по пакету документов, который должен получать каждый потенциальный клиент компании «Первый БИТ» во время первой встречи с нашим менеджером (либо до нее - предлагайте). Цель – показать, что мы лучше конкурента и, соответственно, он должен выбрать нас, а не какаю-то другую компанию. Ваше предложение должно включать в себя: описание пакета; примеры документов, включаемых в пакет; перечень наших преимуществ, которые указываем в материалах этого пакета. Для того, чтобы сформировать перечень преимуществ, каждый маркетолог макрорегиона должен провести вместе с менеджерами не менее 2-х встреч с нашими потенциальными клиентами.</a:t>
            </a:r>
            <a:endParaRPr lang="ru-RU" sz="1200" kern="1200" dirty="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fld id="{A4AA479D-6993-4EDC-A3DB-1F89FF4BECC7}" type="slidenum">
              <a:rPr lang="ru-RU" smtClean="0"/>
              <a:t>4</a:t>
            </a:fld>
            <a:endParaRPr lang="ru-RU"/>
          </a:p>
        </p:txBody>
      </p:sp>
    </p:spTree>
    <p:extLst>
      <p:ext uri="{BB962C8B-B14F-4D97-AF65-F5344CB8AC3E}">
        <p14:creationId xmlns:p14="http://schemas.microsoft.com/office/powerpoint/2010/main" val="25717537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A4AA479D-6993-4EDC-A3DB-1F89FF4BECC7}" type="slidenum">
              <a:rPr lang="ru-RU" smtClean="0"/>
              <a:t>7</a:t>
            </a:fld>
            <a:endParaRPr lang="ru-RU"/>
          </a:p>
        </p:txBody>
      </p:sp>
    </p:spTree>
    <p:extLst>
      <p:ext uri="{BB962C8B-B14F-4D97-AF65-F5344CB8AC3E}">
        <p14:creationId xmlns:p14="http://schemas.microsoft.com/office/powerpoint/2010/main" val="15473362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143000" y="1122363"/>
            <a:ext cx="6858000" cy="2387600"/>
          </a:xfrm>
        </p:spPr>
        <p:txBody>
          <a:bodyPr anchor="b"/>
          <a:lstStyle>
            <a:lvl1pPr algn="ctr">
              <a:defRPr sz="4500" b="1">
                <a:solidFill>
                  <a:srgbClr val="2B2F8A"/>
                </a:solidFill>
              </a:defRPr>
            </a:lvl1pPr>
          </a:lstStyle>
          <a:p>
            <a:r>
              <a:rPr lang="ru-RU" dirty="0" smtClean="0"/>
              <a:t>Образец заголовка</a:t>
            </a:r>
            <a:endParaRPr lang="ru-RU" dirty="0"/>
          </a:p>
        </p:txBody>
      </p:sp>
      <p:sp>
        <p:nvSpPr>
          <p:cNvPr id="3" name="Подзаголовок 2"/>
          <p:cNvSpPr>
            <a:spLocks noGrp="1"/>
          </p:cNvSpPr>
          <p:nvPr>
            <p:ph type="subTitle" idx="1"/>
          </p:nvPr>
        </p:nvSpPr>
        <p:spPr>
          <a:xfrm>
            <a:off x="1143000" y="3602038"/>
            <a:ext cx="6858000" cy="1655762"/>
          </a:xfrm>
        </p:spPr>
        <p:txBody>
          <a:bodyPr/>
          <a:lstStyle>
            <a:lvl1pPr marL="0" indent="0" algn="ctr">
              <a:buNone/>
              <a:defRPr sz="1800">
                <a:solidFill>
                  <a:srgbClr val="2B2F8A"/>
                </a:solidFill>
              </a:defRPr>
            </a:lvl1pPr>
            <a:lvl2pPr marL="342898" indent="0" algn="ctr">
              <a:buNone/>
              <a:defRPr sz="1500"/>
            </a:lvl2pPr>
            <a:lvl3pPr marL="685797" indent="0" algn="ctr">
              <a:buNone/>
              <a:defRPr sz="1350"/>
            </a:lvl3pPr>
            <a:lvl4pPr marL="1028696" indent="0" algn="ctr">
              <a:buNone/>
              <a:defRPr sz="1200"/>
            </a:lvl4pPr>
            <a:lvl5pPr marL="1371594" indent="0" algn="ctr">
              <a:buNone/>
              <a:defRPr sz="1200"/>
            </a:lvl5pPr>
            <a:lvl6pPr marL="1714492" indent="0" algn="ctr">
              <a:buNone/>
              <a:defRPr sz="1200"/>
            </a:lvl6pPr>
            <a:lvl7pPr marL="2057391" indent="0" algn="ctr">
              <a:buNone/>
              <a:defRPr sz="1200"/>
            </a:lvl7pPr>
            <a:lvl8pPr marL="2400290" indent="0" algn="ctr">
              <a:buNone/>
              <a:defRPr sz="1200"/>
            </a:lvl8pPr>
            <a:lvl9pPr marL="2743188" indent="0" algn="ctr">
              <a:buNone/>
              <a:defRPr sz="1200"/>
            </a:lvl9pPr>
          </a:lstStyle>
          <a:p>
            <a:r>
              <a:rPr lang="ru-RU" dirty="0" smtClean="0"/>
              <a:t>Образец подзаголовка</a:t>
            </a:r>
            <a:endParaRPr lang="ru-RU" dirty="0"/>
          </a:p>
        </p:txBody>
      </p:sp>
      <p:sp>
        <p:nvSpPr>
          <p:cNvPr id="4" name="Дата 3"/>
          <p:cNvSpPr>
            <a:spLocks noGrp="1"/>
          </p:cNvSpPr>
          <p:nvPr>
            <p:ph type="dt" sz="half" idx="10"/>
          </p:nvPr>
        </p:nvSpPr>
        <p:spPr/>
        <p:txBody>
          <a:bodyPr/>
          <a:lstStyle/>
          <a:p>
            <a:fld id="{5DE20F38-7996-41FE-A2E8-69E5FA5D40D9}" type="datetimeFigureOut">
              <a:rPr lang="ru-RU" smtClean="0"/>
              <a:t>08.05.2019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8AF228B6-D607-4587-8BC5-ECF21FC9B1F8}" type="slidenum">
              <a:rPr lang="ru-RU" smtClean="0"/>
              <a:t>‹#›</a:t>
            </a:fld>
            <a:endParaRPr lang="ru-RU"/>
          </a:p>
        </p:txBody>
      </p:sp>
    </p:spTree>
    <p:extLst>
      <p:ext uri="{BB962C8B-B14F-4D97-AF65-F5344CB8AC3E}">
        <p14:creationId xmlns:p14="http://schemas.microsoft.com/office/powerpoint/2010/main" val="35133092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5DE20F38-7996-41FE-A2E8-69E5FA5D40D9}" type="datetimeFigureOut">
              <a:rPr lang="ru-RU" smtClean="0"/>
              <a:t>08.05.2019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8AF228B6-D607-4587-8BC5-ECF21FC9B1F8}" type="slidenum">
              <a:rPr lang="ru-RU" smtClean="0"/>
              <a:t>‹#›</a:t>
            </a:fld>
            <a:endParaRPr lang="ru-RU"/>
          </a:p>
        </p:txBody>
      </p:sp>
    </p:spTree>
    <p:extLst>
      <p:ext uri="{BB962C8B-B14F-4D97-AF65-F5344CB8AC3E}">
        <p14:creationId xmlns:p14="http://schemas.microsoft.com/office/powerpoint/2010/main" val="30601932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543675" y="365125"/>
            <a:ext cx="1971675" cy="5811838"/>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628650" y="365125"/>
            <a:ext cx="5800725" cy="581183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5DE20F38-7996-41FE-A2E8-69E5FA5D40D9}" type="datetimeFigureOut">
              <a:rPr lang="ru-RU" smtClean="0"/>
              <a:t>08.05.2019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8AF228B6-D607-4587-8BC5-ECF21FC9B1F8}" type="slidenum">
              <a:rPr lang="ru-RU" smtClean="0"/>
              <a:t>‹#›</a:t>
            </a:fld>
            <a:endParaRPr lang="ru-RU"/>
          </a:p>
        </p:txBody>
      </p:sp>
    </p:spTree>
    <p:extLst>
      <p:ext uri="{BB962C8B-B14F-4D97-AF65-F5344CB8AC3E}">
        <p14:creationId xmlns:p14="http://schemas.microsoft.com/office/powerpoint/2010/main" val="4645860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Название 1"/>
          <p:cNvSpPr>
            <a:spLocks noGrp="1"/>
          </p:cNvSpPr>
          <p:nvPr>
            <p:ph type="ctrTitle"/>
          </p:nvPr>
        </p:nvSpPr>
        <p:spPr>
          <a:xfrm>
            <a:off x="685354" y="2130848"/>
            <a:ext cx="7773293" cy="1470049"/>
          </a:xfrm>
        </p:spPr>
        <p:txBody>
          <a:bodyPr/>
          <a:lstStyle/>
          <a:p>
            <a:r>
              <a:rPr lang="ru-RU" smtClean="0"/>
              <a:t>Образец заголовка</a:t>
            </a:r>
            <a:endParaRPr lang="ru-RU"/>
          </a:p>
        </p:txBody>
      </p:sp>
      <p:sp>
        <p:nvSpPr>
          <p:cNvPr id="3" name="Подзаголовок 2"/>
          <p:cNvSpPr>
            <a:spLocks noGrp="1"/>
          </p:cNvSpPr>
          <p:nvPr>
            <p:ph type="subTitle" idx="1"/>
          </p:nvPr>
        </p:nvSpPr>
        <p:spPr>
          <a:xfrm>
            <a:off x="1371824" y="3886647"/>
            <a:ext cx="6400354" cy="1752451"/>
          </a:xfrm>
        </p:spPr>
        <p:txBody>
          <a:bodyPr/>
          <a:lstStyle>
            <a:lvl1pPr marL="0" indent="0" algn="ctr">
              <a:buNone/>
              <a:defRPr/>
            </a:lvl1pPr>
            <a:lvl2pPr marL="321457" indent="0" algn="ctr">
              <a:buNone/>
              <a:defRPr/>
            </a:lvl2pPr>
            <a:lvl3pPr marL="642915" indent="0" algn="ctr">
              <a:buNone/>
              <a:defRPr/>
            </a:lvl3pPr>
            <a:lvl4pPr marL="964372" indent="0" algn="ctr">
              <a:buNone/>
              <a:defRPr/>
            </a:lvl4pPr>
            <a:lvl5pPr marL="1285829" indent="0" algn="ctr">
              <a:buNone/>
              <a:defRPr/>
            </a:lvl5pPr>
            <a:lvl6pPr marL="1607287" indent="0" algn="ctr">
              <a:buNone/>
              <a:defRPr/>
            </a:lvl6pPr>
            <a:lvl7pPr marL="1928744" indent="0" algn="ctr">
              <a:buNone/>
              <a:defRPr/>
            </a:lvl7pPr>
            <a:lvl8pPr marL="2250201" indent="0" algn="ctr">
              <a:buNone/>
              <a:defRPr/>
            </a:lvl8pPr>
            <a:lvl9pPr marL="2571659" indent="0" algn="ctr">
              <a:buNone/>
              <a:defRPr/>
            </a:lvl9pPr>
          </a:lstStyle>
          <a:p>
            <a:r>
              <a:rPr lang="ru-RU" smtClean="0"/>
              <a:t>Образец подзаголовка</a:t>
            </a:r>
            <a:endParaRPr lang="ru-RU"/>
          </a:p>
        </p:txBody>
      </p:sp>
    </p:spTree>
    <p:extLst>
      <p:ext uri="{BB962C8B-B14F-4D97-AF65-F5344CB8AC3E}">
        <p14:creationId xmlns:p14="http://schemas.microsoft.com/office/powerpoint/2010/main" val="3703087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Название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Tree>
    <p:extLst>
      <p:ext uri="{BB962C8B-B14F-4D97-AF65-F5344CB8AC3E}">
        <p14:creationId xmlns:p14="http://schemas.microsoft.com/office/powerpoint/2010/main" val="31781347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Название 1"/>
          <p:cNvSpPr>
            <a:spLocks noGrp="1"/>
          </p:cNvSpPr>
          <p:nvPr>
            <p:ph type="title"/>
          </p:nvPr>
        </p:nvSpPr>
        <p:spPr>
          <a:xfrm>
            <a:off x="722189" y="4406801"/>
            <a:ext cx="7772176" cy="1361777"/>
          </a:xfrm>
        </p:spPr>
        <p:txBody>
          <a:bodyPr/>
          <a:lstStyle>
            <a:lvl1pPr algn="l">
              <a:defRPr sz="2812" b="1" cap="all"/>
            </a:lvl1pPr>
          </a:lstStyle>
          <a:p>
            <a:r>
              <a:rPr lang="ru-RU" smtClean="0"/>
              <a:t>Образец заголовка</a:t>
            </a:r>
            <a:endParaRPr lang="ru-RU"/>
          </a:p>
        </p:txBody>
      </p:sp>
      <p:sp>
        <p:nvSpPr>
          <p:cNvPr id="3" name="Текст 2"/>
          <p:cNvSpPr>
            <a:spLocks noGrp="1"/>
          </p:cNvSpPr>
          <p:nvPr>
            <p:ph type="body" idx="1"/>
          </p:nvPr>
        </p:nvSpPr>
        <p:spPr>
          <a:xfrm>
            <a:off x="722189" y="2906613"/>
            <a:ext cx="7772176" cy="1500188"/>
          </a:xfrm>
        </p:spPr>
        <p:txBody>
          <a:bodyPr anchor="b"/>
          <a:lstStyle>
            <a:lvl1pPr marL="0" indent="0">
              <a:buNone/>
              <a:defRPr sz="1406"/>
            </a:lvl1pPr>
            <a:lvl2pPr marL="321457" indent="0">
              <a:buNone/>
              <a:defRPr sz="1266"/>
            </a:lvl2pPr>
            <a:lvl3pPr marL="642915" indent="0">
              <a:buNone/>
              <a:defRPr sz="1125"/>
            </a:lvl3pPr>
            <a:lvl4pPr marL="964372" indent="0">
              <a:buNone/>
              <a:defRPr sz="984"/>
            </a:lvl4pPr>
            <a:lvl5pPr marL="1285829" indent="0">
              <a:buNone/>
              <a:defRPr sz="984"/>
            </a:lvl5pPr>
            <a:lvl6pPr marL="1607287" indent="0">
              <a:buNone/>
              <a:defRPr sz="984"/>
            </a:lvl6pPr>
            <a:lvl7pPr marL="1928744" indent="0">
              <a:buNone/>
              <a:defRPr sz="984"/>
            </a:lvl7pPr>
            <a:lvl8pPr marL="2250201" indent="0">
              <a:buNone/>
              <a:defRPr sz="984"/>
            </a:lvl8pPr>
            <a:lvl9pPr marL="2571659" indent="0">
              <a:buNone/>
              <a:defRPr sz="984"/>
            </a:lvl9pPr>
          </a:lstStyle>
          <a:p>
            <a:pPr lvl="0"/>
            <a:r>
              <a:rPr lang="ru-RU" smtClean="0"/>
              <a:t>Образец текста</a:t>
            </a:r>
          </a:p>
        </p:txBody>
      </p:sp>
    </p:spTree>
    <p:extLst>
      <p:ext uri="{BB962C8B-B14F-4D97-AF65-F5344CB8AC3E}">
        <p14:creationId xmlns:p14="http://schemas.microsoft.com/office/powerpoint/2010/main" val="37588171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Название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sz="half" idx="1"/>
          </p:nvPr>
        </p:nvSpPr>
        <p:spPr>
          <a:xfrm>
            <a:off x="456531" y="1599531"/>
            <a:ext cx="4060775" cy="5258469"/>
          </a:xfrm>
        </p:spPr>
        <p:txBody>
          <a:bodyPr/>
          <a:lstStyle>
            <a:lvl1pPr>
              <a:defRPr sz="1969"/>
            </a:lvl1pPr>
            <a:lvl2pPr>
              <a:defRPr sz="1687"/>
            </a:lvl2pPr>
            <a:lvl3pPr>
              <a:defRPr sz="1406"/>
            </a:lvl3pPr>
            <a:lvl4pPr>
              <a:defRPr sz="1266"/>
            </a:lvl4pPr>
            <a:lvl5pPr>
              <a:defRPr sz="1266"/>
            </a:lvl5pPr>
            <a:lvl6pPr>
              <a:defRPr sz="1266"/>
            </a:lvl6pPr>
            <a:lvl7pPr>
              <a:defRPr sz="1266"/>
            </a:lvl7pPr>
            <a:lvl8pPr>
              <a:defRPr sz="1266"/>
            </a:lvl8pPr>
            <a:lvl9pPr>
              <a:defRPr sz="1266"/>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Содержимое 3"/>
          <p:cNvSpPr>
            <a:spLocks noGrp="1"/>
          </p:cNvSpPr>
          <p:nvPr>
            <p:ph sz="half" idx="2"/>
          </p:nvPr>
        </p:nvSpPr>
        <p:spPr>
          <a:xfrm>
            <a:off x="4624462" y="1599531"/>
            <a:ext cx="4061891" cy="5258469"/>
          </a:xfrm>
        </p:spPr>
        <p:txBody>
          <a:bodyPr/>
          <a:lstStyle>
            <a:lvl1pPr>
              <a:defRPr sz="1969"/>
            </a:lvl1pPr>
            <a:lvl2pPr>
              <a:defRPr sz="1687"/>
            </a:lvl2pPr>
            <a:lvl3pPr>
              <a:defRPr sz="1406"/>
            </a:lvl3pPr>
            <a:lvl4pPr>
              <a:defRPr sz="1266"/>
            </a:lvl4pPr>
            <a:lvl5pPr>
              <a:defRPr sz="1266"/>
            </a:lvl5pPr>
            <a:lvl6pPr>
              <a:defRPr sz="1266"/>
            </a:lvl6pPr>
            <a:lvl7pPr>
              <a:defRPr sz="1266"/>
            </a:lvl7pPr>
            <a:lvl8pPr>
              <a:defRPr sz="1266"/>
            </a:lvl8pPr>
            <a:lvl9pPr>
              <a:defRPr sz="1266"/>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Tree>
    <p:extLst>
      <p:ext uri="{BB962C8B-B14F-4D97-AF65-F5344CB8AC3E}">
        <p14:creationId xmlns:p14="http://schemas.microsoft.com/office/powerpoint/2010/main" val="20037765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Название 1"/>
          <p:cNvSpPr>
            <a:spLocks noGrp="1"/>
          </p:cNvSpPr>
          <p:nvPr>
            <p:ph type="title"/>
          </p:nvPr>
        </p:nvSpPr>
        <p:spPr>
          <a:xfrm>
            <a:off x="457647" y="274588"/>
            <a:ext cx="8228707" cy="1143000"/>
          </a:xfrm>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647" y="1534791"/>
            <a:ext cx="4039568" cy="639589"/>
          </a:xfrm>
        </p:spPr>
        <p:txBody>
          <a:bodyPr anchor="b"/>
          <a:lstStyle>
            <a:lvl1pPr marL="0" indent="0">
              <a:buNone/>
              <a:defRPr sz="1687" b="1"/>
            </a:lvl1pPr>
            <a:lvl2pPr marL="321457" indent="0">
              <a:buNone/>
              <a:defRPr sz="1406" b="1"/>
            </a:lvl2pPr>
            <a:lvl3pPr marL="642915" indent="0">
              <a:buNone/>
              <a:defRPr sz="1266" b="1"/>
            </a:lvl3pPr>
            <a:lvl4pPr marL="964372" indent="0">
              <a:buNone/>
              <a:defRPr sz="1125" b="1"/>
            </a:lvl4pPr>
            <a:lvl5pPr marL="1285829" indent="0">
              <a:buNone/>
              <a:defRPr sz="1125" b="1"/>
            </a:lvl5pPr>
            <a:lvl6pPr marL="1607287" indent="0">
              <a:buNone/>
              <a:defRPr sz="1125" b="1"/>
            </a:lvl6pPr>
            <a:lvl7pPr marL="1928744" indent="0">
              <a:buNone/>
              <a:defRPr sz="1125" b="1"/>
            </a:lvl7pPr>
            <a:lvl8pPr marL="2250201" indent="0">
              <a:buNone/>
              <a:defRPr sz="1125" b="1"/>
            </a:lvl8pPr>
            <a:lvl9pPr marL="2571659" indent="0">
              <a:buNone/>
              <a:defRPr sz="1125" b="1"/>
            </a:lvl9pPr>
          </a:lstStyle>
          <a:p>
            <a:pPr lvl="0"/>
            <a:r>
              <a:rPr lang="ru-RU" smtClean="0"/>
              <a:t>Образец текста</a:t>
            </a:r>
          </a:p>
        </p:txBody>
      </p:sp>
      <p:sp>
        <p:nvSpPr>
          <p:cNvPr id="4" name="Содержимое 3"/>
          <p:cNvSpPr>
            <a:spLocks noGrp="1"/>
          </p:cNvSpPr>
          <p:nvPr>
            <p:ph sz="half" idx="2"/>
          </p:nvPr>
        </p:nvSpPr>
        <p:spPr>
          <a:xfrm>
            <a:off x="457647" y="2174379"/>
            <a:ext cx="4039568" cy="3951387"/>
          </a:xfrm>
        </p:spPr>
        <p:txBody>
          <a:bodyPr/>
          <a:lstStyle>
            <a:lvl1pPr>
              <a:defRPr sz="1687"/>
            </a:lvl1pPr>
            <a:lvl2pPr>
              <a:defRPr sz="1406"/>
            </a:lvl2pPr>
            <a:lvl3pPr>
              <a:defRPr sz="1266"/>
            </a:lvl3pPr>
            <a:lvl4pPr>
              <a:defRPr sz="1125"/>
            </a:lvl4pPr>
            <a:lvl5pPr>
              <a:defRPr sz="1125"/>
            </a:lvl5pPr>
            <a:lvl6pPr>
              <a:defRPr sz="1125"/>
            </a:lvl6pPr>
            <a:lvl7pPr>
              <a:defRPr sz="1125"/>
            </a:lvl7pPr>
            <a:lvl8pPr>
              <a:defRPr sz="1125"/>
            </a:lvl8pPr>
            <a:lvl9pPr>
              <a:defRPr sz="1125"/>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44555" y="1534791"/>
            <a:ext cx="4041799" cy="639589"/>
          </a:xfrm>
        </p:spPr>
        <p:txBody>
          <a:bodyPr anchor="b"/>
          <a:lstStyle>
            <a:lvl1pPr marL="0" indent="0">
              <a:buNone/>
              <a:defRPr sz="1687" b="1"/>
            </a:lvl1pPr>
            <a:lvl2pPr marL="321457" indent="0">
              <a:buNone/>
              <a:defRPr sz="1406" b="1"/>
            </a:lvl2pPr>
            <a:lvl3pPr marL="642915" indent="0">
              <a:buNone/>
              <a:defRPr sz="1266" b="1"/>
            </a:lvl3pPr>
            <a:lvl4pPr marL="964372" indent="0">
              <a:buNone/>
              <a:defRPr sz="1125" b="1"/>
            </a:lvl4pPr>
            <a:lvl5pPr marL="1285829" indent="0">
              <a:buNone/>
              <a:defRPr sz="1125" b="1"/>
            </a:lvl5pPr>
            <a:lvl6pPr marL="1607287" indent="0">
              <a:buNone/>
              <a:defRPr sz="1125" b="1"/>
            </a:lvl6pPr>
            <a:lvl7pPr marL="1928744" indent="0">
              <a:buNone/>
              <a:defRPr sz="1125" b="1"/>
            </a:lvl7pPr>
            <a:lvl8pPr marL="2250201" indent="0">
              <a:buNone/>
              <a:defRPr sz="1125" b="1"/>
            </a:lvl8pPr>
            <a:lvl9pPr marL="2571659" indent="0">
              <a:buNone/>
              <a:defRPr sz="1125" b="1"/>
            </a:lvl9pPr>
          </a:lstStyle>
          <a:p>
            <a:pPr lvl="0"/>
            <a:r>
              <a:rPr lang="ru-RU" smtClean="0"/>
              <a:t>Образец текста</a:t>
            </a:r>
          </a:p>
        </p:txBody>
      </p:sp>
      <p:sp>
        <p:nvSpPr>
          <p:cNvPr id="6" name="Содержимое 5"/>
          <p:cNvSpPr>
            <a:spLocks noGrp="1"/>
          </p:cNvSpPr>
          <p:nvPr>
            <p:ph sz="quarter" idx="4"/>
          </p:nvPr>
        </p:nvSpPr>
        <p:spPr>
          <a:xfrm>
            <a:off x="4644555" y="2174379"/>
            <a:ext cx="4041799" cy="3951387"/>
          </a:xfrm>
        </p:spPr>
        <p:txBody>
          <a:bodyPr/>
          <a:lstStyle>
            <a:lvl1pPr>
              <a:defRPr sz="1687"/>
            </a:lvl1pPr>
            <a:lvl2pPr>
              <a:defRPr sz="1406"/>
            </a:lvl2pPr>
            <a:lvl3pPr>
              <a:defRPr sz="1266"/>
            </a:lvl3pPr>
            <a:lvl4pPr>
              <a:defRPr sz="1125"/>
            </a:lvl4pPr>
            <a:lvl5pPr>
              <a:defRPr sz="1125"/>
            </a:lvl5pPr>
            <a:lvl6pPr>
              <a:defRPr sz="1125"/>
            </a:lvl6pPr>
            <a:lvl7pPr>
              <a:defRPr sz="1125"/>
            </a:lvl7pPr>
            <a:lvl8pPr>
              <a:defRPr sz="1125"/>
            </a:lvl8pPr>
            <a:lvl9pPr>
              <a:defRPr sz="1125"/>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Tree>
    <p:extLst>
      <p:ext uri="{BB962C8B-B14F-4D97-AF65-F5344CB8AC3E}">
        <p14:creationId xmlns:p14="http://schemas.microsoft.com/office/powerpoint/2010/main" val="21974399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Только заголовок">
    <p:spTree>
      <p:nvGrpSpPr>
        <p:cNvPr id="1" name=""/>
        <p:cNvGrpSpPr/>
        <p:nvPr/>
      </p:nvGrpSpPr>
      <p:grpSpPr>
        <a:xfrm>
          <a:off x="0" y="0"/>
          <a:ext cx="0" cy="0"/>
          <a:chOff x="0" y="0"/>
          <a:chExt cx="0" cy="0"/>
        </a:xfrm>
      </p:grpSpPr>
      <p:pic>
        <p:nvPicPr>
          <p:cNvPr id="3" name="Изображение 3" descr="1 стр - IT-решения.jpg"/>
          <p:cNvPicPr>
            <a:picLocks noChangeAspect="1"/>
          </p:cNvPicPr>
          <p:nvPr userDrawn="1"/>
        </p:nvPicPr>
        <p:blipFill>
          <a:blip r:embed="rId2">
            <a:extLst>
              <a:ext uri="{28A0092B-C50C-407E-A947-70E740481C1C}">
                <a14:useLocalDpi xmlns:a14="http://schemas.microsoft.com/office/drawing/2010/main"/>
              </a:ext>
            </a:extLst>
          </a:blip>
          <a:srcRect/>
          <a:stretch>
            <a:fillRect/>
          </a:stretch>
        </p:blipFill>
        <p:spPr bwMode="auto">
          <a:xfrm>
            <a:off x="1938859" y="138410"/>
            <a:ext cx="9162975" cy="65677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Название 1"/>
          <p:cNvSpPr>
            <a:spLocks noGrp="1"/>
          </p:cNvSpPr>
          <p:nvPr>
            <p:ph type="title"/>
          </p:nvPr>
        </p:nvSpPr>
        <p:spPr/>
        <p:txBody>
          <a:bodyPr/>
          <a:lstStyle/>
          <a:p>
            <a:r>
              <a:rPr lang="ru-RU" smtClean="0"/>
              <a:t>Образец заголовка</a:t>
            </a:r>
            <a:endParaRPr lang="ru-RU"/>
          </a:p>
        </p:txBody>
      </p:sp>
    </p:spTree>
    <p:extLst>
      <p:ext uri="{BB962C8B-B14F-4D97-AF65-F5344CB8AC3E}">
        <p14:creationId xmlns:p14="http://schemas.microsoft.com/office/powerpoint/2010/main" val="227639687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Пустой">
    <p:spTree>
      <p:nvGrpSpPr>
        <p:cNvPr id="1" name=""/>
        <p:cNvGrpSpPr/>
        <p:nvPr/>
      </p:nvGrpSpPr>
      <p:grpSpPr>
        <a:xfrm>
          <a:off x="0" y="0"/>
          <a:ext cx="0" cy="0"/>
          <a:chOff x="0" y="0"/>
          <a:chExt cx="0" cy="0"/>
        </a:xfrm>
      </p:grpSpPr>
    </p:spTree>
    <p:extLst>
      <p:ext uri="{BB962C8B-B14F-4D97-AF65-F5344CB8AC3E}">
        <p14:creationId xmlns:p14="http://schemas.microsoft.com/office/powerpoint/2010/main" val="346459479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Название 1"/>
          <p:cNvSpPr>
            <a:spLocks noGrp="1"/>
          </p:cNvSpPr>
          <p:nvPr>
            <p:ph type="title"/>
          </p:nvPr>
        </p:nvSpPr>
        <p:spPr>
          <a:xfrm>
            <a:off x="457647" y="273473"/>
            <a:ext cx="3008189" cy="1161975"/>
          </a:xfrm>
        </p:spPr>
        <p:txBody>
          <a:bodyPr anchor="b"/>
          <a:lstStyle>
            <a:lvl1pPr algn="l">
              <a:defRPr sz="1406" b="1"/>
            </a:lvl1pPr>
          </a:lstStyle>
          <a:p>
            <a:r>
              <a:rPr lang="ru-RU" smtClean="0"/>
              <a:t>Образец заголовка</a:t>
            </a:r>
            <a:endParaRPr lang="ru-RU"/>
          </a:p>
        </p:txBody>
      </p:sp>
      <p:sp>
        <p:nvSpPr>
          <p:cNvPr id="3" name="Содержимое 2"/>
          <p:cNvSpPr>
            <a:spLocks noGrp="1"/>
          </p:cNvSpPr>
          <p:nvPr>
            <p:ph idx="1"/>
          </p:nvPr>
        </p:nvSpPr>
        <p:spPr>
          <a:xfrm>
            <a:off x="3575224" y="273472"/>
            <a:ext cx="5111130" cy="5852294"/>
          </a:xfrm>
        </p:spPr>
        <p:txBody>
          <a:bodyPr/>
          <a:lstStyle>
            <a:lvl1pPr>
              <a:defRPr sz="2250"/>
            </a:lvl1pPr>
            <a:lvl2pPr>
              <a:defRPr sz="1969"/>
            </a:lvl2pPr>
            <a:lvl3pPr>
              <a:defRPr sz="1687"/>
            </a:lvl3pPr>
            <a:lvl4pPr>
              <a:defRPr sz="1406"/>
            </a:lvl4pPr>
            <a:lvl5pPr>
              <a:defRPr sz="1406"/>
            </a:lvl5pPr>
            <a:lvl6pPr>
              <a:defRPr sz="1406"/>
            </a:lvl6pPr>
            <a:lvl7pPr>
              <a:defRPr sz="1406"/>
            </a:lvl7pPr>
            <a:lvl8pPr>
              <a:defRPr sz="1406"/>
            </a:lvl8pPr>
            <a:lvl9pPr>
              <a:defRPr sz="1406"/>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57647" y="1435448"/>
            <a:ext cx="3008189" cy="4690318"/>
          </a:xfrm>
        </p:spPr>
        <p:txBody>
          <a:bodyPr/>
          <a:lstStyle>
            <a:lvl1pPr marL="0" indent="0">
              <a:buNone/>
              <a:defRPr sz="984"/>
            </a:lvl1pPr>
            <a:lvl2pPr marL="321457" indent="0">
              <a:buNone/>
              <a:defRPr sz="844"/>
            </a:lvl2pPr>
            <a:lvl3pPr marL="642915" indent="0">
              <a:buNone/>
              <a:defRPr sz="703"/>
            </a:lvl3pPr>
            <a:lvl4pPr marL="964372" indent="0">
              <a:buNone/>
              <a:defRPr sz="633"/>
            </a:lvl4pPr>
            <a:lvl5pPr marL="1285829" indent="0">
              <a:buNone/>
              <a:defRPr sz="633"/>
            </a:lvl5pPr>
            <a:lvl6pPr marL="1607287" indent="0">
              <a:buNone/>
              <a:defRPr sz="633"/>
            </a:lvl6pPr>
            <a:lvl7pPr marL="1928744" indent="0">
              <a:buNone/>
              <a:defRPr sz="633"/>
            </a:lvl7pPr>
            <a:lvl8pPr marL="2250201" indent="0">
              <a:buNone/>
              <a:defRPr sz="633"/>
            </a:lvl8pPr>
            <a:lvl9pPr marL="2571659" indent="0">
              <a:buNone/>
              <a:defRPr sz="633"/>
            </a:lvl9pPr>
          </a:lstStyle>
          <a:p>
            <a:pPr lvl="0"/>
            <a:r>
              <a:rPr lang="ru-RU" smtClean="0"/>
              <a:t>Образец текста</a:t>
            </a:r>
          </a:p>
        </p:txBody>
      </p:sp>
    </p:spTree>
    <p:extLst>
      <p:ext uri="{BB962C8B-B14F-4D97-AF65-F5344CB8AC3E}">
        <p14:creationId xmlns:p14="http://schemas.microsoft.com/office/powerpoint/2010/main" val="12798214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412670" y="262467"/>
            <a:ext cx="5102679" cy="465666"/>
          </a:xfrm>
        </p:spPr>
        <p:txBody>
          <a:bodyPr>
            <a:noAutofit/>
          </a:bodyPr>
          <a:lstStyle>
            <a:lvl1pPr algn="r">
              <a:defRPr sz="2400" b="1">
                <a:solidFill>
                  <a:srgbClr val="2B2F8A"/>
                </a:solidFill>
              </a:defRPr>
            </a:lvl1pPr>
          </a:lstStyle>
          <a:p>
            <a:r>
              <a:rPr lang="ru-RU" dirty="0" smtClean="0"/>
              <a:t>Образец заголовка</a:t>
            </a:r>
            <a:endParaRPr lang="ru-RU" dirty="0"/>
          </a:p>
        </p:txBody>
      </p:sp>
      <p:sp>
        <p:nvSpPr>
          <p:cNvPr id="3" name="Объект 2"/>
          <p:cNvSpPr>
            <a:spLocks noGrp="1"/>
          </p:cNvSpPr>
          <p:nvPr>
            <p:ph idx="1"/>
          </p:nvPr>
        </p:nvSpPr>
        <p:spPr>
          <a:xfrm>
            <a:off x="628650" y="982133"/>
            <a:ext cx="7886700" cy="5194830"/>
          </a:xfrm>
        </p:spPr>
        <p:txBody>
          <a:bodyPr/>
          <a:lstStyle/>
          <a:p>
            <a:pPr lvl="0"/>
            <a:r>
              <a:rPr lang="ru-RU" dirty="0" smtClean="0"/>
              <a:t>Образец текста</a:t>
            </a:r>
          </a:p>
          <a:p>
            <a:pPr lvl="1"/>
            <a:r>
              <a:rPr lang="ru-RU" dirty="0" smtClean="0"/>
              <a:t>Второй уровень</a:t>
            </a:r>
          </a:p>
          <a:p>
            <a:pPr lvl="2"/>
            <a:r>
              <a:rPr lang="ru-RU" dirty="0" smtClean="0"/>
              <a:t>Третий уровень</a:t>
            </a:r>
          </a:p>
          <a:p>
            <a:pPr lvl="3"/>
            <a:r>
              <a:rPr lang="ru-RU" dirty="0" smtClean="0"/>
              <a:t>Четвертый уровень</a:t>
            </a:r>
          </a:p>
          <a:p>
            <a:pPr lvl="4"/>
            <a:r>
              <a:rPr lang="ru-RU" dirty="0" smtClean="0"/>
              <a:t>Пятый уровень</a:t>
            </a:r>
            <a:endParaRPr lang="ru-RU" dirty="0"/>
          </a:p>
        </p:txBody>
      </p:sp>
      <p:sp>
        <p:nvSpPr>
          <p:cNvPr id="4" name="Дата 3"/>
          <p:cNvSpPr>
            <a:spLocks noGrp="1"/>
          </p:cNvSpPr>
          <p:nvPr>
            <p:ph type="dt" sz="half" idx="10"/>
          </p:nvPr>
        </p:nvSpPr>
        <p:spPr/>
        <p:txBody>
          <a:bodyPr/>
          <a:lstStyle/>
          <a:p>
            <a:fld id="{5DE20F38-7996-41FE-A2E8-69E5FA5D40D9}" type="datetimeFigureOut">
              <a:rPr lang="ru-RU" smtClean="0"/>
              <a:t>08.05.2019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8AF228B6-D607-4587-8BC5-ECF21FC9B1F8}" type="slidenum">
              <a:rPr lang="ru-RU" smtClean="0"/>
              <a:t>‹#›</a:t>
            </a:fld>
            <a:endParaRPr lang="ru-RU"/>
          </a:p>
        </p:txBody>
      </p:sp>
    </p:spTree>
    <p:extLst>
      <p:ext uri="{BB962C8B-B14F-4D97-AF65-F5344CB8AC3E}">
        <p14:creationId xmlns:p14="http://schemas.microsoft.com/office/powerpoint/2010/main" val="151322224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Название 1"/>
          <p:cNvSpPr>
            <a:spLocks noGrp="1"/>
          </p:cNvSpPr>
          <p:nvPr>
            <p:ph type="title"/>
          </p:nvPr>
        </p:nvSpPr>
        <p:spPr>
          <a:xfrm>
            <a:off x="1792635" y="4800824"/>
            <a:ext cx="5486177" cy="567035"/>
          </a:xfrm>
        </p:spPr>
        <p:txBody>
          <a:bodyPr anchor="b"/>
          <a:lstStyle>
            <a:lvl1pPr algn="l">
              <a:defRPr sz="1406" b="1"/>
            </a:lvl1pPr>
          </a:lstStyle>
          <a:p>
            <a:r>
              <a:rPr lang="ru-RU" smtClean="0"/>
              <a:t>Образец заголовка</a:t>
            </a:r>
            <a:endParaRPr lang="ru-RU"/>
          </a:p>
        </p:txBody>
      </p:sp>
      <p:sp>
        <p:nvSpPr>
          <p:cNvPr id="3" name="Рисунок 2"/>
          <p:cNvSpPr>
            <a:spLocks noGrp="1"/>
          </p:cNvSpPr>
          <p:nvPr>
            <p:ph type="pic" idx="1"/>
          </p:nvPr>
        </p:nvSpPr>
        <p:spPr>
          <a:xfrm>
            <a:off x="1792635" y="612800"/>
            <a:ext cx="5486177" cy="4114354"/>
          </a:xfrm>
        </p:spPr>
        <p:txBody>
          <a:bodyPr/>
          <a:lstStyle>
            <a:lvl1pPr marL="0" indent="0">
              <a:buNone/>
              <a:defRPr sz="2250"/>
            </a:lvl1pPr>
            <a:lvl2pPr marL="321457" indent="0">
              <a:buNone/>
              <a:defRPr sz="1969"/>
            </a:lvl2pPr>
            <a:lvl3pPr marL="642915" indent="0">
              <a:buNone/>
              <a:defRPr sz="1687"/>
            </a:lvl3pPr>
            <a:lvl4pPr marL="964372" indent="0">
              <a:buNone/>
              <a:defRPr sz="1406"/>
            </a:lvl4pPr>
            <a:lvl5pPr marL="1285829" indent="0">
              <a:buNone/>
              <a:defRPr sz="1406"/>
            </a:lvl5pPr>
            <a:lvl6pPr marL="1607287" indent="0">
              <a:buNone/>
              <a:defRPr sz="1406"/>
            </a:lvl6pPr>
            <a:lvl7pPr marL="1928744" indent="0">
              <a:buNone/>
              <a:defRPr sz="1406"/>
            </a:lvl7pPr>
            <a:lvl8pPr marL="2250201" indent="0">
              <a:buNone/>
              <a:defRPr sz="1406"/>
            </a:lvl8pPr>
            <a:lvl9pPr marL="2571659" indent="0">
              <a:buNone/>
              <a:defRPr sz="1406"/>
            </a:lvl9pPr>
          </a:lstStyle>
          <a:p>
            <a:pPr lvl="0"/>
            <a:r>
              <a:rPr lang="ru-RU" noProof="0" smtClean="0">
                <a:sym typeface="Helvetica" charset="0"/>
              </a:rPr>
              <a:t>Вставка рисунка</a:t>
            </a:r>
          </a:p>
        </p:txBody>
      </p:sp>
      <p:sp>
        <p:nvSpPr>
          <p:cNvPr id="4" name="Текст 3"/>
          <p:cNvSpPr>
            <a:spLocks noGrp="1"/>
          </p:cNvSpPr>
          <p:nvPr>
            <p:ph type="body" sz="half" idx="2"/>
          </p:nvPr>
        </p:nvSpPr>
        <p:spPr>
          <a:xfrm>
            <a:off x="1792635" y="5367859"/>
            <a:ext cx="5486177" cy="804788"/>
          </a:xfrm>
        </p:spPr>
        <p:txBody>
          <a:bodyPr/>
          <a:lstStyle>
            <a:lvl1pPr marL="0" indent="0">
              <a:buNone/>
              <a:defRPr sz="984"/>
            </a:lvl1pPr>
            <a:lvl2pPr marL="321457" indent="0">
              <a:buNone/>
              <a:defRPr sz="844"/>
            </a:lvl2pPr>
            <a:lvl3pPr marL="642915" indent="0">
              <a:buNone/>
              <a:defRPr sz="703"/>
            </a:lvl3pPr>
            <a:lvl4pPr marL="964372" indent="0">
              <a:buNone/>
              <a:defRPr sz="633"/>
            </a:lvl4pPr>
            <a:lvl5pPr marL="1285829" indent="0">
              <a:buNone/>
              <a:defRPr sz="633"/>
            </a:lvl5pPr>
            <a:lvl6pPr marL="1607287" indent="0">
              <a:buNone/>
              <a:defRPr sz="633"/>
            </a:lvl6pPr>
            <a:lvl7pPr marL="1928744" indent="0">
              <a:buNone/>
              <a:defRPr sz="633"/>
            </a:lvl7pPr>
            <a:lvl8pPr marL="2250201" indent="0">
              <a:buNone/>
              <a:defRPr sz="633"/>
            </a:lvl8pPr>
            <a:lvl9pPr marL="2571659" indent="0">
              <a:buNone/>
              <a:defRPr sz="633"/>
            </a:lvl9pPr>
          </a:lstStyle>
          <a:p>
            <a:pPr lvl="0"/>
            <a:r>
              <a:rPr lang="ru-RU" smtClean="0"/>
              <a:t>Образец текста</a:t>
            </a:r>
          </a:p>
        </p:txBody>
      </p:sp>
    </p:spTree>
    <p:extLst>
      <p:ext uri="{BB962C8B-B14F-4D97-AF65-F5344CB8AC3E}">
        <p14:creationId xmlns:p14="http://schemas.microsoft.com/office/powerpoint/2010/main" val="411091776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Название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Tree>
    <p:extLst>
      <p:ext uri="{BB962C8B-B14F-4D97-AF65-F5344CB8AC3E}">
        <p14:creationId xmlns:p14="http://schemas.microsoft.com/office/powerpoint/2010/main" val="398179335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177" y="274588"/>
            <a:ext cx="2057176" cy="6583412"/>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456531" y="274588"/>
            <a:ext cx="6065490" cy="6583412"/>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Tree>
    <p:extLst>
      <p:ext uri="{BB962C8B-B14F-4D97-AF65-F5344CB8AC3E}">
        <p14:creationId xmlns:p14="http://schemas.microsoft.com/office/powerpoint/2010/main" val="801569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23888" y="1709738"/>
            <a:ext cx="7886700" cy="2852737"/>
          </a:xfrm>
        </p:spPr>
        <p:txBody>
          <a:bodyPr anchor="b"/>
          <a:lstStyle>
            <a:lvl1pPr>
              <a:defRPr sz="4500"/>
            </a:lvl1pPr>
          </a:lstStyle>
          <a:p>
            <a:r>
              <a:rPr lang="ru-RU" smtClean="0"/>
              <a:t>Образец заголовка</a:t>
            </a:r>
            <a:endParaRPr lang="ru-RU"/>
          </a:p>
        </p:txBody>
      </p:sp>
      <p:sp>
        <p:nvSpPr>
          <p:cNvPr id="3" name="Текст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898" indent="0">
              <a:buNone/>
              <a:defRPr sz="1500">
                <a:solidFill>
                  <a:schemeClr val="tx1">
                    <a:tint val="75000"/>
                  </a:schemeClr>
                </a:solidFill>
              </a:defRPr>
            </a:lvl2pPr>
            <a:lvl3pPr marL="685797" indent="0">
              <a:buNone/>
              <a:defRPr sz="1350">
                <a:solidFill>
                  <a:schemeClr val="tx1">
                    <a:tint val="75000"/>
                  </a:schemeClr>
                </a:solidFill>
              </a:defRPr>
            </a:lvl3pPr>
            <a:lvl4pPr marL="1028696" indent="0">
              <a:buNone/>
              <a:defRPr sz="1200">
                <a:solidFill>
                  <a:schemeClr val="tx1">
                    <a:tint val="75000"/>
                  </a:schemeClr>
                </a:solidFill>
              </a:defRPr>
            </a:lvl4pPr>
            <a:lvl5pPr marL="1371594" indent="0">
              <a:buNone/>
              <a:defRPr sz="1200">
                <a:solidFill>
                  <a:schemeClr val="tx1">
                    <a:tint val="75000"/>
                  </a:schemeClr>
                </a:solidFill>
              </a:defRPr>
            </a:lvl5pPr>
            <a:lvl6pPr marL="1714492" indent="0">
              <a:buNone/>
              <a:defRPr sz="1200">
                <a:solidFill>
                  <a:schemeClr val="tx1">
                    <a:tint val="75000"/>
                  </a:schemeClr>
                </a:solidFill>
              </a:defRPr>
            </a:lvl6pPr>
            <a:lvl7pPr marL="2057391" indent="0">
              <a:buNone/>
              <a:defRPr sz="1200">
                <a:solidFill>
                  <a:schemeClr val="tx1">
                    <a:tint val="75000"/>
                  </a:schemeClr>
                </a:solidFill>
              </a:defRPr>
            </a:lvl7pPr>
            <a:lvl8pPr marL="2400290" indent="0">
              <a:buNone/>
              <a:defRPr sz="1200">
                <a:solidFill>
                  <a:schemeClr val="tx1">
                    <a:tint val="75000"/>
                  </a:schemeClr>
                </a:solidFill>
              </a:defRPr>
            </a:lvl8pPr>
            <a:lvl9pPr marL="2743188" indent="0">
              <a:buNone/>
              <a:defRPr sz="12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5DE20F38-7996-41FE-A2E8-69E5FA5D40D9}" type="datetimeFigureOut">
              <a:rPr lang="ru-RU" smtClean="0"/>
              <a:t>08.05.2019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8AF228B6-D607-4587-8BC5-ECF21FC9B1F8}" type="slidenum">
              <a:rPr lang="ru-RU" smtClean="0"/>
              <a:t>‹#›</a:t>
            </a:fld>
            <a:endParaRPr lang="ru-RU"/>
          </a:p>
        </p:txBody>
      </p:sp>
    </p:spTree>
    <p:extLst>
      <p:ext uri="{BB962C8B-B14F-4D97-AF65-F5344CB8AC3E}">
        <p14:creationId xmlns:p14="http://schemas.microsoft.com/office/powerpoint/2010/main" val="33065422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628650" y="1825625"/>
            <a:ext cx="38862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4629150" y="1825625"/>
            <a:ext cx="38862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5DE20F38-7996-41FE-A2E8-69E5FA5D40D9}" type="datetimeFigureOut">
              <a:rPr lang="ru-RU" smtClean="0"/>
              <a:t>08.05.2019</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8AF228B6-D607-4587-8BC5-ECF21FC9B1F8}" type="slidenum">
              <a:rPr lang="ru-RU" smtClean="0"/>
              <a:t>‹#›</a:t>
            </a:fld>
            <a:endParaRPr lang="ru-RU"/>
          </a:p>
        </p:txBody>
      </p:sp>
    </p:spTree>
    <p:extLst>
      <p:ext uri="{BB962C8B-B14F-4D97-AF65-F5344CB8AC3E}">
        <p14:creationId xmlns:p14="http://schemas.microsoft.com/office/powerpoint/2010/main" val="27204036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29841" y="365126"/>
            <a:ext cx="7886700" cy="1325563"/>
          </a:xfrm>
        </p:spPr>
        <p:txBody>
          <a:bodyPr/>
          <a:lstStyle/>
          <a:p>
            <a:r>
              <a:rPr lang="ru-RU" smtClean="0"/>
              <a:t>Образец заголовка</a:t>
            </a:r>
            <a:endParaRPr lang="ru-RU"/>
          </a:p>
        </p:txBody>
      </p:sp>
      <p:sp>
        <p:nvSpPr>
          <p:cNvPr id="3" name="Текст 2"/>
          <p:cNvSpPr>
            <a:spLocks noGrp="1"/>
          </p:cNvSpPr>
          <p:nvPr>
            <p:ph type="body" idx="1"/>
          </p:nvPr>
        </p:nvSpPr>
        <p:spPr>
          <a:xfrm>
            <a:off x="629842" y="1681163"/>
            <a:ext cx="3868340" cy="823912"/>
          </a:xfrm>
        </p:spPr>
        <p:txBody>
          <a:bodyPr anchor="b"/>
          <a:lstStyle>
            <a:lvl1pPr marL="0" indent="0">
              <a:buNone/>
              <a:defRPr sz="1800" b="1"/>
            </a:lvl1pPr>
            <a:lvl2pPr marL="342898" indent="0">
              <a:buNone/>
              <a:defRPr sz="1500" b="1"/>
            </a:lvl2pPr>
            <a:lvl3pPr marL="685797" indent="0">
              <a:buNone/>
              <a:defRPr sz="1350" b="1"/>
            </a:lvl3pPr>
            <a:lvl4pPr marL="1028696" indent="0">
              <a:buNone/>
              <a:defRPr sz="1200" b="1"/>
            </a:lvl4pPr>
            <a:lvl5pPr marL="1371594" indent="0">
              <a:buNone/>
              <a:defRPr sz="1200" b="1"/>
            </a:lvl5pPr>
            <a:lvl6pPr marL="1714492" indent="0">
              <a:buNone/>
              <a:defRPr sz="1200" b="1"/>
            </a:lvl6pPr>
            <a:lvl7pPr marL="2057391" indent="0">
              <a:buNone/>
              <a:defRPr sz="1200" b="1"/>
            </a:lvl7pPr>
            <a:lvl8pPr marL="2400290" indent="0">
              <a:buNone/>
              <a:defRPr sz="1200" b="1"/>
            </a:lvl8pPr>
            <a:lvl9pPr marL="2743188" indent="0">
              <a:buNone/>
              <a:defRPr sz="1200" b="1"/>
            </a:lvl9pPr>
          </a:lstStyle>
          <a:p>
            <a:pPr lvl="0"/>
            <a:r>
              <a:rPr lang="ru-RU" smtClean="0"/>
              <a:t>Образец текста</a:t>
            </a:r>
          </a:p>
        </p:txBody>
      </p:sp>
      <p:sp>
        <p:nvSpPr>
          <p:cNvPr id="4" name="Объект 3"/>
          <p:cNvSpPr>
            <a:spLocks noGrp="1"/>
          </p:cNvSpPr>
          <p:nvPr>
            <p:ph sz="half" idx="2"/>
          </p:nvPr>
        </p:nvSpPr>
        <p:spPr>
          <a:xfrm>
            <a:off x="629842" y="2505075"/>
            <a:ext cx="3868340"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29150" y="1681163"/>
            <a:ext cx="3887391" cy="823912"/>
          </a:xfrm>
        </p:spPr>
        <p:txBody>
          <a:bodyPr anchor="b"/>
          <a:lstStyle>
            <a:lvl1pPr marL="0" indent="0">
              <a:buNone/>
              <a:defRPr sz="1800" b="1"/>
            </a:lvl1pPr>
            <a:lvl2pPr marL="342898" indent="0">
              <a:buNone/>
              <a:defRPr sz="1500" b="1"/>
            </a:lvl2pPr>
            <a:lvl3pPr marL="685797" indent="0">
              <a:buNone/>
              <a:defRPr sz="1350" b="1"/>
            </a:lvl3pPr>
            <a:lvl4pPr marL="1028696" indent="0">
              <a:buNone/>
              <a:defRPr sz="1200" b="1"/>
            </a:lvl4pPr>
            <a:lvl5pPr marL="1371594" indent="0">
              <a:buNone/>
              <a:defRPr sz="1200" b="1"/>
            </a:lvl5pPr>
            <a:lvl6pPr marL="1714492" indent="0">
              <a:buNone/>
              <a:defRPr sz="1200" b="1"/>
            </a:lvl6pPr>
            <a:lvl7pPr marL="2057391" indent="0">
              <a:buNone/>
              <a:defRPr sz="1200" b="1"/>
            </a:lvl7pPr>
            <a:lvl8pPr marL="2400290" indent="0">
              <a:buNone/>
              <a:defRPr sz="1200" b="1"/>
            </a:lvl8pPr>
            <a:lvl9pPr marL="2743188" indent="0">
              <a:buNone/>
              <a:defRPr sz="1200" b="1"/>
            </a:lvl9pPr>
          </a:lstStyle>
          <a:p>
            <a:pPr lvl="0"/>
            <a:r>
              <a:rPr lang="ru-RU" smtClean="0"/>
              <a:t>Образец текста</a:t>
            </a:r>
          </a:p>
        </p:txBody>
      </p:sp>
      <p:sp>
        <p:nvSpPr>
          <p:cNvPr id="6" name="Объект 5"/>
          <p:cNvSpPr>
            <a:spLocks noGrp="1"/>
          </p:cNvSpPr>
          <p:nvPr>
            <p:ph sz="quarter" idx="4"/>
          </p:nvPr>
        </p:nvSpPr>
        <p:spPr>
          <a:xfrm>
            <a:off x="4629150" y="2505075"/>
            <a:ext cx="3887391"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5DE20F38-7996-41FE-A2E8-69E5FA5D40D9}" type="datetimeFigureOut">
              <a:rPr lang="ru-RU" smtClean="0"/>
              <a:t>08.05.2019</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8AF228B6-D607-4587-8BC5-ECF21FC9B1F8}" type="slidenum">
              <a:rPr lang="ru-RU" smtClean="0"/>
              <a:t>‹#›</a:t>
            </a:fld>
            <a:endParaRPr lang="ru-RU"/>
          </a:p>
        </p:txBody>
      </p:sp>
    </p:spTree>
    <p:extLst>
      <p:ext uri="{BB962C8B-B14F-4D97-AF65-F5344CB8AC3E}">
        <p14:creationId xmlns:p14="http://schemas.microsoft.com/office/powerpoint/2010/main" val="33424793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5DE20F38-7996-41FE-A2E8-69E5FA5D40D9}" type="datetimeFigureOut">
              <a:rPr lang="ru-RU" smtClean="0"/>
              <a:t>08.05.2019</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8AF228B6-D607-4587-8BC5-ECF21FC9B1F8}" type="slidenum">
              <a:rPr lang="ru-RU" smtClean="0"/>
              <a:t>‹#›</a:t>
            </a:fld>
            <a:endParaRPr lang="ru-RU"/>
          </a:p>
        </p:txBody>
      </p:sp>
    </p:spTree>
    <p:extLst>
      <p:ext uri="{BB962C8B-B14F-4D97-AF65-F5344CB8AC3E}">
        <p14:creationId xmlns:p14="http://schemas.microsoft.com/office/powerpoint/2010/main" val="9225818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5DE20F38-7996-41FE-A2E8-69E5FA5D40D9}" type="datetimeFigureOut">
              <a:rPr lang="ru-RU" smtClean="0"/>
              <a:t>08.05.2019</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8AF228B6-D607-4587-8BC5-ECF21FC9B1F8}" type="slidenum">
              <a:rPr lang="ru-RU" smtClean="0"/>
              <a:t>‹#›</a:t>
            </a:fld>
            <a:endParaRPr lang="ru-RU"/>
          </a:p>
        </p:txBody>
      </p:sp>
    </p:spTree>
    <p:extLst>
      <p:ext uri="{BB962C8B-B14F-4D97-AF65-F5344CB8AC3E}">
        <p14:creationId xmlns:p14="http://schemas.microsoft.com/office/powerpoint/2010/main" val="35772306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29841" y="457200"/>
            <a:ext cx="2949178" cy="1600200"/>
          </a:xfrm>
        </p:spPr>
        <p:txBody>
          <a:bodyPr anchor="b"/>
          <a:lstStyle>
            <a:lvl1pPr>
              <a:defRPr sz="2400"/>
            </a:lvl1pPr>
          </a:lstStyle>
          <a:p>
            <a:r>
              <a:rPr lang="ru-RU" smtClean="0"/>
              <a:t>Образец заголовка</a:t>
            </a:r>
            <a:endParaRPr lang="ru-RU"/>
          </a:p>
        </p:txBody>
      </p:sp>
      <p:sp>
        <p:nvSpPr>
          <p:cNvPr id="3" name="Объект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629841" y="2057400"/>
            <a:ext cx="2949178" cy="3811588"/>
          </a:xfrm>
        </p:spPr>
        <p:txBody>
          <a:bodyPr/>
          <a:lstStyle>
            <a:lvl1pPr marL="0" indent="0">
              <a:buNone/>
              <a:defRPr sz="1200"/>
            </a:lvl1pPr>
            <a:lvl2pPr marL="342898" indent="0">
              <a:buNone/>
              <a:defRPr sz="1050"/>
            </a:lvl2pPr>
            <a:lvl3pPr marL="685797" indent="0">
              <a:buNone/>
              <a:defRPr sz="900"/>
            </a:lvl3pPr>
            <a:lvl4pPr marL="1028696" indent="0">
              <a:buNone/>
              <a:defRPr sz="750"/>
            </a:lvl4pPr>
            <a:lvl5pPr marL="1371594" indent="0">
              <a:buNone/>
              <a:defRPr sz="750"/>
            </a:lvl5pPr>
            <a:lvl6pPr marL="1714492" indent="0">
              <a:buNone/>
              <a:defRPr sz="750"/>
            </a:lvl6pPr>
            <a:lvl7pPr marL="2057391" indent="0">
              <a:buNone/>
              <a:defRPr sz="750"/>
            </a:lvl7pPr>
            <a:lvl8pPr marL="2400290" indent="0">
              <a:buNone/>
              <a:defRPr sz="750"/>
            </a:lvl8pPr>
            <a:lvl9pPr marL="2743188" indent="0">
              <a:buNone/>
              <a:defRPr sz="750"/>
            </a:lvl9pPr>
          </a:lstStyle>
          <a:p>
            <a:pPr lvl="0"/>
            <a:r>
              <a:rPr lang="ru-RU" smtClean="0"/>
              <a:t>Образец текста</a:t>
            </a:r>
          </a:p>
        </p:txBody>
      </p:sp>
      <p:sp>
        <p:nvSpPr>
          <p:cNvPr id="5" name="Дата 4"/>
          <p:cNvSpPr>
            <a:spLocks noGrp="1"/>
          </p:cNvSpPr>
          <p:nvPr>
            <p:ph type="dt" sz="half" idx="10"/>
          </p:nvPr>
        </p:nvSpPr>
        <p:spPr/>
        <p:txBody>
          <a:bodyPr/>
          <a:lstStyle/>
          <a:p>
            <a:fld id="{5DE20F38-7996-41FE-A2E8-69E5FA5D40D9}" type="datetimeFigureOut">
              <a:rPr lang="ru-RU" smtClean="0"/>
              <a:t>08.05.2019</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8AF228B6-D607-4587-8BC5-ECF21FC9B1F8}" type="slidenum">
              <a:rPr lang="ru-RU" smtClean="0"/>
              <a:t>‹#›</a:t>
            </a:fld>
            <a:endParaRPr lang="ru-RU"/>
          </a:p>
        </p:txBody>
      </p:sp>
    </p:spTree>
    <p:extLst>
      <p:ext uri="{BB962C8B-B14F-4D97-AF65-F5344CB8AC3E}">
        <p14:creationId xmlns:p14="http://schemas.microsoft.com/office/powerpoint/2010/main" val="10896880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29841" y="457200"/>
            <a:ext cx="2949178" cy="1600200"/>
          </a:xfrm>
        </p:spPr>
        <p:txBody>
          <a:bodyPr anchor="b"/>
          <a:lstStyle>
            <a:lvl1pPr>
              <a:defRPr sz="2400"/>
            </a:lvl1pPr>
          </a:lstStyle>
          <a:p>
            <a:r>
              <a:rPr lang="ru-RU" smtClean="0"/>
              <a:t>Образец заголовка</a:t>
            </a:r>
            <a:endParaRPr lang="ru-RU"/>
          </a:p>
        </p:txBody>
      </p:sp>
      <p:sp>
        <p:nvSpPr>
          <p:cNvPr id="3" name="Рисунок 2"/>
          <p:cNvSpPr>
            <a:spLocks noGrp="1"/>
          </p:cNvSpPr>
          <p:nvPr>
            <p:ph type="pic" idx="1"/>
          </p:nvPr>
        </p:nvSpPr>
        <p:spPr>
          <a:xfrm>
            <a:off x="3887391" y="987425"/>
            <a:ext cx="4629150" cy="4873625"/>
          </a:xfrm>
        </p:spPr>
        <p:txBody>
          <a:bodyPr/>
          <a:lstStyle>
            <a:lvl1pPr marL="0" indent="0">
              <a:buNone/>
              <a:defRPr sz="2400"/>
            </a:lvl1pPr>
            <a:lvl2pPr marL="342898" indent="0">
              <a:buNone/>
              <a:defRPr sz="2100"/>
            </a:lvl2pPr>
            <a:lvl3pPr marL="685797" indent="0">
              <a:buNone/>
              <a:defRPr sz="1800"/>
            </a:lvl3pPr>
            <a:lvl4pPr marL="1028696" indent="0">
              <a:buNone/>
              <a:defRPr sz="1500"/>
            </a:lvl4pPr>
            <a:lvl5pPr marL="1371594" indent="0">
              <a:buNone/>
              <a:defRPr sz="1500"/>
            </a:lvl5pPr>
            <a:lvl6pPr marL="1714492" indent="0">
              <a:buNone/>
              <a:defRPr sz="1500"/>
            </a:lvl6pPr>
            <a:lvl7pPr marL="2057391" indent="0">
              <a:buNone/>
              <a:defRPr sz="1500"/>
            </a:lvl7pPr>
            <a:lvl8pPr marL="2400290" indent="0">
              <a:buNone/>
              <a:defRPr sz="1500"/>
            </a:lvl8pPr>
            <a:lvl9pPr marL="2743188" indent="0">
              <a:buNone/>
              <a:defRPr sz="1500"/>
            </a:lvl9pPr>
          </a:lstStyle>
          <a:p>
            <a:r>
              <a:rPr lang="ru-RU" smtClean="0"/>
              <a:t>Вставка рисунка</a:t>
            </a:r>
            <a:endParaRPr lang="ru-RU"/>
          </a:p>
        </p:txBody>
      </p:sp>
      <p:sp>
        <p:nvSpPr>
          <p:cNvPr id="4" name="Текст 3"/>
          <p:cNvSpPr>
            <a:spLocks noGrp="1"/>
          </p:cNvSpPr>
          <p:nvPr>
            <p:ph type="body" sz="half" idx="2"/>
          </p:nvPr>
        </p:nvSpPr>
        <p:spPr>
          <a:xfrm>
            <a:off x="629841" y="2057400"/>
            <a:ext cx="2949178" cy="3811588"/>
          </a:xfrm>
        </p:spPr>
        <p:txBody>
          <a:bodyPr/>
          <a:lstStyle>
            <a:lvl1pPr marL="0" indent="0">
              <a:buNone/>
              <a:defRPr sz="1200"/>
            </a:lvl1pPr>
            <a:lvl2pPr marL="342898" indent="0">
              <a:buNone/>
              <a:defRPr sz="1050"/>
            </a:lvl2pPr>
            <a:lvl3pPr marL="685797" indent="0">
              <a:buNone/>
              <a:defRPr sz="900"/>
            </a:lvl3pPr>
            <a:lvl4pPr marL="1028696" indent="0">
              <a:buNone/>
              <a:defRPr sz="750"/>
            </a:lvl4pPr>
            <a:lvl5pPr marL="1371594" indent="0">
              <a:buNone/>
              <a:defRPr sz="750"/>
            </a:lvl5pPr>
            <a:lvl6pPr marL="1714492" indent="0">
              <a:buNone/>
              <a:defRPr sz="750"/>
            </a:lvl6pPr>
            <a:lvl7pPr marL="2057391" indent="0">
              <a:buNone/>
              <a:defRPr sz="750"/>
            </a:lvl7pPr>
            <a:lvl8pPr marL="2400290" indent="0">
              <a:buNone/>
              <a:defRPr sz="750"/>
            </a:lvl8pPr>
            <a:lvl9pPr marL="2743188" indent="0">
              <a:buNone/>
              <a:defRPr sz="750"/>
            </a:lvl9pPr>
          </a:lstStyle>
          <a:p>
            <a:pPr lvl="0"/>
            <a:r>
              <a:rPr lang="ru-RU" smtClean="0"/>
              <a:t>Образец текста</a:t>
            </a:r>
          </a:p>
        </p:txBody>
      </p:sp>
      <p:sp>
        <p:nvSpPr>
          <p:cNvPr id="5" name="Дата 4"/>
          <p:cNvSpPr>
            <a:spLocks noGrp="1"/>
          </p:cNvSpPr>
          <p:nvPr>
            <p:ph type="dt" sz="half" idx="10"/>
          </p:nvPr>
        </p:nvSpPr>
        <p:spPr/>
        <p:txBody>
          <a:bodyPr/>
          <a:lstStyle/>
          <a:p>
            <a:fld id="{5DE20F38-7996-41FE-A2E8-69E5FA5D40D9}" type="datetimeFigureOut">
              <a:rPr lang="ru-RU" smtClean="0"/>
              <a:t>08.05.2019</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8AF228B6-D607-4587-8BC5-ECF21FC9B1F8}" type="slidenum">
              <a:rPr lang="ru-RU" smtClean="0"/>
              <a:t>‹#›</a:t>
            </a:fld>
            <a:endParaRPr lang="ru-RU"/>
          </a:p>
        </p:txBody>
      </p:sp>
    </p:spTree>
    <p:extLst>
      <p:ext uri="{BB962C8B-B14F-4D97-AF65-F5344CB8AC3E}">
        <p14:creationId xmlns:p14="http://schemas.microsoft.com/office/powerpoint/2010/main" val="30382882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lum/>
          </a:blip>
          <a:srcRect/>
          <a:stretch>
            <a:fillRect l="-2000" r="-2000"/>
          </a:stretch>
        </a:blip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420533" y="255059"/>
            <a:ext cx="5094817" cy="506941"/>
          </a:xfrm>
          <a:prstGeom prst="rect">
            <a:avLst/>
          </a:prstGeom>
        </p:spPr>
        <p:txBody>
          <a:bodyPr vert="horz" lIns="91440" tIns="45720" rIns="91440" bIns="45720" rtlCol="0" anchor="ctr">
            <a:noAutofit/>
          </a:bodyPr>
          <a:lstStyle/>
          <a:p>
            <a:r>
              <a:rPr lang="ru-RU" dirty="0" smtClean="0"/>
              <a:t>Образец заголовка</a:t>
            </a:r>
            <a:endParaRPr lang="ru-RU" dirty="0"/>
          </a:p>
        </p:txBody>
      </p:sp>
      <p:sp>
        <p:nvSpPr>
          <p:cNvPr id="3" name="Текст 2"/>
          <p:cNvSpPr>
            <a:spLocks noGrp="1"/>
          </p:cNvSpPr>
          <p:nvPr>
            <p:ph type="body" idx="1"/>
          </p:nvPr>
        </p:nvSpPr>
        <p:spPr>
          <a:xfrm>
            <a:off x="628650" y="905933"/>
            <a:ext cx="7886700" cy="5271030"/>
          </a:xfrm>
          <a:prstGeom prst="rect">
            <a:avLst/>
          </a:prstGeom>
        </p:spPr>
        <p:txBody>
          <a:bodyPr vert="horz" lIns="91440" tIns="45720" rIns="91440" bIns="45720" rtlCol="0">
            <a:normAutofit/>
          </a:bodyPr>
          <a:lstStyle/>
          <a:p>
            <a:pPr lvl="0"/>
            <a:r>
              <a:rPr lang="ru-RU" dirty="0" smtClean="0"/>
              <a:t>Образец текста</a:t>
            </a:r>
          </a:p>
          <a:p>
            <a:pPr lvl="1"/>
            <a:r>
              <a:rPr lang="ru-RU" dirty="0" smtClean="0"/>
              <a:t>Второй уровень</a:t>
            </a:r>
          </a:p>
          <a:p>
            <a:pPr lvl="2"/>
            <a:r>
              <a:rPr lang="ru-RU" dirty="0" smtClean="0"/>
              <a:t>Третий уровень</a:t>
            </a:r>
          </a:p>
          <a:p>
            <a:pPr lvl="3"/>
            <a:r>
              <a:rPr lang="ru-RU" dirty="0" smtClean="0"/>
              <a:t>Четвертый уровень</a:t>
            </a:r>
          </a:p>
          <a:p>
            <a:pPr lvl="4"/>
            <a:r>
              <a:rPr lang="ru-RU" dirty="0" smtClean="0"/>
              <a:t>Пятый уровень</a:t>
            </a:r>
            <a:endParaRPr lang="ru-RU" dirty="0"/>
          </a:p>
        </p:txBody>
      </p:sp>
      <p:sp>
        <p:nvSpPr>
          <p:cNvPr id="4" name="Дата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5DE20F38-7996-41FE-A2E8-69E5FA5D40D9}" type="datetimeFigureOut">
              <a:rPr lang="ru-RU" smtClean="0"/>
              <a:t>08.05.2019</a:t>
            </a:fld>
            <a:endParaRPr lang="ru-RU"/>
          </a:p>
        </p:txBody>
      </p:sp>
      <p:sp>
        <p:nvSpPr>
          <p:cNvPr id="5" name="Нижний колонтитул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AF228B6-D607-4587-8BC5-ECF21FC9B1F8}" type="slidenum">
              <a:rPr lang="ru-RU" smtClean="0"/>
              <a:t>‹#›</a:t>
            </a:fld>
            <a:endParaRPr lang="ru-RU"/>
          </a:p>
        </p:txBody>
      </p:sp>
    </p:spTree>
    <p:extLst>
      <p:ext uri="{BB962C8B-B14F-4D97-AF65-F5344CB8AC3E}">
        <p14:creationId xmlns:p14="http://schemas.microsoft.com/office/powerpoint/2010/main" val="4289576784"/>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r" defTabSz="685797" rtl="0" eaLnBrk="1" latinLnBrk="0" hangingPunct="1">
        <a:lnSpc>
          <a:spcPct val="90000"/>
        </a:lnSpc>
        <a:spcBef>
          <a:spcPct val="0"/>
        </a:spcBef>
        <a:buNone/>
        <a:defRPr sz="2400" b="1" kern="1200">
          <a:solidFill>
            <a:srgbClr val="2B2F8A"/>
          </a:solidFill>
          <a:latin typeface="+mj-lt"/>
          <a:ea typeface="+mj-ea"/>
          <a:cs typeface="+mj-cs"/>
        </a:defRPr>
      </a:lvl1pPr>
    </p:titleStyle>
    <p:bodyStyle>
      <a:lvl1pPr marL="171450" indent="-171450" algn="l" defTabSz="685797"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48" indent="-171450" algn="l" defTabSz="685797"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46" indent="-171450" algn="l" defTabSz="685797"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45" indent="-171450" algn="l" defTabSz="685797"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44" indent="-171450" algn="l" defTabSz="685797"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42" indent="-171450" algn="l" defTabSz="685797"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40" indent="-171450" algn="l" defTabSz="685797"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39" indent="-171450" algn="l" defTabSz="685797"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38" indent="-171450" algn="l" defTabSz="685797"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ru-RU"/>
      </a:defPPr>
      <a:lvl1pPr marL="0" algn="l" defTabSz="685797" rtl="0" eaLnBrk="1" latinLnBrk="0" hangingPunct="1">
        <a:defRPr sz="1350" kern="1200">
          <a:solidFill>
            <a:schemeClr val="tx1"/>
          </a:solidFill>
          <a:latin typeface="+mn-lt"/>
          <a:ea typeface="+mn-ea"/>
          <a:cs typeface="+mn-cs"/>
        </a:defRPr>
      </a:lvl1pPr>
      <a:lvl2pPr marL="342898" algn="l" defTabSz="685797" rtl="0" eaLnBrk="1" latinLnBrk="0" hangingPunct="1">
        <a:defRPr sz="1350" kern="1200">
          <a:solidFill>
            <a:schemeClr val="tx1"/>
          </a:solidFill>
          <a:latin typeface="+mn-lt"/>
          <a:ea typeface="+mn-ea"/>
          <a:cs typeface="+mn-cs"/>
        </a:defRPr>
      </a:lvl2pPr>
      <a:lvl3pPr marL="685797" algn="l" defTabSz="685797" rtl="0" eaLnBrk="1" latinLnBrk="0" hangingPunct="1">
        <a:defRPr sz="1350" kern="1200">
          <a:solidFill>
            <a:schemeClr val="tx1"/>
          </a:solidFill>
          <a:latin typeface="+mn-lt"/>
          <a:ea typeface="+mn-ea"/>
          <a:cs typeface="+mn-cs"/>
        </a:defRPr>
      </a:lvl3pPr>
      <a:lvl4pPr marL="1028696" algn="l" defTabSz="685797" rtl="0" eaLnBrk="1" latinLnBrk="0" hangingPunct="1">
        <a:defRPr sz="1350" kern="1200">
          <a:solidFill>
            <a:schemeClr val="tx1"/>
          </a:solidFill>
          <a:latin typeface="+mn-lt"/>
          <a:ea typeface="+mn-ea"/>
          <a:cs typeface="+mn-cs"/>
        </a:defRPr>
      </a:lvl4pPr>
      <a:lvl5pPr marL="1371594" algn="l" defTabSz="685797" rtl="0" eaLnBrk="1" latinLnBrk="0" hangingPunct="1">
        <a:defRPr sz="1350" kern="1200">
          <a:solidFill>
            <a:schemeClr val="tx1"/>
          </a:solidFill>
          <a:latin typeface="+mn-lt"/>
          <a:ea typeface="+mn-ea"/>
          <a:cs typeface="+mn-cs"/>
        </a:defRPr>
      </a:lvl5pPr>
      <a:lvl6pPr marL="1714492" algn="l" defTabSz="685797" rtl="0" eaLnBrk="1" latinLnBrk="0" hangingPunct="1">
        <a:defRPr sz="1350" kern="1200">
          <a:solidFill>
            <a:schemeClr val="tx1"/>
          </a:solidFill>
          <a:latin typeface="+mn-lt"/>
          <a:ea typeface="+mn-ea"/>
          <a:cs typeface="+mn-cs"/>
        </a:defRPr>
      </a:lvl6pPr>
      <a:lvl7pPr marL="2057391" algn="l" defTabSz="685797" rtl="0" eaLnBrk="1" latinLnBrk="0" hangingPunct="1">
        <a:defRPr sz="1350" kern="1200">
          <a:solidFill>
            <a:schemeClr val="tx1"/>
          </a:solidFill>
          <a:latin typeface="+mn-lt"/>
          <a:ea typeface="+mn-ea"/>
          <a:cs typeface="+mn-cs"/>
        </a:defRPr>
      </a:lvl7pPr>
      <a:lvl8pPr marL="2400290" algn="l" defTabSz="685797" rtl="0" eaLnBrk="1" latinLnBrk="0" hangingPunct="1">
        <a:defRPr sz="1350" kern="1200">
          <a:solidFill>
            <a:schemeClr val="tx1"/>
          </a:solidFill>
          <a:latin typeface="+mn-lt"/>
          <a:ea typeface="+mn-ea"/>
          <a:cs typeface="+mn-cs"/>
        </a:defRPr>
      </a:lvl8pPr>
      <a:lvl9pPr marL="2743188" algn="l" defTabSz="685797"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xmlns=""/>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1">
          <a:blip r:embed="rId13">
            <a:lum/>
          </a:blip>
          <a:srcRect/>
          <a:stretch>
            <a:fillRect l="-2000" r="-2000"/>
          </a:stretch>
        </a:blipFill>
        <a:effectLst/>
      </p:bgPr>
    </p:bg>
    <p:spTree>
      <p:nvGrpSpPr>
        <p:cNvPr id="1" name=""/>
        <p:cNvGrpSpPr/>
        <p:nvPr/>
      </p:nvGrpSpPr>
      <p:grpSpPr>
        <a:xfrm>
          <a:off x="0" y="0"/>
          <a:ext cx="0" cy="0"/>
          <a:chOff x="0" y="0"/>
          <a:chExt cx="0" cy="0"/>
        </a:xfrm>
      </p:grpSpPr>
      <p:sp>
        <p:nvSpPr>
          <p:cNvPr id="2049" name="Rectangle 1"/>
          <p:cNvSpPr>
            <a:spLocks noGrp="1"/>
          </p:cNvSpPr>
          <p:nvPr>
            <p:ph type="title"/>
          </p:nvPr>
        </p:nvSpPr>
        <p:spPr bwMode="auto">
          <a:xfrm>
            <a:off x="456531" y="274588"/>
            <a:ext cx="8229823" cy="13249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 uri="{FAA26D3D-D897-4be2-8F04-BA451C77F1D7}">
              <ma14:placeholderFlag xmlns="" xmlns:ma14="http://schemas.microsoft.com/office/mac/drawingml/2011/main" val="1"/>
            </a:ext>
          </a:extLst>
        </p:spPr>
        <p:txBody>
          <a:bodyPr vert="horz" wrap="square" lIns="45719" tIns="45719" rIns="45719" bIns="45719" numCol="1" anchor="t" anchorCtr="0" compatLnSpc="1">
            <a:prstTxWarp prst="textNoShape">
              <a:avLst/>
            </a:prstTxWarp>
          </a:bodyPr>
          <a:lstStyle/>
          <a:p>
            <a:pPr lvl="0"/>
            <a:r>
              <a:rPr lang="ru-RU" smtClean="0">
                <a:sym typeface="Helvetica" charset="0"/>
              </a:rPr>
              <a:t>Образец заголовка</a:t>
            </a:r>
            <a:endParaRPr lang="ru-RU">
              <a:sym typeface="Helvetica" charset="0"/>
            </a:endParaRPr>
          </a:p>
        </p:txBody>
      </p:sp>
      <p:sp>
        <p:nvSpPr>
          <p:cNvPr id="2050" name="Rectangle 2"/>
          <p:cNvSpPr>
            <a:spLocks noGrp="1"/>
          </p:cNvSpPr>
          <p:nvPr>
            <p:ph type="body" idx="1"/>
          </p:nvPr>
        </p:nvSpPr>
        <p:spPr bwMode="auto">
          <a:xfrm>
            <a:off x="456531" y="1599531"/>
            <a:ext cx="8229823" cy="52584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 uri="{FAA26D3D-D897-4be2-8F04-BA451C77F1D7}">
              <ma14:placeholderFlag xmlns="" xmlns:ma14="http://schemas.microsoft.com/office/mac/drawingml/2011/main" val="1"/>
            </a:ext>
          </a:extLst>
        </p:spPr>
        <p:txBody>
          <a:bodyPr vert="horz" wrap="square" lIns="45719" tIns="45719" rIns="45719" bIns="45719" numCol="1" anchor="t" anchorCtr="0" compatLnSpc="1">
            <a:prstTxWarp prst="textNoShape">
              <a:avLst/>
            </a:prstTxWarp>
          </a:bodyPr>
          <a:lstStyle/>
          <a:p>
            <a:pPr lvl="0"/>
            <a:r>
              <a:rPr lang="ru-RU" smtClean="0">
                <a:sym typeface="Helvetica" charset="0"/>
              </a:rPr>
              <a:t>Образец текста</a:t>
            </a:r>
          </a:p>
          <a:p>
            <a:pPr lvl="1"/>
            <a:r>
              <a:rPr lang="ru-RU" smtClean="0">
                <a:sym typeface="Helvetica" charset="0"/>
              </a:rPr>
              <a:t>Второй уровень</a:t>
            </a:r>
          </a:p>
          <a:p>
            <a:pPr lvl="2"/>
            <a:r>
              <a:rPr lang="ru-RU" smtClean="0">
                <a:sym typeface="Helvetica" charset="0"/>
              </a:rPr>
              <a:t>Третий уровень</a:t>
            </a:r>
          </a:p>
          <a:p>
            <a:pPr lvl="3"/>
            <a:r>
              <a:rPr lang="ru-RU" smtClean="0">
                <a:sym typeface="Helvetica" charset="0"/>
              </a:rPr>
              <a:t>Четвертый уровень</a:t>
            </a:r>
          </a:p>
          <a:p>
            <a:pPr lvl="4"/>
            <a:r>
              <a:rPr lang="ru-RU" smtClean="0">
                <a:sym typeface="Helvetica" charset="0"/>
              </a:rPr>
              <a:t>Пятый уровень</a:t>
            </a:r>
            <a:endParaRPr lang="ru-RU">
              <a:sym typeface="Helvetica" charset="0"/>
            </a:endParaRPr>
          </a:p>
        </p:txBody>
      </p:sp>
    </p:spTree>
    <p:extLst>
      <p:ext uri="{BB962C8B-B14F-4D97-AF65-F5344CB8AC3E}">
        <p14:creationId xmlns:p14="http://schemas.microsoft.com/office/powerpoint/2010/main" val="3399877801"/>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321457" rtl="0" eaLnBrk="1" fontAlgn="base" hangingPunct="1">
        <a:spcBef>
          <a:spcPct val="0"/>
        </a:spcBef>
        <a:spcAft>
          <a:spcPct val="0"/>
        </a:spcAft>
        <a:defRPr kumimoji="1" sz="844">
          <a:solidFill>
            <a:srgbClr val="000000"/>
          </a:solidFill>
          <a:latin typeface="+mj-lt"/>
          <a:ea typeface="+mj-ea"/>
          <a:cs typeface="+mj-cs"/>
          <a:sym typeface="Helvetica" charset="0"/>
        </a:defRPr>
      </a:lvl1pPr>
      <a:lvl2pPr algn="l" defTabSz="321457" rtl="0" eaLnBrk="1" fontAlgn="base" hangingPunct="1">
        <a:spcBef>
          <a:spcPct val="0"/>
        </a:spcBef>
        <a:spcAft>
          <a:spcPct val="0"/>
        </a:spcAft>
        <a:defRPr kumimoji="1" sz="844">
          <a:solidFill>
            <a:srgbClr val="000000"/>
          </a:solidFill>
          <a:latin typeface="Helvetica" charset="0"/>
          <a:ea typeface="Arial" charset="0"/>
          <a:cs typeface="Helvetica" charset="0"/>
          <a:sym typeface="Helvetica" charset="0"/>
        </a:defRPr>
      </a:lvl2pPr>
      <a:lvl3pPr algn="l" defTabSz="321457" rtl="0" eaLnBrk="1" fontAlgn="base" hangingPunct="1">
        <a:spcBef>
          <a:spcPct val="0"/>
        </a:spcBef>
        <a:spcAft>
          <a:spcPct val="0"/>
        </a:spcAft>
        <a:defRPr kumimoji="1" sz="844">
          <a:solidFill>
            <a:srgbClr val="000000"/>
          </a:solidFill>
          <a:latin typeface="Helvetica" charset="0"/>
          <a:ea typeface="Arial" charset="0"/>
          <a:cs typeface="Helvetica" charset="0"/>
          <a:sym typeface="Helvetica" charset="0"/>
        </a:defRPr>
      </a:lvl3pPr>
      <a:lvl4pPr algn="l" defTabSz="321457" rtl="0" eaLnBrk="1" fontAlgn="base" hangingPunct="1">
        <a:spcBef>
          <a:spcPct val="0"/>
        </a:spcBef>
        <a:spcAft>
          <a:spcPct val="0"/>
        </a:spcAft>
        <a:defRPr kumimoji="1" sz="844">
          <a:solidFill>
            <a:srgbClr val="000000"/>
          </a:solidFill>
          <a:latin typeface="Helvetica" charset="0"/>
          <a:ea typeface="Arial" charset="0"/>
          <a:cs typeface="Helvetica" charset="0"/>
          <a:sym typeface="Helvetica" charset="0"/>
        </a:defRPr>
      </a:lvl4pPr>
      <a:lvl5pPr algn="l" defTabSz="321457" rtl="0" eaLnBrk="1" fontAlgn="base" hangingPunct="1">
        <a:spcBef>
          <a:spcPct val="0"/>
        </a:spcBef>
        <a:spcAft>
          <a:spcPct val="0"/>
        </a:spcAft>
        <a:defRPr kumimoji="1" sz="844">
          <a:solidFill>
            <a:srgbClr val="000000"/>
          </a:solidFill>
          <a:latin typeface="Helvetica" charset="0"/>
          <a:ea typeface="Arial" charset="0"/>
          <a:cs typeface="Helvetica" charset="0"/>
          <a:sym typeface="Helvetica" charset="0"/>
        </a:defRPr>
      </a:lvl5pPr>
      <a:lvl6pPr marL="321457" algn="l" defTabSz="321457" rtl="0" eaLnBrk="1" fontAlgn="base" hangingPunct="1">
        <a:spcBef>
          <a:spcPct val="0"/>
        </a:spcBef>
        <a:spcAft>
          <a:spcPct val="0"/>
        </a:spcAft>
        <a:defRPr sz="844">
          <a:solidFill>
            <a:srgbClr val="000000"/>
          </a:solidFill>
          <a:latin typeface="Helvetica" charset="0"/>
          <a:ea typeface="Arial" charset="0"/>
          <a:cs typeface="Helvetica" charset="0"/>
          <a:sym typeface="Helvetica" charset="0"/>
        </a:defRPr>
      </a:lvl6pPr>
      <a:lvl7pPr marL="642915" algn="l" defTabSz="321457" rtl="0" eaLnBrk="1" fontAlgn="base" hangingPunct="1">
        <a:spcBef>
          <a:spcPct val="0"/>
        </a:spcBef>
        <a:spcAft>
          <a:spcPct val="0"/>
        </a:spcAft>
        <a:defRPr sz="844">
          <a:solidFill>
            <a:srgbClr val="000000"/>
          </a:solidFill>
          <a:latin typeface="Helvetica" charset="0"/>
          <a:ea typeface="Arial" charset="0"/>
          <a:cs typeface="Helvetica" charset="0"/>
          <a:sym typeface="Helvetica" charset="0"/>
        </a:defRPr>
      </a:lvl7pPr>
      <a:lvl8pPr marL="964372" algn="l" defTabSz="321457" rtl="0" eaLnBrk="1" fontAlgn="base" hangingPunct="1">
        <a:spcBef>
          <a:spcPct val="0"/>
        </a:spcBef>
        <a:spcAft>
          <a:spcPct val="0"/>
        </a:spcAft>
        <a:defRPr sz="844">
          <a:solidFill>
            <a:srgbClr val="000000"/>
          </a:solidFill>
          <a:latin typeface="Helvetica" charset="0"/>
          <a:ea typeface="Arial" charset="0"/>
          <a:cs typeface="Helvetica" charset="0"/>
          <a:sym typeface="Helvetica" charset="0"/>
        </a:defRPr>
      </a:lvl8pPr>
      <a:lvl9pPr marL="1285829" algn="l" defTabSz="321457" rtl="0" eaLnBrk="1" fontAlgn="base" hangingPunct="1">
        <a:spcBef>
          <a:spcPct val="0"/>
        </a:spcBef>
        <a:spcAft>
          <a:spcPct val="0"/>
        </a:spcAft>
        <a:defRPr sz="844">
          <a:solidFill>
            <a:srgbClr val="000000"/>
          </a:solidFill>
          <a:latin typeface="Helvetica" charset="0"/>
          <a:ea typeface="Arial" charset="0"/>
          <a:cs typeface="Helvetica" charset="0"/>
          <a:sym typeface="Helvetica" charset="0"/>
        </a:defRPr>
      </a:lvl9pPr>
    </p:titleStyle>
    <p:bodyStyle>
      <a:lvl1pPr marL="241093" indent="-241093" algn="l" defTabSz="321457" rtl="0" eaLnBrk="1" fontAlgn="base" hangingPunct="1">
        <a:spcBef>
          <a:spcPct val="0"/>
        </a:spcBef>
        <a:spcAft>
          <a:spcPct val="0"/>
        </a:spcAft>
        <a:defRPr kumimoji="1" sz="844">
          <a:solidFill>
            <a:srgbClr val="000000"/>
          </a:solidFill>
          <a:latin typeface="+mn-lt"/>
          <a:ea typeface="+mn-ea"/>
          <a:cs typeface="+mn-cs"/>
          <a:sym typeface="Helvetica" charset="0"/>
        </a:defRPr>
      </a:lvl1pPr>
      <a:lvl2pPr marL="160729" indent="160729" algn="l" defTabSz="321457" rtl="0" eaLnBrk="1" fontAlgn="base" hangingPunct="1">
        <a:spcBef>
          <a:spcPct val="0"/>
        </a:spcBef>
        <a:spcAft>
          <a:spcPct val="0"/>
        </a:spcAft>
        <a:defRPr kumimoji="1" sz="844">
          <a:solidFill>
            <a:srgbClr val="000000"/>
          </a:solidFill>
          <a:latin typeface="+mn-lt"/>
          <a:ea typeface="Helvetica" charset="0"/>
          <a:cs typeface="+mn-cs"/>
          <a:sym typeface="Helvetica" charset="0"/>
        </a:defRPr>
      </a:lvl2pPr>
      <a:lvl3pPr marL="321457" indent="321457" algn="l" defTabSz="321457" rtl="0" eaLnBrk="1" fontAlgn="base" hangingPunct="1">
        <a:spcBef>
          <a:spcPct val="0"/>
        </a:spcBef>
        <a:spcAft>
          <a:spcPct val="0"/>
        </a:spcAft>
        <a:defRPr kumimoji="1" sz="844">
          <a:solidFill>
            <a:srgbClr val="000000"/>
          </a:solidFill>
          <a:latin typeface="+mn-lt"/>
          <a:ea typeface="Helvetica" charset="0"/>
          <a:cs typeface="+mn-cs"/>
          <a:sym typeface="Helvetica" charset="0"/>
        </a:defRPr>
      </a:lvl3pPr>
      <a:lvl4pPr marL="482186" indent="482186" algn="l" defTabSz="321457" rtl="0" eaLnBrk="1" fontAlgn="base" hangingPunct="1">
        <a:spcBef>
          <a:spcPct val="0"/>
        </a:spcBef>
        <a:spcAft>
          <a:spcPct val="0"/>
        </a:spcAft>
        <a:defRPr kumimoji="1" sz="844">
          <a:solidFill>
            <a:srgbClr val="000000"/>
          </a:solidFill>
          <a:latin typeface="+mn-lt"/>
          <a:ea typeface="Helvetica" charset="0"/>
          <a:cs typeface="+mn-cs"/>
          <a:sym typeface="Helvetica" charset="0"/>
        </a:defRPr>
      </a:lvl4pPr>
      <a:lvl5pPr marL="642915" indent="642915" algn="l" defTabSz="321457" rtl="0" eaLnBrk="1" fontAlgn="base" hangingPunct="1">
        <a:spcBef>
          <a:spcPct val="0"/>
        </a:spcBef>
        <a:spcAft>
          <a:spcPct val="0"/>
        </a:spcAft>
        <a:defRPr kumimoji="1" sz="844">
          <a:solidFill>
            <a:srgbClr val="000000"/>
          </a:solidFill>
          <a:latin typeface="+mn-lt"/>
          <a:ea typeface="Helvetica" charset="0"/>
          <a:cs typeface="+mn-cs"/>
          <a:sym typeface="Helvetica" charset="0"/>
        </a:defRPr>
      </a:lvl5pPr>
      <a:lvl6pPr marL="964372" algn="l" defTabSz="321457" rtl="0" eaLnBrk="1" fontAlgn="base" hangingPunct="1">
        <a:spcBef>
          <a:spcPct val="0"/>
        </a:spcBef>
        <a:spcAft>
          <a:spcPct val="0"/>
        </a:spcAft>
        <a:defRPr sz="844">
          <a:solidFill>
            <a:srgbClr val="000000"/>
          </a:solidFill>
          <a:latin typeface="+mn-lt"/>
          <a:ea typeface="Helvetica" charset="0"/>
          <a:cs typeface="+mn-cs"/>
          <a:sym typeface="Helvetica" charset="0"/>
        </a:defRPr>
      </a:lvl6pPr>
      <a:lvl7pPr marL="1285829" algn="l" defTabSz="321457" rtl="0" eaLnBrk="1" fontAlgn="base" hangingPunct="1">
        <a:spcBef>
          <a:spcPct val="0"/>
        </a:spcBef>
        <a:spcAft>
          <a:spcPct val="0"/>
        </a:spcAft>
        <a:defRPr sz="844">
          <a:solidFill>
            <a:srgbClr val="000000"/>
          </a:solidFill>
          <a:latin typeface="+mn-lt"/>
          <a:ea typeface="Helvetica" charset="0"/>
          <a:cs typeface="+mn-cs"/>
          <a:sym typeface="Helvetica" charset="0"/>
        </a:defRPr>
      </a:lvl7pPr>
      <a:lvl8pPr marL="1607287" algn="l" defTabSz="321457" rtl="0" eaLnBrk="1" fontAlgn="base" hangingPunct="1">
        <a:spcBef>
          <a:spcPct val="0"/>
        </a:spcBef>
        <a:spcAft>
          <a:spcPct val="0"/>
        </a:spcAft>
        <a:defRPr sz="844">
          <a:solidFill>
            <a:srgbClr val="000000"/>
          </a:solidFill>
          <a:latin typeface="+mn-lt"/>
          <a:ea typeface="Helvetica" charset="0"/>
          <a:cs typeface="+mn-cs"/>
          <a:sym typeface="Helvetica" charset="0"/>
        </a:defRPr>
      </a:lvl8pPr>
      <a:lvl9pPr marL="1928744" algn="l" defTabSz="321457" rtl="0" eaLnBrk="1" fontAlgn="base" hangingPunct="1">
        <a:spcBef>
          <a:spcPct val="0"/>
        </a:spcBef>
        <a:spcAft>
          <a:spcPct val="0"/>
        </a:spcAft>
        <a:defRPr sz="844">
          <a:solidFill>
            <a:srgbClr val="000000"/>
          </a:solidFill>
          <a:latin typeface="+mn-lt"/>
          <a:ea typeface="Helvetica" charset="0"/>
          <a:cs typeface="+mn-cs"/>
          <a:sym typeface="Helvetica" charset="0"/>
        </a:defRPr>
      </a:lvl9pPr>
    </p:bodyStyle>
    <p:otherStyle>
      <a:defPPr>
        <a:defRPr lang="ru-RU"/>
      </a:defPPr>
      <a:lvl1pPr marL="0" algn="l" defTabSz="321457" rtl="0" eaLnBrk="1" latinLnBrk="0" hangingPunct="1">
        <a:defRPr sz="1266" kern="1200">
          <a:solidFill>
            <a:schemeClr val="tx1"/>
          </a:solidFill>
          <a:latin typeface="+mn-lt"/>
          <a:ea typeface="+mn-ea"/>
          <a:cs typeface="+mn-cs"/>
        </a:defRPr>
      </a:lvl1pPr>
      <a:lvl2pPr marL="321457" algn="l" defTabSz="321457" rtl="0" eaLnBrk="1" latinLnBrk="0" hangingPunct="1">
        <a:defRPr sz="1266" kern="1200">
          <a:solidFill>
            <a:schemeClr val="tx1"/>
          </a:solidFill>
          <a:latin typeface="+mn-lt"/>
          <a:ea typeface="+mn-ea"/>
          <a:cs typeface="+mn-cs"/>
        </a:defRPr>
      </a:lvl2pPr>
      <a:lvl3pPr marL="642915" algn="l" defTabSz="321457" rtl="0" eaLnBrk="1" latinLnBrk="0" hangingPunct="1">
        <a:defRPr sz="1266" kern="1200">
          <a:solidFill>
            <a:schemeClr val="tx1"/>
          </a:solidFill>
          <a:latin typeface="+mn-lt"/>
          <a:ea typeface="+mn-ea"/>
          <a:cs typeface="+mn-cs"/>
        </a:defRPr>
      </a:lvl3pPr>
      <a:lvl4pPr marL="964372" algn="l" defTabSz="321457" rtl="0" eaLnBrk="1" latinLnBrk="0" hangingPunct="1">
        <a:defRPr sz="1266" kern="1200">
          <a:solidFill>
            <a:schemeClr val="tx1"/>
          </a:solidFill>
          <a:latin typeface="+mn-lt"/>
          <a:ea typeface="+mn-ea"/>
          <a:cs typeface="+mn-cs"/>
        </a:defRPr>
      </a:lvl4pPr>
      <a:lvl5pPr marL="1285829" algn="l" defTabSz="321457" rtl="0" eaLnBrk="1" latinLnBrk="0" hangingPunct="1">
        <a:defRPr sz="1266" kern="1200">
          <a:solidFill>
            <a:schemeClr val="tx1"/>
          </a:solidFill>
          <a:latin typeface="+mn-lt"/>
          <a:ea typeface="+mn-ea"/>
          <a:cs typeface="+mn-cs"/>
        </a:defRPr>
      </a:lvl5pPr>
      <a:lvl6pPr marL="1607287" algn="l" defTabSz="321457" rtl="0" eaLnBrk="1" latinLnBrk="0" hangingPunct="1">
        <a:defRPr sz="1266" kern="1200">
          <a:solidFill>
            <a:schemeClr val="tx1"/>
          </a:solidFill>
          <a:latin typeface="+mn-lt"/>
          <a:ea typeface="+mn-ea"/>
          <a:cs typeface="+mn-cs"/>
        </a:defRPr>
      </a:lvl6pPr>
      <a:lvl7pPr marL="1928744" algn="l" defTabSz="321457" rtl="0" eaLnBrk="1" latinLnBrk="0" hangingPunct="1">
        <a:defRPr sz="1266" kern="1200">
          <a:solidFill>
            <a:schemeClr val="tx1"/>
          </a:solidFill>
          <a:latin typeface="+mn-lt"/>
          <a:ea typeface="+mn-ea"/>
          <a:cs typeface="+mn-cs"/>
        </a:defRPr>
      </a:lvl7pPr>
      <a:lvl8pPr marL="2250201" algn="l" defTabSz="321457" rtl="0" eaLnBrk="1" latinLnBrk="0" hangingPunct="1">
        <a:defRPr sz="1266" kern="1200">
          <a:solidFill>
            <a:schemeClr val="tx1"/>
          </a:solidFill>
          <a:latin typeface="+mn-lt"/>
          <a:ea typeface="+mn-ea"/>
          <a:cs typeface="+mn-cs"/>
        </a:defRPr>
      </a:lvl8pPr>
      <a:lvl9pPr marL="2571659" algn="l" defTabSz="321457" rtl="0" eaLnBrk="1" latinLnBrk="0" hangingPunct="1">
        <a:defRPr sz="126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programmist1s.ru/wp-content/uploads/2013/04/model_pro.jpg"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hyperlink" Target="http://programmist1s.ru/wp-content/uploads/2013/04/model_net.jpg"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programmist1s.ru/wp-content/uploads/2013/04/model_pro1.jpg" TargetMode="External"/><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hyperlink" Target="http://programmist1s.ru/wp-content/uploads/2013/04/model_max.jpg"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portal.1cbit.ru/new-portal/solutions/" TargetMode="External"/><Relationship Id="rId2" Type="http://schemas.openxmlformats.org/officeDocument/2006/relationships/hyperlink" Target="http://solutions.1c.ru/catalog"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online.1c.ru/catalog/free/18610155/" TargetMode="External"/><Relationship Id="rId2" Type="http://schemas.openxmlformats.org/officeDocument/2006/relationships/hyperlink" Target="http://its.1c.ru/db/bp8doc/content/3/hdoc" TargetMode="External"/><Relationship Id="rId1" Type="http://schemas.openxmlformats.org/officeDocument/2006/relationships/slideLayout" Target="../slideLayouts/slideLayout2.xml"/><Relationship Id="rId4" Type="http://schemas.openxmlformats.org/officeDocument/2006/relationships/hyperlink" Target="http://v8.1c.ru/predpriyatie/questions_licence.htm"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ru.wikipedia.org/wiki/Remote_Desktop_Protocol"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одзаголовок 2"/>
          <p:cNvSpPr>
            <a:spLocks noGrp="1"/>
          </p:cNvSpPr>
          <p:nvPr>
            <p:ph type="subTitle" idx="1"/>
          </p:nvPr>
        </p:nvSpPr>
        <p:spPr>
          <a:xfrm>
            <a:off x="800100" y="985843"/>
            <a:ext cx="7686675" cy="5343525"/>
          </a:xfrm>
        </p:spPr>
        <p:txBody>
          <a:bodyPr>
            <a:normAutofit fontScale="92500" lnSpcReduction="10000"/>
          </a:bodyPr>
          <a:lstStyle/>
          <a:p>
            <a:pPr marL="342900" indent="-342900" algn="just">
              <a:buAutoNum type="arabicPeriod"/>
            </a:pPr>
            <a:r>
              <a:rPr lang="ru-RU" dirty="0" smtClean="0">
                <a:solidFill>
                  <a:schemeClr val="tx1"/>
                </a:solidFill>
                <a:latin typeface="Arial" panose="020B0604020202020204" pitchFamily="34" charset="0"/>
                <a:cs typeface="Arial" panose="020B0604020202020204" pitchFamily="34" charset="0"/>
              </a:rPr>
              <a:t>1С</a:t>
            </a:r>
          </a:p>
          <a:p>
            <a:pPr marL="342900" indent="-342900" algn="just">
              <a:buAutoNum type="arabicPeriod"/>
            </a:pPr>
            <a:r>
              <a:rPr lang="ru-RU" dirty="0" err="1" smtClean="0">
                <a:solidFill>
                  <a:schemeClr val="tx1"/>
                </a:solidFill>
                <a:latin typeface="Arial" panose="020B0604020202020204" pitchFamily="34" charset="0"/>
                <a:cs typeface="Arial" panose="020B0604020202020204" pitchFamily="34" charset="0"/>
              </a:rPr>
              <a:t>Франчайзинговый</a:t>
            </a:r>
            <a:r>
              <a:rPr lang="ru-RU" dirty="0" smtClean="0">
                <a:solidFill>
                  <a:schemeClr val="tx1"/>
                </a:solidFill>
                <a:latin typeface="Arial" panose="020B0604020202020204" pitchFamily="34" charset="0"/>
                <a:cs typeface="Arial" panose="020B0604020202020204" pitchFamily="34" charset="0"/>
              </a:rPr>
              <a:t> </a:t>
            </a:r>
            <a:r>
              <a:rPr lang="ru-RU" dirty="0">
                <a:solidFill>
                  <a:schemeClr val="tx1"/>
                </a:solidFill>
                <a:latin typeface="Arial" panose="020B0604020202020204" pitchFamily="34" charset="0"/>
                <a:cs typeface="Arial" panose="020B0604020202020204" pitchFamily="34" charset="0"/>
              </a:rPr>
              <a:t>бизнес, наши взаимоотношения с </a:t>
            </a:r>
            <a:r>
              <a:rPr lang="ru-RU" dirty="0" smtClean="0">
                <a:solidFill>
                  <a:schemeClr val="tx1"/>
                </a:solidFill>
                <a:latin typeface="Arial" panose="020B0604020202020204" pitchFamily="34" charset="0"/>
                <a:cs typeface="Arial" panose="020B0604020202020204" pitchFamily="34" charset="0"/>
              </a:rPr>
              <a:t>1С</a:t>
            </a:r>
          </a:p>
          <a:p>
            <a:pPr algn="just"/>
            <a:r>
              <a:rPr lang="ru-RU" dirty="0" smtClean="0">
                <a:solidFill>
                  <a:schemeClr val="tx1"/>
                </a:solidFill>
                <a:latin typeface="Arial" panose="020B0604020202020204" pitchFamily="34" charset="0"/>
                <a:cs typeface="Arial" panose="020B0604020202020204" pitchFamily="34" charset="0"/>
              </a:rPr>
              <a:t>	Единые правила (Цены)</a:t>
            </a:r>
            <a:endParaRPr lang="ru-RU" dirty="0">
              <a:solidFill>
                <a:schemeClr val="tx1"/>
              </a:solidFill>
              <a:latin typeface="Arial" panose="020B0604020202020204" pitchFamily="34" charset="0"/>
              <a:cs typeface="Arial" panose="020B0604020202020204" pitchFamily="34" charset="0"/>
            </a:endParaRPr>
          </a:p>
          <a:p>
            <a:pPr algn="just"/>
            <a:r>
              <a:rPr lang="ru-RU" dirty="0" smtClean="0">
                <a:solidFill>
                  <a:schemeClr val="tx1"/>
                </a:solidFill>
                <a:latin typeface="Arial" panose="020B0604020202020204" pitchFamily="34" charset="0"/>
                <a:cs typeface="Arial" panose="020B0604020202020204" pitchFamily="34" charset="0"/>
              </a:rPr>
              <a:t>3. </a:t>
            </a:r>
            <a:r>
              <a:rPr lang="ru-RU" dirty="0">
                <a:solidFill>
                  <a:schemeClr val="tx1"/>
                </a:solidFill>
                <a:latin typeface="Arial" panose="020B0604020202020204" pitchFamily="34" charset="0"/>
                <a:cs typeface="Arial" panose="020B0604020202020204" pitchFamily="34" charset="0"/>
              </a:rPr>
              <a:t>Номенклатура (чем можем торговать, что предлагаем</a:t>
            </a:r>
            <a:r>
              <a:rPr lang="ru-RU" dirty="0" smtClean="0">
                <a:solidFill>
                  <a:schemeClr val="tx1"/>
                </a:solidFill>
                <a:latin typeface="Arial" panose="020B0604020202020204" pitchFamily="34" charset="0"/>
                <a:cs typeface="Arial" panose="020B0604020202020204" pitchFamily="34" charset="0"/>
              </a:rPr>
              <a:t>):</a:t>
            </a:r>
          </a:p>
          <a:p>
            <a:pPr algn="just"/>
            <a:r>
              <a:rPr lang="ru-RU" dirty="0" smtClean="0">
                <a:solidFill>
                  <a:schemeClr val="tx1"/>
                </a:solidFill>
                <a:latin typeface="Arial" panose="020B0604020202020204" pitchFamily="34" charset="0"/>
                <a:cs typeface="Arial" panose="020B0604020202020204" pitchFamily="34" charset="0"/>
              </a:rPr>
              <a:t>	Бизнес продукция (ПО)</a:t>
            </a:r>
          </a:p>
          <a:p>
            <a:pPr algn="just"/>
            <a:r>
              <a:rPr lang="ru-RU" dirty="0" smtClean="0">
                <a:solidFill>
                  <a:schemeClr val="tx1"/>
                </a:solidFill>
                <a:latin typeface="Arial" panose="020B0604020202020204" pitchFamily="34" charset="0"/>
                <a:cs typeface="Arial" panose="020B0604020202020204" pitchFamily="34" charset="0"/>
              </a:rPr>
              <a:t>	</a:t>
            </a:r>
            <a:r>
              <a:rPr lang="ru-RU" dirty="0" err="1" smtClean="0">
                <a:solidFill>
                  <a:schemeClr val="tx1"/>
                </a:solidFill>
                <a:latin typeface="Arial" panose="020B0604020202020204" pitchFamily="34" charset="0"/>
                <a:cs typeface="Arial" panose="020B0604020202020204" pitchFamily="34" charset="0"/>
              </a:rPr>
              <a:t>Дистрибьюция</a:t>
            </a:r>
            <a:endParaRPr lang="ru-RU" dirty="0" smtClean="0">
              <a:solidFill>
                <a:schemeClr val="tx1"/>
              </a:solidFill>
              <a:latin typeface="Arial" panose="020B0604020202020204" pitchFamily="34" charset="0"/>
              <a:cs typeface="Arial" panose="020B0604020202020204" pitchFamily="34" charset="0"/>
            </a:endParaRPr>
          </a:p>
          <a:p>
            <a:pPr algn="just"/>
            <a:r>
              <a:rPr lang="ru-RU" dirty="0">
                <a:solidFill>
                  <a:schemeClr val="tx1"/>
                </a:solidFill>
                <a:latin typeface="Arial" panose="020B0604020202020204" pitchFamily="34" charset="0"/>
                <a:cs typeface="Arial" panose="020B0604020202020204" pitchFamily="34" charset="0"/>
              </a:rPr>
              <a:t>	</a:t>
            </a:r>
            <a:r>
              <a:rPr lang="ru-RU" dirty="0" smtClean="0">
                <a:solidFill>
                  <a:schemeClr val="tx1"/>
                </a:solidFill>
                <a:latin typeface="Arial" panose="020B0604020202020204" pitchFamily="34" charset="0"/>
                <a:cs typeface="Arial" panose="020B0604020202020204" pitchFamily="34" charset="0"/>
              </a:rPr>
              <a:t>Услуги</a:t>
            </a:r>
            <a:endParaRPr lang="ru-RU" dirty="0">
              <a:solidFill>
                <a:schemeClr val="tx1"/>
              </a:solidFill>
              <a:latin typeface="Arial" panose="020B0604020202020204" pitchFamily="34" charset="0"/>
              <a:cs typeface="Arial" panose="020B0604020202020204" pitchFamily="34" charset="0"/>
            </a:endParaRPr>
          </a:p>
          <a:p>
            <a:pPr algn="just"/>
            <a:r>
              <a:rPr lang="ru-RU" dirty="0" smtClean="0">
                <a:solidFill>
                  <a:schemeClr val="tx1"/>
                </a:solidFill>
                <a:latin typeface="Arial" panose="020B0604020202020204" pitchFamily="34" charset="0"/>
                <a:cs typeface="Arial" panose="020B0604020202020204" pitchFamily="34" charset="0"/>
              </a:rPr>
              <a:t>4. Основная поставка (коробка)</a:t>
            </a:r>
          </a:p>
          <a:p>
            <a:pPr algn="just"/>
            <a:r>
              <a:rPr lang="ru-RU" dirty="0">
                <a:solidFill>
                  <a:schemeClr val="tx1"/>
                </a:solidFill>
                <a:latin typeface="Arial" panose="020B0604020202020204" pitchFamily="34" charset="0"/>
                <a:cs typeface="Arial" panose="020B0604020202020204" pitchFamily="34" charset="0"/>
              </a:rPr>
              <a:t>	</a:t>
            </a:r>
            <a:r>
              <a:rPr lang="ru-RU" dirty="0" smtClean="0">
                <a:solidFill>
                  <a:schemeClr val="tx1"/>
                </a:solidFill>
                <a:latin typeface="Arial" panose="020B0604020202020204" pitchFamily="34" charset="0"/>
                <a:cs typeface="Arial" panose="020B0604020202020204" pitchFamily="34" charset="0"/>
              </a:rPr>
              <a:t>Платформа</a:t>
            </a:r>
          </a:p>
          <a:p>
            <a:pPr algn="just"/>
            <a:r>
              <a:rPr lang="ru-RU" dirty="0">
                <a:solidFill>
                  <a:schemeClr val="tx1"/>
                </a:solidFill>
                <a:latin typeface="Arial" panose="020B0604020202020204" pitchFamily="34" charset="0"/>
                <a:cs typeface="Arial" panose="020B0604020202020204" pitchFamily="34" charset="0"/>
              </a:rPr>
              <a:t>	</a:t>
            </a:r>
            <a:r>
              <a:rPr lang="ru-RU" dirty="0" smtClean="0">
                <a:solidFill>
                  <a:schemeClr val="tx1"/>
                </a:solidFill>
                <a:latin typeface="Arial" panose="020B0604020202020204" pitchFamily="34" charset="0"/>
                <a:cs typeface="Arial" panose="020B0604020202020204" pitchFamily="34" charset="0"/>
              </a:rPr>
              <a:t>Конфигурация</a:t>
            </a:r>
          </a:p>
          <a:p>
            <a:pPr algn="just"/>
            <a:r>
              <a:rPr lang="ru-RU" dirty="0" smtClean="0">
                <a:solidFill>
                  <a:schemeClr val="tx1"/>
                </a:solidFill>
                <a:latin typeface="Arial" panose="020B0604020202020204" pitchFamily="34" charset="0"/>
                <a:cs typeface="Arial" panose="020B0604020202020204" pitchFamily="34" charset="0"/>
              </a:rPr>
              <a:t>5. Лицензирование</a:t>
            </a:r>
          </a:p>
          <a:p>
            <a:pPr algn="just"/>
            <a:r>
              <a:rPr lang="ru-RU" dirty="0">
                <a:solidFill>
                  <a:schemeClr val="tx1"/>
                </a:solidFill>
                <a:latin typeface="Arial" panose="020B0604020202020204" pitchFamily="34" charset="0"/>
                <a:cs typeface="Arial" panose="020B0604020202020204" pitchFamily="34" charset="0"/>
              </a:rPr>
              <a:t>	</a:t>
            </a:r>
            <a:r>
              <a:rPr lang="ru-RU" dirty="0" smtClean="0">
                <a:solidFill>
                  <a:schemeClr val="tx1"/>
                </a:solidFill>
                <a:latin typeface="Arial" panose="020B0604020202020204" pitchFamily="34" charset="0"/>
                <a:cs typeface="Arial" panose="020B0604020202020204" pitchFamily="34" charset="0"/>
              </a:rPr>
              <a:t>Основная поставка</a:t>
            </a:r>
          </a:p>
          <a:p>
            <a:pPr algn="just"/>
            <a:r>
              <a:rPr lang="ru-RU" dirty="0">
                <a:solidFill>
                  <a:schemeClr val="tx1"/>
                </a:solidFill>
                <a:latin typeface="Arial" panose="020B0604020202020204" pitchFamily="34" charset="0"/>
                <a:cs typeface="Arial" panose="020B0604020202020204" pitchFamily="34" charset="0"/>
              </a:rPr>
              <a:t>	</a:t>
            </a:r>
            <a:r>
              <a:rPr lang="ru-RU" dirty="0" smtClean="0">
                <a:solidFill>
                  <a:schemeClr val="tx1"/>
                </a:solidFill>
                <a:latin typeface="Arial" panose="020B0604020202020204" pitchFamily="34" charset="0"/>
                <a:cs typeface="Arial" panose="020B0604020202020204" pitchFamily="34" charset="0"/>
              </a:rPr>
              <a:t>Доп. клиентская лицензия</a:t>
            </a:r>
          </a:p>
          <a:p>
            <a:pPr algn="just"/>
            <a:r>
              <a:rPr lang="ru-RU" dirty="0">
                <a:solidFill>
                  <a:schemeClr val="tx1"/>
                </a:solidFill>
                <a:latin typeface="Arial" panose="020B0604020202020204" pitchFamily="34" charset="0"/>
                <a:cs typeface="Arial" panose="020B0604020202020204" pitchFamily="34" charset="0"/>
              </a:rPr>
              <a:t>	</a:t>
            </a:r>
            <a:r>
              <a:rPr lang="ru-RU" dirty="0" smtClean="0">
                <a:solidFill>
                  <a:schemeClr val="tx1"/>
                </a:solidFill>
                <a:latin typeface="Arial" panose="020B0604020202020204" pitchFamily="34" charset="0"/>
                <a:cs typeface="Arial" panose="020B0604020202020204" pitchFamily="34" charset="0"/>
              </a:rPr>
              <a:t>Лицензия на сервер</a:t>
            </a:r>
          </a:p>
          <a:p>
            <a:pPr algn="just"/>
            <a:r>
              <a:rPr lang="ru-RU" dirty="0" smtClean="0">
                <a:solidFill>
                  <a:schemeClr val="tx1"/>
                </a:solidFill>
                <a:latin typeface="Arial" panose="020B0604020202020204" pitchFamily="34" charset="0"/>
                <a:cs typeface="Arial" panose="020B0604020202020204" pitchFamily="34" charset="0"/>
              </a:rPr>
              <a:t>6. Отраслевые решения</a:t>
            </a:r>
          </a:p>
          <a:p>
            <a:pPr algn="just"/>
            <a:r>
              <a:rPr lang="ru-RU" dirty="0">
                <a:solidFill>
                  <a:schemeClr val="tx1"/>
                </a:solidFill>
                <a:latin typeface="Arial" panose="020B0604020202020204" pitchFamily="34" charset="0"/>
                <a:cs typeface="Arial" panose="020B0604020202020204" pitchFamily="34" charset="0"/>
              </a:rPr>
              <a:t>	</a:t>
            </a:r>
            <a:r>
              <a:rPr lang="ru-RU" dirty="0" smtClean="0">
                <a:solidFill>
                  <a:schemeClr val="tx1"/>
                </a:solidFill>
                <a:latin typeface="Arial" panose="020B0604020202020204" pitchFamily="34" charset="0"/>
                <a:cs typeface="Arial" panose="020B0604020202020204" pitchFamily="34" charset="0"/>
              </a:rPr>
              <a:t>ТОР БИТ</a:t>
            </a:r>
          </a:p>
          <a:p>
            <a:pPr algn="just"/>
            <a:r>
              <a:rPr lang="ru-RU" dirty="0">
                <a:solidFill>
                  <a:schemeClr val="tx1"/>
                </a:solidFill>
                <a:latin typeface="Arial" panose="020B0604020202020204" pitchFamily="34" charset="0"/>
                <a:cs typeface="Arial" panose="020B0604020202020204" pitchFamily="34" charset="0"/>
              </a:rPr>
              <a:t>	</a:t>
            </a:r>
            <a:r>
              <a:rPr lang="ru-RU" dirty="0" smtClean="0">
                <a:solidFill>
                  <a:schemeClr val="tx1"/>
                </a:solidFill>
                <a:latin typeface="Arial" panose="020B0604020202020204" pitchFamily="34" charset="0"/>
                <a:cs typeface="Arial" panose="020B0604020202020204" pitchFamily="34" charset="0"/>
              </a:rPr>
              <a:t>Лицензирование ТОР</a:t>
            </a:r>
            <a:endParaRPr lang="ru-RU" dirty="0">
              <a:solidFill>
                <a:schemeClr val="tx1"/>
              </a:solidFill>
              <a:latin typeface="Arial" panose="020B0604020202020204" pitchFamily="34" charset="0"/>
              <a:cs typeface="Arial" panose="020B0604020202020204" pitchFamily="34" charset="0"/>
            </a:endParaRPr>
          </a:p>
        </p:txBody>
      </p:sp>
      <p:sp>
        <p:nvSpPr>
          <p:cNvPr id="5" name="Заголовок 1"/>
          <p:cNvSpPr txBox="1">
            <a:spLocks/>
          </p:cNvSpPr>
          <p:nvPr/>
        </p:nvSpPr>
        <p:spPr>
          <a:xfrm>
            <a:off x="3341232" y="177272"/>
            <a:ext cx="5559880" cy="465666"/>
          </a:xfrm>
          <a:prstGeom prst="rect">
            <a:avLst/>
          </a:prstGeom>
        </p:spPr>
        <p:txBody>
          <a:bodyPr vert="horz" lIns="91440" tIns="45720" rIns="91440" bIns="45720" rtlCol="0" anchor="b">
            <a:noAutofit/>
          </a:bodyPr>
          <a:lstStyle>
            <a:lvl1pPr algn="ctr" defTabSz="685797" rtl="0" eaLnBrk="1" latinLnBrk="0" hangingPunct="1">
              <a:lnSpc>
                <a:spcPct val="90000"/>
              </a:lnSpc>
              <a:spcBef>
                <a:spcPct val="0"/>
              </a:spcBef>
              <a:buNone/>
              <a:defRPr sz="4500" b="1" kern="1200">
                <a:solidFill>
                  <a:srgbClr val="2B2F8A"/>
                </a:solidFill>
                <a:latin typeface="+mj-lt"/>
                <a:ea typeface="+mj-ea"/>
                <a:cs typeface="+mj-cs"/>
              </a:defRPr>
            </a:lvl1pPr>
          </a:lstStyle>
          <a:p>
            <a:pPr algn="r"/>
            <a:r>
              <a:rPr lang="ru-RU" sz="2400" dirty="0" smtClean="0">
                <a:latin typeface="Arial" panose="020B0604020202020204" pitchFamily="34" charset="0"/>
                <a:cs typeface="Arial" panose="020B0604020202020204" pitchFamily="34" charset="0"/>
              </a:rPr>
              <a:t>План</a:t>
            </a:r>
            <a:endParaRPr lang="ru-RU"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621275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latin typeface="Arial" panose="020B0604020202020204" pitchFamily="34" charset="0"/>
                <a:cs typeface="Arial" panose="020B0604020202020204" pitchFamily="34" charset="0"/>
              </a:rPr>
              <a:t>1С:Предприятие</a:t>
            </a:r>
            <a:endParaRPr lang="ru-RU" dirty="0"/>
          </a:p>
        </p:txBody>
      </p:sp>
      <p:sp>
        <p:nvSpPr>
          <p:cNvPr id="3" name="Объект 2"/>
          <p:cNvSpPr>
            <a:spLocks noGrp="1"/>
          </p:cNvSpPr>
          <p:nvPr>
            <p:ph idx="1"/>
          </p:nvPr>
        </p:nvSpPr>
        <p:spPr>
          <a:xfrm>
            <a:off x="137786" y="982132"/>
            <a:ext cx="8818324" cy="5481297"/>
          </a:xfrm>
        </p:spPr>
        <p:txBody>
          <a:bodyPr/>
          <a:lstStyle/>
          <a:p>
            <a:pPr marL="0" indent="0" algn="just">
              <a:buNone/>
            </a:pPr>
            <a:r>
              <a:rPr lang="ru-RU" sz="1600" dirty="0" smtClean="0">
                <a:latin typeface="Arial" panose="020B0604020202020204" pitchFamily="34" charset="0"/>
                <a:cs typeface="Arial" panose="020B0604020202020204" pitchFamily="34" charset="0"/>
              </a:rPr>
              <a:t>	</a:t>
            </a:r>
            <a:r>
              <a:rPr lang="ru-RU" sz="2400" dirty="0" smtClean="0">
                <a:latin typeface="Arial" panose="020B0604020202020204" pitchFamily="34" charset="0"/>
                <a:cs typeface="Arial" panose="020B0604020202020204" pitchFamily="34" charset="0"/>
              </a:rPr>
              <a:t>Конфигурации </a:t>
            </a:r>
            <a:r>
              <a:rPr lang="ru-RU" sz="2400" dirty="0">
                <a:latin typeface="Arial" panose="020B0604020202020204" pitchFamily="34" charset="0"/>
                <a:cs typeface="Arial" panose="020B0604020202020204" pitchFamily="34" charset="0"/>
              </a:rPr>
              <a:t>1С – это уже готовые программные решения, которые созданы на базе определенной версии платформы. Конфигурация – это то, с чем работают непосредственно пользователи, та программная среда, в которой они ведут текущий учет, работают с документооборотом, со справочниками и т.д. Пользователи часто могут не знать, что у них за платформа стоит. Но какая конкретно конфигурация используется, знают всегда.</a:t>
            </a:r>
          </a:p>
          <a:p>
            <a:pPr marL="0" indent="0">
              <a:buNone/>
            </a:pPr>
            <a:r>
              <a:rPr lang="ru-RU" sz="2400" dirty="0">
                <a:latin typeface="Arial" panose="020B0604020202020204" pitchFamily="34" charset="0"/>
                <a:cs typeface="Arial" panose="020B0604020202020204" pitchFamily="34" charset="0"/>
              </a:rPr>
              <a:t>Конфигурации бывают:</a:t>
            </a:r>
          </a:p>
          <a:p>
            <a:pPr lvl="1"/>
            <a:r>
              <a:rPr lang="ru-RU" sz="2400" dirty="0">
                <a:latin typeface="Arial" panose="020B0604020202020204" pitchFamily="34" charset="0"/>
                <a:cs typeface="Arial" panose="020B0604020202020204" pitchFamily="34" charset="0"/>
              </a:rPr>
              <a:t>Типовые – написанные компанией 1С. Они все присутствуют на сайте 1С.</a:t>
            </a:r>
          </a:p>
          <a:p>
            <a:pPr lvl="1"/>
            <a:r>
              <a:rPr lang="ru-RU" sz="2400" dirty="0">
                <a:latin typeface="Arial" panose="020B0604020202020204" pitchFamily="34" charset="0"/>
                <a:cs typeface="Arial" panose="020B0604020202020204" pitchFamily="34" charset="0"/>
              </a:rPr>
              <a:t>Нетиповые – написанные компаниями-партнерами</a:t>
            </a:r>
            <a:r>
              <a:rPr lang="ru-RU" sz="2400" dirty="0" smtClean="0">
                <a:latin typeface="Arial" panose="020B0604020202020204" pitchFamily="34" charset="0"/>
                <a:cs typeface="Arial" panose="020B0604020202020204" pitchFamily="34" charset="0"/>
              </a:rPr>
              <a:t>.</a:t>
            </a:r>
          </a:p>
          <a:p>
            <a:pPr lvl="1"/>
            <a:endParaRPr lang="ru-RU" sz="2400" dirty="0">
              <a:latin typeface="Arial" panose="020B0604020202020204" pitchFamily="34" charset="0"/>
              <a:cs typeface="Arial" panose="020B0604020202020204" pitchFamily="34" charset="0"/>
            </a:endParaRPr>
          </a:p>
          <a:p>
            <a:pPr marL="342898" lvl="1" indent="0">
              <a:buNone/>
            </a:pPr>
            <a:r>
              <a:rPr lang="ru-RU" sz="2400" dirty="0" smtClean="0">
                <a:latin typeface="Arial" panose="020B0604020202020204" pitchFamily="34" charset="0"/>
                <a:cs typeface="Arial" panose="020B0604020202020204" pitchFamily="34" charset="0"/>
              </a:rPr>
              <a:t>	Конфигурации могут иметь сертификат 1С:Совместимо</a:t>
            </a:r>
            <a:endParaRPr lang="ru-RU"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301362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Лицензирование</a:t>
            </a:r>
            <a:endParaRPr lang="ru-RU" dirty="0"/>
          </a:p>
        </p:txBody>
      </p:sp>
      <p:sp>
        <p:nvSpPr>
          <p:cNvPr id="3" name="Объект 2"/>
          <p:cNvSpPr>
            <a:spLocks noGrp="1"/>
          </p:cNvSpPr>
          <p:nvPr>
            <p:ph idx="1"/>
          </p:nvPr>
        </p:nvSpPr>
        <p:spPr>
          <a:xfrm>
            <a:off x="325677" y="982132"/>
            <a:ext cx="8567802" cy="5518875"/>
          </a:xfrm>
        </p:spPr>
        <p:txBody>
          <a:bodyPr>
            <a:normAutofit/>
          </a:bodyPr>
          <a:lstStyle/>
          <a:p>
            <a:pPr marL="0" indent="0" algn="just">
              <a:buNone/>
            </a:pPr>
            <a:r>
              <a:rPr lang="ru-RU" sz="2400" dirty="0" smtClean="0">
                <a:latin typeface="Arial" panose="020B0604020202020204" pitchFamily="34" charset="0"/>
                <a:cs typeface="Arial" panose="020B0604020202020204" pitchFamily="34" charset="0"/>
              </a:rPr>
              <a:t>Лицензия – защита на авторское право</a:t>
            </a:r>
          </a:p>
          <a:p>
            <a:pPr marL="0" indent="0" algn="just">
              <a:buNone/>
            </a:pPr>
            <a:r>
              <a:rPr lang="ru-RU" sz="2400" dirty="0" smtClean="0">
                <a:latin typeface="Arial" panose="020B0604020202020204" pitchFamily="34" charset="0"/>
                <a:cs typeface="Arial" panose="020B0604020202020204" pitchFamily="34" charset="0"/>
              </a:rPr>
              <a:t>Виды защиты:</a:t>
            </a:r>
          </a:p>
          <a:p>
            <a:pPr lvl="1" algn="just"/>
            <a:r>
              <a:rPr lang="ru-RU" sz="2400" dirty="0" smtClean="0">
                <a:latin typeface="Arial" panose="020B0604020202020204" pitchFamily="34" charset="0"/>
                <a:cs typeface="Arial" panose="020B0604020202020204" pitchFamily="34" charset="0"/>
              </a:rPr>
              <a:t>Программная</a:t>
            </a:r>
          </a:p>
          <a:p>
            <a:pPr lvl="1" algn="just"/>
            <a:r>
              <a:rPr lang="ru-RU" sz="2400" dirty="0" smtClean="0">
                <a:latin typeface="Arial" panose="020B0604020202020204" pitchFamily="34" charset="0"/>
                <a:cs typeface="Arial" panose="020B0604020202020204" pitchFamily="34" charset="0"/>
              </a:rPr>
              <a:t>Аппаратная</a:t>
            </a:r>
            <a:endParaRPr lang="ru-RU" sz="2400" dirty="0">
              <a:latin typeface="Arial" panose="020B0604020202020204" pitchFamily="34" charset="0"/>
              <a:cs typeface="Arial" panose="020B0604020202020204" pitchFamily="34" charset="0"/>
            </a:endParaRPr>
          </a:p>
          <a:p>
            <a:pPr algn="just"/>
            <a:r>
              <a:rPr lang="ru-RU" sz="2400" dirty="0" smtClean="0">
                <a:latin typeface="Arial" panose="020B0604020202020204" pitchFamily="34" charset="0"/>
                <a:cs typeface="Arial" panose="020B0604020202020204" pitchFamily="34" charset="0"/>
              </a:rPr>
              <a:t>Основная </a:t>
            </a:r>
            <a:r>
              <a:rPr lang="ru-RU" sz="2400" dirty="0">
                <a:latin typeface="Arial" panose="020B0604020202020204" pitchFamily="34" charset="0"/>
                <a:cs typeface="Arial" panose="020B0604020202020204" pitchFamily="34" charset="0"/>
              </a:rPr>
              <a:t>поставка</a:t>
            </a:r>
          </a:p>
          <a:p>
            <a:pPr algn="just"/>
            <a:r>
              <a:rPr lang="ru-RU" sz="2400" dirty="0" smtClean="0">
                <a:latin typeface="Arial" panose="020B0604020202020204" pitchFamily="34" charset="0"/>
                <a:cs typeface="Arial" panose="020B0604020202020204" pitchFamily="34" charset="0"/>
              </a:rPr>
              <a:t>Клиентская </a:t>
            </a:r>
            <a:r>
              <a:rPr lang="ru-RU" sz="2400" dirty="0">
                <a:latin typeface="Arial" panose="020B0604020202020204" pitchFamily="34" charset="0"/>
                <a:cs typeface="Arial" panose="020B0604020202020204" pitchFamily="34" charset="0"/>
              </a:rPr>
              <a:t>лицензия </a:t>
            </a:r>
            <a:endParaRPr lang="ru-RU" sz="2400" dirty="0" smtClean="0">
              <a:latin typeface="Arial" panose="020B0604020202020204" pitchFamily="34" charset="0"/>
              <a:cs typeface="Arial" panose="020B0604020202020204" pitchFamily="34" charset="0"/>
            </a:endParaRPr>
          </a:p>
          <a:p>
            <a:pPr algn="just"/>
            <a:r>
              <a:rPr lang="ru-RU" sz="2400" dirty="0" smtClean="0">
                <a:latin typeface="Arial" panose="020B0604020202020204" pitchFamily="34" charset="0"/>
                <a:cs typeface="Arial" panose="020B0604020202020204" pitchFamily="34" charset="0"/>
              </a:rPr>
              <a:t>Лицензия </a:t>
            </a:r>
            <a:r>
              <a:rPr lang="ru-RU" sz="2400" dirty="0">
                <a:latin typeface="Arial" panose="020B0604020202020204" pitchFamily="34" charset="0"/>
                <a:cs typeface="Arial" panose="020B0604020202020204" pitchFamily="34" charset="0"/>
              </a:rPr>
              <a:t>на сервер 1С:Предприятие</a:t>
            </a:r>
          </a:p>
          <a:p>
            <a:pPr algn="just"/>
            <a:r>
              <a:rPr lang="ru-RU" sz="2400" dirty="0" smtClean="0">
                <a:latin typeface="Arial" panose="020B0604020202020204" pitchFamily="34" charset="0"/>
                <a:cs typeface="Arial" panose="020B0604020202020204" pitchFamily="34" charset="0"/>
              </a:rPr>
              <a:t>Наборы </a:t>
            </a:r>
            <a:r>
              <a:rPr lang="ru-RU" sz="2400" dirty="0">
                <a:latin typeface="Arial" panose="020B0604020202020204" pitchFamily="34" charset="0"/>
                <a:cs typeface="Arial" panose="020B0604020202020204" pitchFamily="34" charset="0"/>
              </a:rPr>
              <a:t>("</a:t>
            </a:r>
            <a:r>
              <a:rPr lang="ru-RU" sz="2400" dirty="0" err="1">
                <a:latin typeface="Arial" panose="020B0604020202020204" pitchFamily="34" charset="0"/>
                <a:cs typeface="Arial" panose="020B0604020202020204" pitchFamily="34" charset="0"/>
              </a:rPr>
              <a:t>бандлы</a:t>
            </a:r>
            <a:r>
              <a:rPr lang="ru-RU" sz="2400" dirty="0">
                <a:latin typeface="Arial" panose="020B0604020202020204" pitchFamily="34" charset="0"/>
                <a:cs typeface="Arial" panose="020B0604020202020204" pitchFamily="34" charset="0"/>
              </a:rPr>
              <a:t>"), включающие несколько перечисленных выше продуктов</a:t>
            </a:r>
            <a:r>
              <a:rPr lang="ru-RU" sz="2400" dirty="0" smtClean="0">
                <a:latin typeface="Arial" panose="020B0604020202020204" pitchFamily="34" charset="0"/>
                <a:cs typeface="Arial" panose="020B0604020202020204" pitchFamily="34" charset="0"/>
              </a:rPr>
              <a:t>;</a:t>
            </a:r>
          </a:p>
          <a:p>
            <a:pPr algn="just"/>
            <a:r>
              <a:rPr lang="ru-RU" sz="2400" dirty="0">
                <a:latin typeface="Arial" panose="020B0604020202020204" pitchFamily="34" charset="0"/>
                <a:cs typeface="Arial" panose="020B0604020202020204" pitchFamily="34" charset="0"/>
              </a:rPr>
              <a:t>Область правомерного использования</a:t>
            </a:r>
          </a:p>
          <a:p>
            <a:pPr algn="just"/>
            <a:endParaRPr lang="ru-RU" sz="1600" dirty="0">
              <a:latin typeface="Arial" panose="020B0604020202020204" pitchFamily="34" charset="0"/>
              <a:cs typeface="Arial" panose="020B0604020202020204" pitchFamily="34" charset="0"/>
            </a:endParaRPr>
          </a:p>
          <a:p>
            <a:pPr marL="0" indent="0" algn="just">
              <a:buNone/>
            </a:pPr>
            <a:endParaRPr lang="ru-RU" sz="1600" dirty="0"/>
          </a:p>
        </p:txBody>
      </p:sp>
    </p:spTree>
    <p:extLst>
      <p:ext uri="{BB962C8B-B14F-4D97-AF65-F5344CB8AC3E}">
        <p14:creationId xmlns:p14="http://schemas.microsoft.com/office/powerpoint/2010/main" val="115524533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Виды программных </a:t>
            </a:r>
            <a:r>
              <a:rPr lang="ru-RU" dirty="0" smtClean="0"/>
              <a:t>лицензий</a:t>
            </a:r>
            <a:endParaRPr lang="ru-RU" dirty="0"/>
          </a:p>
        </p:txBody>
      </p:sp>
      <p:sp>
        <p:nvSpPr>
          <p:cNvPr id="3" name="Объект 2"/>
          <p:cNvSpPr>
            <a:spLocks noGrp="1"/>
          </p:cNvSpPr>
          <p:nvPr>
            <p:ph idx="1"/>
          </p:nvPr>
        </p:nvSpPr>
        <p:spPr>
          <a:xfrm>
            <a:off x="237995" y="982133"/>
            <a:ext cx="8605380" cy="5194830"/>
          </a:xfrm>
        </p:spPr>
        <p:txBody>
          <a:bodyPr>
            <a:normAutofit lnSpcReduction="10000"/>
          </a:bodyPr>
          <a:lstStyle/>
          <a:p>
            <a:pPr lvl="0"/>
            <a:r>
              <a:rPr lang="ru-RU" sz="2400" b="1" dirty="0" smtClean="0">
                <a:latin typeface="Arial" panose="020B0604020202020204" pitchFamily="34" charset="0"/>
                <a:cs typeface="Arial" panose="020B0604020202020204" pitchFamily="34" charset="0"/>
              </a:rPr>
              <a:t>Однопользовательские</a:t>
            </a:r>
            <a:r>
              <a:rPr lang="ru-RU" sz="2400" dirty="0">
                <a:latin typeface="Arial" panose="020B0604020202020204" pitchFamily="34" charset="0"/>
                <a:cs typeface="Arial" panose="020B0604020202020204" pitchFamily="34" charset="0"/>
              </a:rPr>
              <a:t> - позволяют запускать неограниченное число приложений в режиме тонкого и толстого клиентов, а также Конфигуратора на одном ПК.</a:t>
            </a:r>
          </a:p>
          <a:p>
            <a:pPr lvl="0"/>
            <a:r>
              <a:rPr lang="ru-RU" sz="2400" b="1" dirty="0">
                <a:latin typeface="Arial" panose="020B0604020202020204" pitchFamily="34" charset="0"/>
                <a:cs typeface="Arial" panose="020B0604020202020204" pitchFamily="34" charset="0"/>
              </a:rPr>
              <a:t>Многопользовательские</a:t>
            </a:r>
            <a:r>
              <a:rPr lang="ru-RU" sz="2400" dirty="0">
                <a:latin typeface="Arial" panose="020B0604020202020204" pitchFamily="34" charset="0"/>
                <a:cs typeface="Arial" panose="020B0604020202020204" pitchFamily="34" charset="0"/>
              </a:rPr>
              <a:t> - позволяют запускать указанное в номинале лицензии количество приложений в режиме толстого, тонкого и веб-клиентов, а также конфигуратора на произвольном количестве ПК. Выдачей клиентам многопользовательских лицензий занимается сервер 1С:Предприятия или модуль расширения веб-сервера.</a:t>
            </a:r>
          </a:p>
          <a:p>
            <a:pPr lvl="0"/>
            <a:r>
              <a:rPr lang="ru-RU" sz="2400" b="1" dirty="0">
                <a:latin typeface="Arial" panose="020B0604020202020204" pitchFamily="34" charset="0"/>
                <a:cs typeface="Arial" panose="020B0604020202020204" pitchFamily="34" charset="0"/>
              </a:rPr>
              <a:t>Комбинированная</a:t>
            </a:r>
            <a:r>
              <a:rPr lang="ru-RU" sz="2400" dirty="0">
                <a:latin typeface="Arial" panose="020B0604020202020204" pitchFamily="34" charset="0"/>
                <a:cs typeface="Arial" panose="020B0604020202020204" pitchFamily="34" charset="0"/>
              </a:rPr>
              <a:t> - содержит лицензии обоих видов, но активирован при этом может быть только один, если из такого набора первым был активирован однопользовательский </a:t>
            </a:r>
            <a:r>
              <a:rPr lang="ru-RU" sz="2400" dirty="0" err="1">
                <a:latin typeface="Arial" panose="020B0604020202020204" pitchFamily="34" charset="0"/>
                <a:cs typeface="Arial" panose="020B0604020202020204" pitchFamily="34" charset="0"/>
              </a:rPr>
              <a:t>пин</a:t>
            </a:r>
            <a:r>
              <a:rPr lang="ru-RU" sz="2400" dirty="0">
                <a:latin typeface="Arial" panose="020B0604020202020204" pitchFamily="34" charset="0"/>
                <a:cs typeface="Arial" panose="020B0604020202020204" pitchFamily="34" charset="0"/>
              </a:rPr>
              <a:t>-код, то в дальнейшем использовать эту лицензию как многопользовательскую уже не получится.</a:t>
            </a:r>
          </a:p>
          <a:p>
            <a:endParaRPr lang="ru-RU" dirty="0"/>
          </a:p>
        </p:txBody>
      </p:sp>
    </p:spTree>
    <p:extLst>
      <p:ext uri="{BB962C8B-B14F-4D97-AF65-F5344CB8AC3E}">
        <p14:creationId xmlns:p14="http://schemas.microsoft.com/office/powerpoint/2010/main" val="7212078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Аппаратные ключи </a:t>
            </a:r>
            <a:r>
              <a:rPr lang="ru-RU" dirty="0" smtClean="0"/>
              <a:t>1С</a:t>
            </a:r>
            <a:endParaRPr lang="ru-RU" dirty="0"/>
          </a:p>
        </p:txBody>
      </p:sp>
      <p:sp>
        <p:nvSpPr>
          <p:cNvPr id="3" name="Объект 2"/>
          <p:cNvSpPr>
            <a:spLocks noGrp="1"/>
          </p:cNvSpPr>
          <p:nvPr>
            <p:ph idx="1"/>
          </p:nvPr>
        </p:nvSpPr>
        <p:spPr>
          <a:xfrm>
            <a:off x="409903" y="982132"/>
            <a:ext cx="8403021" cy="5544791"/>
          </a:xfrm>
        </p:spPr>
        <p:txBody>
          <a:bodyPr>
            <a:normAutofit/>
          </a:bodyPr>
          <a:lstStyle/>
          <a:p>
            <a:pPr marL="0" indent="0">
              <a:buNone/>
            </a:pPr>
            <a:r>
              <a:rPr lang="ru-RU" sz="2800" dirty="0" smtClean="0"/>
              <a:t>Аппаратные</a:t>
            </a:r>
            <a:r>
              <a:rPr lang="ru-RU" sz="2800" dirty="0"/>
              <a:t>, делятся на 3 категории:</a:t>
            </a:r>
          </a:p>
          <a:p>
            <a:pPr marL="0" indent="0">
              <a:buNone/>
            </a:pPr>
            <a:endParaRPr lang="ru-RU" sz="2800" dirty="0"/>
          </a:p>
          <a:p>
            <a:pPr marL="0" indent="0">
              <a:buNone/>
            </a:pPr>
            <a:endParaRPr lang="ru-RU" sz="2800" dirty="0"/>
          </a:p>
          <a:p>
            <a:pPr marL="0" indent="0">
              <a:buNone/>
            </a:pPr>
            <a:endParaRPr lang="ru-RU" sz="2800" dirty="0"/>
          </a:p>
          <a:p>
            <a:pPr marL="0" indent="0">
              <a:buNone/>
            </a:pPr>
            <a:endParaRPr lang="ru-RU" sz="2800" dirty="0"/>
          </a:p>
          <a:p>
            <a:pPr marL="0" indent="0">
              <a:buNone/>
            </a:pPr>
            <a:r>
              <a:rPr lang="ru-RU" sz="2800" b="1" dirty="0"/>
              <a:t>синий ( или </a:t>
            </a:r>
            <a:r>
              <a:rPr lang="ru-RU" sz="2800" b="1" dirty="0" err="1"/>
              <a:t>филиолетовый</a:t>
            </a:r>
            <a:r>
              <a:rPr lang="ru-RU" sz="2800" b="1" dirty="0"/>
              <a:t>)</a:t>
            </a:r>
            <a:r>
              <a:rPr lang="ru-RU" sz="2800" dirty="0"/>
              <a:t> — однопользовательский ключ защиты, который идёт в поставке с типовыми конфигурациями. Маркируется как H4 M1 ORGL8.</a:t>
            </a:r>
          </a:p>
          <a:p>
            <a:endParaRPr lang="ru-RU" dirty="0"/>
          </a:p>
        </p:txBody>
      </p:sp>
      <p:pic>
        <p:nvPicPr>
          <p:cNvPr id="4" name="Рисунок 3" descr="Ключ на одного пользователя H4 M1 ORGL8">
            <a:hlinkClick r:id="rId2"/>
          </p:cNvPr>
          <p:cNvPicPr/>
          <p:nvPr/>
        </p:nvPicPr>
        <p:blipFill>
          <a:blip r:embed="rId3">
            <a:extLst>
              <a:ext uri="{28A0092B-C50C-407E-A947-70E740481C1C}">
                <a14:useLocalDpi xmlns:a14="http://schemas.microsoft.com/office/drawing/2010/main" val="0"/>
              </a:ext>
            </a:extLst>
          </a:blip>
          <a:srcRect/>
          <a:stretch>
            <a:fillRect/>
          </a:stretch>
        </p:blipFill>
        <p:spPr bwMode="auto">
          <a:xfrm>
            <a:off x="764812" y="1449663"/>
            <a:ext cx="4707421" cy="1836876"/>
          </a:xfrm>
          <a:prstGeom prst="rect">
            <a:avLst/>
          </a:prstGeom>
          <a:noFill/>
          <a:ln>
            <a:noFill/>
          </a:ln>
        </p:spPr>
      </p:pic>
    </p:spTree>
    <p:extLst>
      <p:ext uri="{BB962C8B-B14F-4D97-AF65-F5344CB8AC3E}">
        <p14:creationId xmlns:p14="http://schemas.microsoft.com/office/powerpoint/2010/main" val="296897191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Аппаратные ключи 1С</a:t>
            </a:r>
          </a:p>
        </p:txBody>
      </p:sp>
      <p:sp>
        <p:nvSpPr>
          <p:cNvPr id="3" name="Объект 2"/>
          <p:cNvSpPr>
            <a:spLocks noGrp="1"/>
          </p:cNvSpPr>
          <p:nvPr>
            <p:ph idx="1"/>
          </p:nvPr>
        </p:nvSpPr>
        <p:spPr/>
        <p:txBody>
          <a:bodyPr>
            <a:normAutofit lnSpcReduction="10000"/>
          </a:bodyPr>
          <a:lstStyle/>
          <a:p>
            <a:endParaRPr lang="ru-RU" b="1" dirty="0" smtClean="0"/>
          </a:p>
          <a:p>
            <a:endParaRPr lang="ru-RU" b="1" dirty="0"/>
          </a:p>
          <a:p>
            <a:endParaRPr lang="ru-RU" b="1" dirty="0" smtClean="0"/>
          </a:p>
          <a:p>
            <a:endParaRPr lang="ru-RU" b="1" dirty="0"/>
          </a:p>
          <a:p>
            <a:endParaRPr lang="ru-RU" b="1" dirty="0" smtClean="0"/>
          </a:p>
          <a:p>
            <a:endParaRPr lang="ru-RU" b="1" dirty="0"/>
          </a:p>
          <a:p>
            <a:r>
              <a:rPr lang="ru-RU" sz="2800" b="1" dirty="0" smtClean="0"/>
              <a:t>красный</a:t>
            </a:r>
            <a:r>
              <a:rPr lang="ru-RU" sz="2800" dirty="0"/>
              <a:t> — сетевая версия ключа, устанавливается на 1 машину в сети и видна другим пользователям. Различаются по количеству пользователей на 5, 10, 20, 50, 100, 300, 500.  Маркировка — H4 NET XX ORGL8, где XX количество пользователей и NET250+ ORG8A, NET250+ ORG8B для версий на 300 и 500 пользователей, соответственно.</a:t>
            </a:r>
          </a:p>
          <a:p>
            <a:endParaRPr lang="ru-RU" dirty="0"/>
          </a:p>
        </p:txBody>
      </p:sp>
      <p:pic>
        <p:nvPicPr>
          <p:cNvPr id="4" name="Рисунок 3" descr="Красный сетевой ключ 1С">
            <a:hlinkClick r:id="rId2"/>
          </p:cNvPr>
          <p:cNvPicPr/>
          <p:nvPr/>
        </p:nvPicPr>
        <p:blipFill>
          <a:blip r:embed="rId3">
            <a:extLst>
              <a:ext uri="{28A0092B-C50C-407E-A947-70E740481C1C}">
                <a14:useLocalDpi xmlns:a14="http://schemas.microsoft.com/office/drawing/2010/main" val="0"/>
              </a:ext>
            </a:extLst>
          </a:blip>
          <a:srcRect/>
          <a:stretch>
            <a:fillRect/>
          </a:stretch>
        </p:blipFill>
        <p:spPr bwMode="auto">
          <a:xfrm>
            <a:off x="659709" y="1052097"/>
            <a:ext cx="4879699" cy="1916390"/>
          </a:xfrm>
          <a:prstGeom prst="rect">
            <a:avLst/>
          </a:prstGeom>
          <a:noFill/>
          <a:ln>
            <a:noFill/>
          </a:ln>
        </p:spPr>
      </p:pic>
    </p:spTree>
    <p:extLst>
      <p:ext uri="{BB962C8B-B14F-4D97-AF65-F5344CB8AC3E}">
        <p14:creationId xmlns:p14="http://schemas.microsoft.com/office/powerpoint/2010/main" val="207201467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Аппаратные ключи 1С</a:t>
            </a:r>
          </a:p>
        </p:txBody>
      </p:sp>
      <p:sp>
        <p:nvSpPr>
          <p:cNvPr id="3" name="Объект 2"/>
          <p:cNvSpPr>
            <a:spLocks noGrp="1"/>
          </p:cNvSpPr>
          <p:nvPr>
            <p:ph idx="1"/>
          </p:nvPr>
        </p:nvSpPr>
        <p:spPr/>
        <p:txBody>
          <a:bodyPr/>
          <a:lstStyle/>
          <a:p>
            <a:endParaRPr lang="ru-RU" dirty="0" smtClean="0"/>
          </a:p>
          <a:p>
            <a:endParaRPr lang="ru-RU" dirty="0"/>
          </a:p>
          <a:p>
            <a:endParaRPr lang="ru-RU" dirty="0" smtClean="0"/>
          </a:p>
          <a:p>
            <a:endParaRPr lang="ru-RU" dirty="0"/>
          </a:p>
          <a:p>
            <a:endParaRPr lang="ru-RU" dirty="0" smtClean="0"/>
          </a:p>
          <a:p>
            <a:r>
              <a:rPr lang="ru-RU" sz="2800" b="1" dirty="0"/>
              <a:t>синий и зеленый</a:t>
            </a:r>
            <a:r>
              <a:rPr lang="ru-RU" sz="2800" dirty="0"/>
              <a:t> — ключи для серверных приложения, 32 битный — синий, 64 битный — зеленый. Синий можно отличить от однопользовательского маркировкой. Маркировка —</a:t>
            </a:r>
            <a:r>
              <a:rPr lang="ru-RU" sz="2800" b="1" dirty="0"/>
              <a:t> H4 M1 ENSR8 и </a:t>
            </a:r>
            <a:r>
              <a:rPr lang="ru-RU" sz="2800" b="1" dirty="0" err="1"/>
              <a:t>Max</a:t>
            </a:r>
            <a:r>
              <a:rPr lang="ru-RU" sz="2800" b="1" dirty="0"/>
              <a:t> EN8SA. </a:t>
            </a:r>
            <a:endParaRPr lang="ru-RU" sz="2800" dirty="0"/>
          </a:p>
          <a:p>
            <a:endParaRPr lang="ru-RU" dirty="0"/>
          </a:p>
        </p:txBody>
      </p:sp>
      <p:pic>
        <p:nvPicPr>
          <p:cNvPr id="4" name="Рисунок 3" descr="Серверный ключ 32 бита">
            <a:hlinkClick r:id="rId2"/>
          </p:cNvPr>
          <p:cNvPicPr/>
          <p:nvPr/>
        </p:nvPicPr>
        <p:blipFill>
          <a:blip r:embed="rId3">
            <a:extLst>
              <a:ext uri="{28A0092B-C50C-407E-A947-70E740481C1C}">
                <a14:useLocalDpi xmlns:a14="http://schemas.microsoft.com/office/drawing/2010/main" val="0"/>
              </a:ext>
            </a:extLst>
          </a:blip>
          <a:srcRect/>
          <a:stretch>
            <a:fillRect/>
          </a:stretch>
        </p:blipFill>
        <p:spPr bwMode="auto">
          <a:xfrm>
            <a:off x="628650" y="1213665"/>
            <a:ext cx="3687004" cy="1585085"/>
          </a:xfrm>
          <a:prstGeom prst="rect">
            <a:avLst/>
          </a:prstGeom>
          <a:noFill/>
          <a:ln>
            <a:noFill/>
          </a:ln>
        </p:spPr>
      </p:pic>
      <p:pic>
        <p:nvPicPr>
          <p:cNvPr id="5" name="Рисунок 4" descr="Серверный ключ 64 бита">
            <a:hlinkClick r:id="rId4"/>
          </p:cNvPr>
          <p:cNvPicPr/>
          <p:nvPr/>
        </p:nvPicPr>
        <p:blipFill>
          <a:blip r:embed="rId5">
            <a:extLst>
              <a:ext uri="{28A0092B-C50C-407E-A947-70E740481C1C}">
                <a14:useLocalDpi xmlns:a14="http://schemas.microsoft.com/office/drawing/2010/main" val="0"/>
              </a:ext>
            </a:extLst>
          </a:blip>
          <a:srcRect/>
          <a:stretch>
            <a:fillRect/>
          </a:stretch>
        </p:blipFill>
        <p:spPr bwMode="auto">
          <a:xfrm>
            <a:off x="5144327" y="1160655"/>
            <a:ext cx="3647247" cy="1691103"/>
          </a:xfrm>
          <a:prstGeom prst="rect">
            <a:avLst/>
          </a:prstGeom>
          <a:noFill/>
          <a:ln>
            <a:noFill/>
          </a:ln>
        </p:spPr>
      </p:pic>
    </p:spTree>
    <p:extLst>
      <p:ext uri="{BB962C8B-B14F-4D97-AF65-F5344CB8AC3E}">
        <p14:creationId xmlns:p14="http://schemas.microsoft.com/office/powerpoint/2010/main" val="115088338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z="1800" dirty="0"/>
              <a:t>Отличие USB ключа от программной защиты</a:t>
            </a:r>
            <a:r>
              <a:rPr lang="ru-RU" dirty="0"/>
              <a:t> </a:t>
            </a:r>
          </a:p>
        </p:txBody>
      </p:sp>
      <p:sp>
        <p:nvSpPr>
          <p:cNvPr id="3" name="Объект 2"/>
          <p:cNvSpPr>
            <a:spLocks noGrp="1"/>
          </p:cNvSpPr>
          <p:nvPr>
            <p:ph idx="1"/>
          </p:nvPr>
        </p:nvSpPr>
        <p:spPr>
          <a:xfrm>
            <a:off x="175364" y="982133"/>
            <a:ext cx="8830850" cy="5194830"/>
          </a:xfrm>
        </p:spPr>
        <p:txBody>
          <a:bodyPr>
            <a:normAutofit lnSpcReduction="10000"/>
          </a:bodyPr>
          <a:lstStyle/>
          <a:p>
            <a:pPr lvl="0"/>
            <a:r>
              <a:rPr lang="ru-RU" sz="2400" dirty="0"/>
              <a:t>Ключ USB можно без проблем вынуть из одного компьютера, вставить в другой и все сразу заработает.</a:t>
            </a:r>
          </a:p>
          <a:p>
            <a:pPr lvl="0"/>
            <a:r>
              <a:rPr lang="ru-RU" sz="2400" dirty="0"/>
              <a:t>Программный ключ при установке "привязывается" к компьютеру навсегда (при этом используется специальный </a:t>
            </a:r>
            <a:r>
              <a:rPr lang="ru-RU" sz="2400" dirty="0" err="1"/>
              <a:t>пин</a:t>
            </a:r>
            <a:r>
              <a:rPr lang="ru-RU" sz="2400" dirty="0"/>
              <a:t>-код из карточки ключа). Перенести его нельзя. Технически перенос возможен следующим образом: ключ удаляется с одной машины и устанавливается на другую машину, при этом используется резервный </a:t>
            </a:r>
            <a:r>
              <a:rPr lang="ru-RU" sz="2400" dirty="0" err="1"/>
              <a:t>пин</a:t>
            </a:r>
            <a:r>
              <a:rPr lang="ru-RU" sz="2400" dirty="0"/>
              <a:t>-код из карточки ключа. Следующий резервный код придется получать в фирме 1С по письменному запросу. В этом главное неудобство - </a:t>
            </a:r>
            <a:r>
              <a:rPr lang="ru-RU" sz="2400" dirty="0" err="1"/>
              <a:t>Неоперативность</a:t>
            </a:r>
            <a:r>
              <a:rPr lang="ru-RU" sz="2400" dirty="0"/>
              <a:t>.</a:t>
            </a:r>
          </a:p>
          <a:p>
            <a:pPr lvl="0"/>
            <a:r>
              <a:rPr lang="ru-RU" sz="2400" dirty="0"/>
              <a:t>Программные ключи чаще "глючат" (Возникает сообщение, что лицензия не найдена).</a:t>
            </a:r>
          </a:p>
          <a:p>
            <a:pPr lvl="0"/>
            <a:r>
              <a:rPr lang="ru-RU" sz="2400" dirty="0"/>
              <a:t>При замене деталей компьютера программная лицензия автоматически деактивируется и нужно снова привязывать ключ.</a:t>
            </a:r>
          </a:p>
          <a:p>
            <a:endParaRPr lang="ru-RU" dirty="0"/>
          </a:p>
        </p:txBody>
      </p:sp>
    </p:spTree>
    <p:extLst>
      <p:ext uri="{BB962C8B-B14F-4D97-AF65-F5344CB8AC3E}">
        <p14:creationId xmlns:p14="http://schemas.microsoft.com/office/powerpoint/2010/main" val="1455155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z="1800" dirty="0"/>
              <a:t>Отличие USB ключа от программной защиты</a:t>
            </a:r>
            <a:r>
              <a:rPr lang="ru-RU" dirty="0"/>
              <a:t> </a:t>
            </a:r>
          </a:p>
        </p:txBody>
      </p:sp>
      <p:sp>
        <p:nvSpPr>
          <p:cNvPr id="3" name="Объект 2"/>
          <p:cNvSpPr>
            <a:spLocks noGrp="1"/>
          </p:cNvSpPr>
          <p:nvPr>
            <p:ph idx="1"/>
          </p:nvPr>
        </p:nvSpPr>
        <p:spPr>
          <a:xfrm>
            <a:off x="112734" y="982132"/>
            <a:ext cx="9031266" cy="5619083"/>
          </a:xfrm>
        </p:spPr>
        <p:txBody>
          <a:bodyPr>
            <a:normAutofit lnSpcReduction="10000"/>
          </a:bodyPr>
          <a:lstStyle/>
          <a:p>
            <a:pPr lvl="0"/>
            <a:r>
              <a:rPr lang="ru-RU" sz="2400" dirty="0"/>
              <a:t>Для </a:t>
            </a:r>
            <a:r>
              <a:rPr lang="ru-RU" sz="2400" dirty="0" err="1"/>
              <a:t>переактивации</a:t>
            </a:r>
            <a:r>
              <a:rPr lang="ru-RU" sz="2400" dirty="0"/>
              <a:t> программной лицензии нужно хранить многострочные текстовые данные, указанные при получении лицензии, при утере которых восстановление лицензии становится серьезной проблемой.</a:t>
            </a:r>
          </a:p>
          <a:p>
            <a:pPr lvl="0"/>
            <a:r>
              <a:rPr lang="ru-RU" sz="2400" dirty="0"/>
              <a:t>При использовании многопользовательского режима аппаратные ключи </a:t>
            </a:r>
            <a:r>
              <a:rPr lang="ru-RU" sz="2400" dirty="0" smtClean="0"/>
              <a:t>одного </a:t>
            </a:r>
            <a:r>
              <a:rPr lang="ru-RU" sz="2400" dirty="0"/>
              <a:t>"номинала" НЕ могут устанавливаться на один компьютер. К примеру, если включить в компьютер 2 ключа на 5 пользователей, то будет виден только один из ключей</a:t>
            </a:r>
            <a:r>
              <a:rPr lang="ru-RU" sz="2400"/>
              <a:t>. </a:t>
            </a:r>
            <a:r>
              <a:rPr lang="ru-RU" sz="2400" smtClean="0"/>
              <a:t>Как </a:t>
            </a:r>
            <a:r>
              <a:rPr lang="ru-RU" sz="2400" dirty="0"/>
              <a:t>вариант решения, - установка ключей на разных компьютерах в локальной сети.</a:t>
            </a:r>
          </a:p>
          <a:p>
            <a:pPr lvl="0"/>
            <a:r>
              <a:rPr lang="ru-RU" sz="2400" dirty="0"/>
              <a:t>При использовании многопользовательского режима на терминальных серверах (без использования 1С Сервера) количество пользователей определяется количеством подключений к базе данных, т.е. открытие трех окон 1С:Предприятие 8 потребует в варианте терминального сервера наличие трех свободных лицензии. Если было 5 лицензий программных, то и баз можно открыть только 5 штук, даже если это сделал один человек.</a:t>
            </a:r>
          </a:p>
          <a:p>
            <a:endParaRPr lang="ru-RU" dirty="0"/>
          </a:p>
        </p:txBody>
      </p:sp>
    </p:spTree>
    <p:extLst>
      <p:ext uri="{BB962C8B-B14F-4D97-AF65-F5344CB8AC3E}">
        <p14:creationId xmlns:p14="http://schemas.microsoft.com/office/powerpoint/2010/main" val="143204400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Отраслевые решения</a:t>
            </a:r>
            <a:endParaRPr lang="ru-RU" dirty="0"/>
          </a:p>
        </p:txBody>
      </p:sp>
      <p:sp>
        <p:nvSpPr>
          <p:cNvPr id="3" name="Объект 2"/>
          <p:cNvSpPr>
            <a:spLocks noGrp="1"/>
          </p:cNvSpPr>
          <p:nvPr>
            <p:ph idx="1"/>
          </p:nvPr>
        </p:nvSpPr>
        <p:spPr/>
        <p:txBody>
          <a:bodyPr>
            <a:normAutofit/>
          </a:bodyPr>
          <a:lstStyle/>
          <a:p>
            <a:r>
              <a:rPr lang="ru-RU" sz="1600" dirty="0" smtClean="0">
                <a:latin typeface="Arial" panose="020B0604020202020204" pitchFamily="34" charset="0"/>
                <a:cs typeface="Arial" panose="020B0604020202020204" pitchFamily="34" charset="0"/>
              </a:rPr>
              <a:t>Понятие отраслевого решения</a:t>
            </a:r>
          </a:p>
          <a:p>
            <a:pPr lvl="1"/>
            <a:r>
              <a:rPr lang="en-US" sz="1600" dirty="0">
                <a:latin typeface="Arial" panose="020B0604020202020204" pitchFamily="34" charset="0"/>
                <a:cs typeface="Arial" panose="020B0604020202020204" pitchFamily="34" charset="0"/>
                <a:hlinkClick r:id="rId2"/>
              </a:rPr>
              <a:t>http://</a:t>
            </a:r>
            <a:r>
              <a:rPr lang="en-US" sz="1600" dirty="0" smtClean="0">
                <a:latin typeface="Arial" panose="020B0604020202020204" pitchFamily="34" charset="0"/>
                <a:cs typeface="Arial" panose="020B0604020202020204" pitchFamily="34" charset="0"/>
                <a:hlinkClick r:id="rId2"/>
              </a:rPr>
              <a:t>solutions.1c.ru/catalog</a:t>
            </a:r>
            <a:endParaRPr lang="ru-RU" sz="1600" dirty="0" smtClean="0">
              <a:latin typeface="Arial" panose="020B0604020202020204" pitchFamily="34" charset="0"/>
              <a:cs typeface="Arial" panose="020B0604020202020204" pitchFamily="34" charset="0"/>
            </a:endParaRPr>
          </a:p>
          <a:p>
            <a:r>
              <a:rPr lang="ru-RU" sz="1600" dirty="0" smtClean="0">
                <a:latin typeface="Arial" panose="020B0604020202020204" pitchFamily="34" charset="0"/>
                <a:cs typeface="Arial" panose="020B0604020202020204" pitchFamily="34" charset="0"/>
              </a:rPr>
              <a:t>БИТ:ТОР (доступ после прохождения контрольных мероприятий)</a:t>
            </a:r>
          </a:p>
          <a:p>
            <a:pPr lvl="1"/>
            <a:r>
              <a:rPr lang="ru-RU" sz="1600" dirty="0" err="1" smtClean="0">
                <a:latin typeface="Arial" panose="020B0604020202020204" pitchFamily="34" charset="0"/>
                <a:cs typeface="Arial" panose="020B0604020202020204" pitchFamily="34" charset="0"/>
              </a:rPr>
              <a:t>ТОРы</a:t>
            </a:r>
            <a:r>
              <a:rPr lang="ru-RU" sz="1600" dirty="0" smtClean="0">
                <a:latin typeface="Arial" panose="020B0604020202020204" pitchFamily="34" charset="0"/>
                <a:cs typeface="Arial" panose="020B0604020202020204" pitchFamily="34" charset="0"/>
              </a:rPr>
              <a:t> компании (</a:t>
            </a:r>
            <a:r>
              <a:rPr lang="en-US" sz="1600" dirty="0">
                <a:latin typeface="Arial" panose="020B0604020202020204" pitchFamily="34" charset="0"/>
                <a:cs typeface="Arial" panose="020B0604020202020204" pitchFamily="34" charset="0"/>
                <a:hlinkClick r:id="rId3"/>
              </a:rPr>
              <a:t>https://portal.1cbit.ru/new-portal/solutions</a:t>
            </a:r>
            <a:r>
              <a:rPr lang="en-US" sz="1600" dirty="0" smtClean="0">
                <a:latin typeface="Arial" panose="020B0604020202020204" pitchFamily="34" charset="0"/>
                <a:cs typeface="Arial" panose="020B0604020202020204" pitchFamily="34" charset="0"/>
                <a:hlinkClick r:id="rId3"/>
              </a:rPr>
              <a:t>/</a:t>
            </a:r>
            <a:r>
              <a:rPr lang="ru-RU" sz="1600" dirty="0" smtClean="0">
                <a:latin typeface="Arial" panose="020B0604020202020204" pitchFamily="34" charset="0"/>
                <a:cs typeface="Arial" panose="020B0604020202020204" pitchFamily="34" charset="0"/>
              </a:rPr>
              <a:t>)</a:t>
            </a:r>
          </a:p>
          <a:p>
            <a:pPr lvl="1"/>
            <a:r>
              <a:rPr lang="ru-RU" sz="1600" dirty="0" err="1" smtClean="0">
                <a:latin typeface="Arial" panose="020B0604020202020204" pitchFamily="34" charset="0"/>
                <a:cs typeface="Arial" panose="020B0604020202020204" pitchFamily="34" charset="0"/>
              </a:rPr>
              <a:t>ТОРы</a:t>
            </a:r>
            <a:r>
              <a:rPr lang="ru-RU" sz="1600" dirty="0" smtClean="0">
                <a:latin typeface="Arial" panose="020B0604020202020204" pitchFamily="34" charset="0"/>
                <a:cs typeface="Arial" panose="020B0604020202020204" pitchFamily="34" charset="0"/>
              </a:rPr>
              <a:t> Челябинского офиса</a:t>
            </a:r>
            <a:endParaRPr lang="ru-RU" sz="1600" dirty="0">
              <a:latin typeface="Arial" panose="020B0604020202020204" pitchFamily="34" charset="0"/>
              <a:cs typeface="Arial" panose="020B0604020202020204" pitchFamily="34" charset="0"/>
            </a:endParaRPr>
          </a:p>
          <a:p>
            <a:r>
              <a:rPr lang="ru-RU" sz="1600" dirty="0" smtClean="0">
                <a:latin typeface="Arial" panose="020B0604020202020204" pitchFamily="34" charset="0"/>
                <a:cs typeface="Arial" panose="020B0604020202020204" pitchFamily="34" charset="0"/>
              </a:rPr>
              <a:t>Лицензирование ТОР</a:t>
            </a:r>
            <a:endParaRPr lang="ru-RU"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2363751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dirty="0"/>
          </a:p>
        </p:txBody>
      </p:sp>
      <p:sp>
        <p:nvSpPr>
          <p:cNvPr id="3" name="Объект 2"/>
          <p:cNvSpPr>
            <a:spLocks noGrp="1"/>
          </p:cNvSpPr>
          <p:nvPr>
            <p:ph idx="1"/>
          </p:nvPr>
        </p:nvSpPr>
        <p:spPr/>
        <p:txBody>
          <a:bodyPr/>
          <a:lstStyle/>
          <a:p>
            <a:pPr marL="0" indent="0" algn="ctr">
              <a:buNone/>
            </a:pPr>
            <a:r>
              <a:rPr lang="ru-RU" sz="2400" b="1" dirty="0"/>
              <a:t>Пример 1. </a:t>
            </a:r>
          </a:p>
          <a:p>
            <a:pPr marL="0" indent="0">
              <a:buNone/>
            </a:pPr>
            <a:r>
              <a:rPr lang="ru-RU" sz="2400" dirty="0"/>
              <a:t>Необходимо организовать работу сотрудников с конфигурациями Бухгалтерия Предприятия на 6 рабочих мест и Управление Торговлей на 8 рабочих мест.</a:t>
            </a:r>
          </a:p>
          <a:p>
            <a:endParaRPr lang="ru-RU" dirty="0"/>
          </a:p>
        </p:txBody>
      </p:sp>
    </p:spTree>
    <p:extLst>
      <p:ext uri="{BB962C8B-B14F-4D97-AF65-F5344CB8AC3E}">
        <p14:creationId xmlns:p14="http://schemas.microsoft.com/office/powerpoint/2010/main" val="5476602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latin typeface="Arial" panose="020B0604020202020204" pitchFamily="34" charset="0"/>
                <a:cs typeface="Arial" panose="020B0604020202020204" pitchFamily="34" charset="0"/>
              </a:rPr>
              <a:t>1С</a:t>
            </a:r>
            <a:endParaRPr lang="ru-RU" dirty="0">
              <a:latin typeface="Arial" panose="020B0604020202020204" pitchFamily="34" charset="0"/>
              <a:cs typeface="Arial" panose="020B0604020202020204" pitchFamily="34" charset="0"/>
            </a:endParaRPr>
          </a:p>
        </p:txBody>
      </p:sp>
      <p:sp>
        <p:nvSpPr>
          <p:cNvPr id="3" name="Объект 2"/>
          <p:cNvSpPr>
            <a:spLocks noGrp="1"/>
          </p:cNvSpPr>
          <p:nvPr>
            <p:ph idx="1"/>
          </p:nvPr>
        </p:nvSpPr>
        <p:spPr/>
        <p:txBody>
          <a:bodyPr>
            <a:normAutofit/>
          </a:bodyPr>
          <a:lstStyle/>
          <a:p>
            <a:pPr marL="0" indent="0" algn="just">
              <a:buNone/>
            </a:pPr>
            <a:r>
              <a:rPr lang="ru-RU" sz="1600" dirty="0" smtClean="0">
                <a:latin typeface="Arial" panose="020B0604020202020204" pitchFamily="34" charset="0"/>
                <a:cs typeface="Arial" panose="020B0604020202020204" pitchFamily="34" charset="0"/>
              </a:rPr>
              <a:t>	Как </a:t>
            </a:r>
            <a:r>
              <a:rPr lang="ru-RU" sz="1600" dirty="0">
                <a:latin typeface="Arial" panose="020B0604020202020204" pitchFamily="34" charset="0"/>
                <a:cs typeface="Arial" panose="020B0604020202020204" pitchFamily="34" charset="0"/>
              </a:rPr>
              <a:t>ни странно, но «</a:t>
            </a:r>
            <a:r>
              <a:rPr lang="ru-RU" sz="1600" b="1" dirty="0">
                <a:latin typeface="Arial" panose="020B0604020202020204" pitchFamily="34" charset="0"/>
                <a:cs typeface="Arial" panose="020B0604020202020204" pitchFamily="34" charset="0"/>
              </a:rPr>
              <a:t>1С</a:t>
            </a:r>
            <a:r>
              <a:rPr lang="ru-RU" sz="1600" dirty="0">
                <a:latin typeface="Arial" panose="020B0604020202020204" pitchFamily="34" charset="0"/>
                <a:cs typeface="Arial" panose="020B0604020202020204" pitchFamily="34" charset="0"/>
              </a:rPr>
              <a:t>» - это название не программы, а российской фирмы, которая специализируется на разработке, </a:t>
            </a:r>
            <a:r>
              <a:rPr lang="ru-RU" sz="1600" dirty="0" err="1">
                <a:latin typeface="Arial" panose="020B0604020202020204" pitchFamily="34" charset="0"/>
                <a:cs typeface="Arial" panose="020B0604020202020204" pitchFamily="34" charset="0"/>
              </a:rPr>
              <a:t>дистрибьюции</a:t>
            </a:r>
            <a:r>
              <a:rPr lang="ru-RU" sz="1600" dirty="0">
                <a:latin typeface="Arial" panose="020B0604020202020204" pitchFamily="34" charset="0"/>
                <a:cs typeface="Arial" panose="020B0604020202020204" pitchFamily="34" charset="0"/>
              </a:rPr>
              <a:t>, издании и поддержке компьютерных программ делового и домашнего назначения. То есть загадочный термин «1С» совсем не означает бухгалтерскую программу, а может восприниматься как организация, программа для учета, игры и т.д</a:t>
            </a:r>
            <a:r>
              <a:rPr lang="ru-RU" sz="1600" dirty="0" smtClean="0">
                <a:latin typeface="Arial" panose="020B0604020202020204" pitchFamily="34" charset="0"/>
                <a:cs typeface="Arial" panose="020B0604020202020204" pitchFamily="34" charset="0"/>
              </a:rPr>
              <a:t>. Наиболее </a:t>
            </a:r>
            <a:r>
              <a:rPr lang="ru-RU" sz="1600" dirty="0">
                <a:latin typeface="Arial" panose="020B0604020202020204" pitchFamily="34" charset="0"/>
                <a:cs typeface="Arial" panose="020B0604020202020204" pitchFamily="34" charset="0"/>
              </a:rPr>
              <a:t>известным продуктом этой фирмы является система программ «</a:t>
            </a:r>
            <a:r>
              <a:rPr lang="ru-RU" sz="1600" b="1" dirty="0" smtClean="0">
                <a:latin typeface="Arial" panose="020B0604020202020204" pitchFamily="34" charset="0"/>
                <a:cs typeface="Arial" panose="020B0604020202020204" pitchFamily="34" charset="0"/>
              </a:rPr>
              <a:t>1С:Предприятие»</a:t>
            </a:r>
            <a:r>
              <a:rPr lang="ru-RU" sz="1600" dirty="0" smtClean="0">
                <a:latin typeface="Arial" panose="020B0604020202020204" pitchFamily="34" charset="0"/>
                <a:cs typeface="Arial" panose="020B0604020202020204" pitchFamily="34" charset="0"/>
              </a:rPr>
              <a:t>.</a:t>
            </a:r>
          </a:p>
          <a:p>
            <a:pPr marL="0" indent="0" algn="just">
              <a:buNone/>
            </a:pPr>
            <a:r>
              <a:rPr lang="ru-RU" sz="1600" b="1" dirty="0" smtClean="0">
                <a:latin typeface="Arial" panose="020B0604020202020204" pitchFamily="34" charset="0"/>
                <a:cs typeface="Arial" panose="020B0604020202020204" pitchFamily="34" charset="0"/>
              </a:rPr>
              <a:t>	«1С:Предприятие»</a:t>
            </a:r>
            <a:r>
              <a:rPr lang="ru-RU" sz="1600" dirty="0" smtClean="0">
                <a:latin typeface="Arial" panose="020B0604020202020204" pitchFamily="34" charset="0"/>
                <a:cs typeface="Arial" panose="020B0604020202020204" pitchFamily="34" charset="0"/>
              </a:rPr>
              <a:t> - это система программ, которая  предназначена для автоматизации управления и учета на предприятиях различных отраслей, видов деятельности и типов финансирования. На данный момент эта система включает в себя решения для комплексной автоматизации производственных, торговых и сервисных предприятий, продукты для управления финансами холдингов и отдельных предприятий, ведения бухгалтерского учета, расчета зарплаты и управления кадрами, для учета в бюджетных учреждениях, разнообразные отраслевые и специализированные решения. Проще говоря, учет любого предприятия можно автоматизировать при помощи  1С.</a:t>
            </a:r>
          </a:p>
          <a:p>
            <a:pPr marL="0" indent="0" algn="just">
              <a:buNone/>
            </a:pPr>
            <a:r>
              <a:rPr lang="ru-RU" sz="1600" dirty="0" smtClean="0">
                <a:latin typeface="Arial" panose="020B0604020202020204" pitchFamily="34" charset="0"/>
                <a:cs typeface="Arial" panose="020B0604020202020204" pitchFamily="34" charset="0"/>
              </a:rPr>
              <a:t>	На </a:t>
            </a:r>
            <a:r>
              <a:rPr lang="ru-RU" sz="1600" dirty="0">
                <a:latin typeface="Arial" panose="020B0604020202020204" pitchFamily="34" charset="0"/>
                <a:cs typeface="Arial" panose="020B0604020202020204" pitchFamily="34" charset="0"/>
              </a:rPr>
              <a:t>сегодняшний день программные продукты 1С являются неким стандартом для работы бухгалтерского, управленческого и других видов учета в малом и среднем бизнесе. Работодатели требуют от своих сотрудников обязательных навыков работы именно с этим программным продуктом. </a:t>
            </a:r>
          </a:p>
        </p:txBody>
      </p:sp>
    </p:spTree>
    <p:extLst>
      <p:ext uri="{BB962C8B-B14F-4D97-AF65-F5344CB8AC3E}">
        <p14:creationId xmlns:p14="http://schemas.microsoft.com/office/powerpoint/2010/main" val="28529200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lstStyle/>
          <a:p>
            <a:pPr marL="0" indent="0" algn="ctr">
              <a:buNone/>
            </a:pPr>
            <a:r>
              <a:rPr lang="ru-RU" b="1" dirty="0"/>
              <a:t>Пример 2.</a:t>
            </a:r>
            <a:endParaRPr lang="ru-RU" dirty="0"/>
          </a:p>
          <a:p>
            <a:pPr marL="0" indent="0">
              <a:buNone/>
            </a:pPr>
            <a:r>
              <a:rPr lang="ru-RU" dirty="0"/>
              <a:t>Организация приобрела одну лицензию на сервер "1С:Предприятия 8". Сколько клиент-серверных баз может одновременно использоваться в </a:t>
            </a:r>
            <a:r>
              <a:rPr lang="ru-RU" dirty="0" smtClean="0"/>
              <a:t>организации</a:t>
            </a:r>
          </a:p>
          <a:p>
            <a:pPr marL="0" indent="0">
              <a:buNone/>
            </a:pPr>
            <a:endParaRPr lang="ru-RU" dirty="0"/>
          </a:p>
          <a:p>
            <a:pPr marL="0" indent="0">
              <a:buNone/>
            </a:pPr>
            <a:endParaRPr lang="ru-RU" dirty="0"/>
          </a:p>
          <a:p>
            <a:endParaRPr lang="ru-RU" dirty="0"/>
          </a:p>
        </p:txBody>
      </p:sp>
    </p:spTree>
    <p:extLst>
      <p:ext uri="{BB962C8B-B14F-4D97-AF65-F5344CB8AC3E}">
        <p14:creationId xmlns:p14="http://schemas.microsoft.com/office/powerpoint/2010/main" val="83069773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lstStyle/>
          <a:p>
            <a:pPr marL="0" indent="0" algn="ctr">
              <a:buNone/>
            </a:pPr>
            <a:r>
              <a:rPr lang="ru-RU" b="1" dirty="0"/>
              <a:t>Пример 3</a:t>
            </a:r>
          </a:p>
          <a:p>
            <a:pPr marL="0" indent="0">
              <a:buNone/>
            </a:pPr>
            <a:r>
              <a:rPr lang="ru-RU" dirty="0"/>
              <a:t>Организация приобрела "1С:Бухгалтерия 8. Комплект на 5 пользователей" и "1С:Зарплата и Управление Персоналом 8". На скольких рабочих местах Организация может использовать прикладное решение "Зарплата и Управление Персоналом"?</a:t>
            </a:r>
          </a:p>
          <a:p>
            <a:endParaRPr lang="ru-RU" dirty="0"/>
          </a:p>
        </p:txBody>
      </p:sp>
    </p:spTree>
    <p:extLst>
      <p:ext uri="{BB962C8B-B14F-4D97-AF65-F5344CB8AC3E}">
        <p14:creationId xmlns:p14="http://schemas.microsoft.com/office/powerpoint/2010/main" val="180121678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lstStyle/>
          <a:p>
            <a:pPr marL="0" indent="0" algn="ctr">
              <a:buNone/>
            </a:pPr>
            <a:r>
              <a:rPr lang="ru-RU" b="1" i="1" dirty="0"/>
              <a:t>Пример </a:t>
            </a:r>
            <a:r>
              <a:rPr lang="ru-RU" b="1" i="1" dirty="0" smtClean="0"/>
              <a:t>4 </a:t>
            </a:r>
            <a:endParaRPr lang="ru-RU" b="1" i="1" dirty="0"/>
          </a:p>
          <a:p>
            <a:pPr marL="0" indent="0">
              <a:buNone/>
            </a:pPr>
            <a:r>
              <a:rPr lang="ru-RU" dirty="0"/>
              <a:t>Организация приобрела программный продукт вида "1С:Предприятие 8". для 10 пользователей + клиент-сервер" и отдельно дополнительную лицензию на 10 рабочих мест. Можно ли взамен получить клиентскую лицензию на 20 рабочих мест?</a:t>
            </a:r>
          </a:p>
          <a:p>
            <a:endParaRPr lang="ru-RU" dirty="0"/>
          </a:p>
        </p:txBody>
      </p:sp>
    </p:spTree>
    <p:extLst>
      <p:ext uri="{BB962C8B-B14F-4D97-AF65-F5344CB8AC3E}">
        <p14:creationId xmlns:p14="http://schemas.microsoft.com/office/powerpoint/2010/main" val="173273093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lstStyle/>
          <a:p>
            <a:pPr marL="0" indent="0" algn="ctr">
              <a:buNone/>
            </a:pPr>
            <a:r>
              <a:rPr lang="ru-RU" b="1" dirty="0"/>
              <a:t>Пример </a:t>
            </a:r>
            <a:r>
              <a:rPr lang="ru-RU" b="1" dirty="0" smtClean="0"/>
              <a:t>5</a:t>
            </a:r>
            <a:endParaRPr lang="ru-RU" dirty="0"/>
          </a:p>
          <a:p>
            <a:pPr marL="0" indent="0">
              <a:buNone/>
            </a:pPr>
            <a:r>
              <a:rPr lang="ru-RU" dirty="0"/>
              <a:t>Допустимо ли использовать программу "1С:Бухгалтерия 8. Базовая версия" для ведения учета нескольких юридических лиц на одном компьютере?</a:t>
            </a:r>
          </a:p>
          <a:p>
            <a:pPr marL="0" indent="0" algn="ctr">
              <a:buNone/>
            </a:pPr>
            <a:endParaRPr lang="ru-RU" b="1" dirty="0"/>
          </a:p>
          <a:p>
            <a:endParaRPr lang="ru-RU" dirty="0"/>
          </a:p>
        </p:txBody>
      </p:sp>
    </p:spTree>
    <p:extLst>
      <p:ext uri="{BB962C8B-B14F-4D97-AF65-F5344CB8AC3E}">
        <p14:creationId xmlns:p14="http://schemas.microsoft.com/office/powerpoint/2010/main" val="342398850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lstStyle/>
          <a:p>
            <a:pPr marL="0" indent="0" algn="ctr">
              <a:buNone/>
            </a:pPr>
            <a:r>
              <a:rPr lang="ru-RU" b="1" dirty="0"/>
              <a:t>Пример </a:t>
            </a:r>
            <a:r>
              <a:rPr lang="ru-RU" b="1" dirty="0" smtClean="0"/>
              <a:t>6</a:t>
            </a:r>
            <a:endParaRPr lang="ru-RU" b="1" dirty="0"/>
          </a:p>
          <a:p>
            <a:pPr marL="0" indent="0">
              <a:buNone/>
            </a:pPr>
            <a:r>
              <a:rPr lang="ru-RU" dirty="0"/>
              <a:t>Может ли программа "1С:Бухгалтерия 8. Базовая версия" использоваться в сетевом режиме?</a:t>
            </a:r>
          </a:p>
          <a:p>
            <a:endParaRPr lang="ru-RU" dirty="0"/>
          </a:p>
        </p:txBody>
      </p:sp>
    </p:spTree>
    <p:extLst>
      <p:ext uri="{BB962C8B-B14F-4D97-AF65-F5344CB8AC3E}">
        <p14:creationId xmlns:p14="http://schemas.microsoft.com/office/powerpoint/2010/main" val="50303113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Домашнее задание</a:t>
            </a:r>
            <a:endParaRPr lang="ru-RU" dirty="0"/>
          </a:p>
        </p:txBody>
      </p:sp>
      <p:sp>
        <p:nvSpPr>
          <p:cNvPr id="3" name="Объект 2"/>
          <p:cNvSpPr>
            <a:spLocks noGrp="1"/>
          </p:cNvSpPr>
          <p:nvPr>
            <p:ph idx="1"/>
          </p:nvPr>
        </p:nvSpPr>
        <p:spPr/>
        <p:txBody>
          <a:bodyPr/>
          <a:lstStyle/>
          <a:p>
            <a:pPr marL="0" indent="0">
              <a:buNone/>
            </a:pPr>
            <a:r>
              <a:rPr lang="ru-RU" dirty="0" smtClean="0">
                <a:latin typeface="Arial" panose="020B0604020202020204" pitchFamily="34" charset="0"/>
                <a:cs typeface="Arial" panose="020B0604020202020204" pitchFamily="34" charset="0"/>
              </a:rPr>
              <a:t>Основные подходы 1С</a:t>
            </a:r>
          </a:p>
          <a:p>
            <a:pPr marL="0" indent="0">
              <a:buNone/>
            </a:pPr>
            <a:r>
              <a:rPr lang="en-US" u="sng" dirty="0">
                <a:latin typeface="Arial" panose="020B0604020202020204" pitchFamily="34" charset="0"/>
                <a:cs typeface="Arial" panose="020B0604020202020204" pitchFamily="34" charset="0"/>
                <a:hlinkClick r:id="rId2"/>
              </a:rPr>
              <a:t>http://</a:t>
            </a:r>
            <a:r>
              <a:rPr lang="en-US" u="sng" dirty="0" smtClean="0">
                <a:latin typeface="Arial" panose="020B0604020202020204" pitchFamily="34" charset="0"/>
                <a:cs typeface="Arial" panose="020B0604020202020204" pitchFamily="34" charset="0"/>
                <a:hlinkClick r:id="rId2"/>
              </a:rPr>
              <a:t>its.1c.ru/db/bp8doc/content/3/hdoc</a:t>
            </a:r>
            <a:endParaRPr lang="en-US" u="sng" dirty="0" smtClean="0">
              <a:latin typeface="Arial" panose="020B0604020202020204" pitchFamily="34" charset="0"/>
              <a:cs typeface="Arial" panose="020B0604020202020204" pitchFamily="34" charset="0"/>
            </a:endParaRPr>
          </a:p>
          <a:p>
            <a:pPr marL="0" indent="0">
              <a:buNone/>
            </a:pPr>
            <a:r>
              <a:rPr lang="ru-RU" dirty="0" smtClean="0">
                <a:latin typeface="Arial" panose="020B0604020202020204" pitchFamily="34" charset="0"/>
                <a:cs typeface="Arial" panose="020B0604020202020204" pitchFamily="34" charset="0"/>
              </a:rPr>
              <a:t>Скачать платформу 1С:Предприятие 8</a:t>
            </a:r>
          </a:p>
          <a:p>
            <a:pPr marL="0" indent="0">
              <a:buNone/>
            </a:pPr>
            <a:r>
              <a:rPr lang="en-US" u="sng" dirty="0">
                <a:latin typeface="Arial" panose="020B0604020202020204" pitchFamily="34" charset="0"/>
                <a:cs typeface="Arial" panose="020B0604020202020204" pitchFamily="34" charset="0"/>
                <a:hlinkClick r:id="rId3"/>
              </a:rPr>
              <a:t>http://online.1c.ru/catalog/free/18610155</a:t>
            </a:r>
            <a:r>
              <a:rPr lang="en-US" u="sng" dirty="0" smtClean="0">
                <a:latin typeface="Arial" panose="020B0604020202020204" pitchFamily="34" charset="0"/>
                <a:cs typeface="Arial" panose="020B0604020202020204" pitchFamily="34" charset="0"/>
                <a:hlinkClick r:id="rId3"/>
              </a:rPr>
              <a:t>/</a:t>
            </a:r>
            <a:endParaRPr lang="ru-RU" u="sng" smtClean="0">
              <a:latin typeface="Arial" panose="020B0604020202020204" pitchFamily="34" charset="0"/>
              <a:cs typeface="Arial" panose="020B0604020202020204" pitchFamily="34" charset="0"/>
            </a:endParaRPr>
          </a:p>
          <a:p>
            <a:pPr marL="0" indent="0">
              <a:buNone/>
            </a:pPr>
            <a:r>
              <a:rPr lang="ru-RU" smtClean="0">
                <a:latin typeface="Arial" panose="020B0604020202020204" pitchFamily="34" charset="0"/>
                <a:cs typeface="Arial" panose="020B0604020202020204" pitchFamily="34" charset="0"/>
              </a:rPr>
              <a:t>Лицензирование</a:t>
            </a:r>
            <a:endParaRPr lang="ru-RU" dirty="0" smtClean="0">
              <a:latin typeface="Arial" panose="020B0604020202020204" pitchFamily="34" charset="0"/>
              <a:cs typeface="Arial" panose="020B0604020202020204" pitchFamily="34" charset="0"/>
            </a:endParaRPr>
          </a:p>
          <a:p>
            <a:pPr marL="0" indent="0">
              <a:buNone/>
            </a:pPr>
            <a:r>
              <a:rPr lang="en-US" dirty="0">
                <a:latin typeface="Arial" panose="020B0604020202020204" pitchFamily="34" charset="0"/>
                <a:cs typeface="Arial" panose="020B0604020202020204" pitchFamily="34" charset="0"/>
                <a:hlinkClick r:id="rId4"/>
              </a:rPr>
              <a:t>http://</a:t>
            </a:r>
            <a:r>
              <a:rPr lang="en-US" dirty="0" smtClean="0">
                <a:latin typeface="Arial" panose="020B0604020202020204" pitchFamily="34" charset="0"/>
                <a:cs typeface="Arial" panose="020B0604020202020204" pitchFamily="34" charset="0"/>
                <a:hlinkClick r:id="rId4"/>
              </a:rPr>
              <a:t>v8.1c.ru/predpriyatie/questions_licence.htm</a:t>
            </a:r>
            <a:endParaRPr lang="en-US" dirty="0" smtClean="0">
              <a:latin typeface="Arial" panose="020B0604020202020204" pitchFamily="34" charset="0"/>
              <a:cs typeface="Arial" panose="020B0604020202020204" pitchFamily="34" charset="0"/>
            </a:endParaRPr>
          </a:p>
          <a:p>
            <a:pPr marL="0" indent="0">
              <a:buNone/>
            </a:pPr>
            <a:endParaRPr lang="ru-RU" dirty="0"/>
          </a:p>
        </p:txBody>
      </p:sp>
    </p:spTree>
    <p:extLst>
      <p:ext uri="{BB962C8B-B14F-4D97-AF65-F5344CB8AC3E}">
        <p14:creationId xmlns:p14="http://schemas.microsoft.com/office/powerpoint/2010/main" val="95940882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ru-RU" dirty="0" smtClean="0"/>
              <a:t/>
            </a:r>
            <a:br>
              <a:rPr lang="ru-RU" dirty="0" smtClean="0"/>
            </a:br>
            <a:r>
              <a:rPr lang="en-US" dirty="0"/>
              <a:t>AVDirks@1cbit.ru</a:t>
            </a:r>
            <a:endParaRPr lang="ru-RU" dirty="0"/>
          </a:p>
        </p:txBody>
      </p:sp>
      <p:sp>
        <p:nvSpPr>
          <p:cNvPr id="3" name="Текст 2"/>
          <p:cNvSpPr>
            <a:spLocks noGrp="1"/>
          </p:cNvSpPr>
          <p:nvPr>
            <p:ph type="body" idx="1"/>
          </p:nvPr>
        </p:nvSpPr>
        <p:spPr/>
        <p:txBody>
          <a:bodyPr/>
          <a:lstStyle/>
          <a:p>
            <a:pPr algn="ctr"/>
            <a:r>
              <a:rPr lang="ru-RU" dirty="0" smtClean="0"/>
              <a:t>Желаю успехов, удачи!</a:t>
            </a:r>
            <a:endParaRPr lang="ru-RU" dirty="0"/>
          </a:p>
        </p:txBody>
      </p:sp>
    </p:spTree>
    <p:extLst>
      <p:ext uri="{BB962C8B-B14F-4D97-AF65-F5344CB8AC3E}">
        <p14:creationId xmlns:p14="http://schemas.microsoft.com/office/powerpoint/2010/main" val="1010561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latin typeface="Arial" panose="020B0604020202020204" pitchFamily="34" charset="0"/>
                <a:cs typeface="Arial" panose="020B0604020202020204" pitchFamily="34" charset="0"/>
              </a:rPr>
              <a:t>1С:ФРАНЧАЙЗИ</a:t>
            </a:r>
            <a:endParaRPr lang="ru-RU" dirty="0"/>
          </a:p>
        </p:txBody>
      </p:sp>
      <p:sp>
        <p:nvSpPr>
          <p:cNvPr id="3" name="Объект 2"/>
          <p:cNvSpPr>
            <a:spLocks noGrp="1"/>
          </p:cNvSpPr>
          <p:nvPr>
            <p:ph idx="1"/>
          </p:nvPr>
        </p:nvSpPr>
        <p:spPr>
          <a:xfrm>
            <a:off x="263047" y="2296583"/>
            <a:ext cx="8252302" cy="1803930"/>
          </a:xfrm>
        </p:spPr>
        <p:txBody>
          <a:bodyPr>
            <a:normAutofit/>
          </a:bodyPr>
          <a:lstStyle/>
          <a:p>
            <a:pPr marL="0" indent="0" algn="just">
              <a:buNone/>
            </a:pPr>
            <a:r>
              <a:rPr lang="ru-RU" sz="2400" b="1" dirty="0" smtClean="0">
                <a:latin typeface="Arial" panose="020B0604020202020204" pitchFamily="34" charset="0"/>
                <a:cs typeface="Arial" panose="020B0604020202020204" pitchFamily="34" charset="0"/>
              </a:rPr>
              <a:t>	</a:t>
            </a:r>
            <a:r>
              <a:rPr lang="ru-RU" sz="2400" b="1" dirty="0" err="1" smtClean="0">
                <a:latin typeface="Arial" panose="020B0604020202020204" pitchFamily="34" charset="0"/>
                <a:cs typeface="Arial" panose="020B0604020202020204" pitchFamily="34" charset="0"/>
              </a:rPr>
              <a:t>Франчайзи</a:t>
            </a:r>
            <a:r>
              <a:rPr lang="ru-RU" sz="2400" dirty="0" smtClean="0">
                <a:latin typeface="Arial" panose="020B0604020202020204" pitchFamily="34" charset="0"/>
                <a:cs typeface="Arial" panose="020B0604020202020204" pitchFamily="34" charset="0"/>
              </a:rPr>
              <a:t> </a:t>
            </a:r>
            <a:r>
              <a:rPr lang="ru-RU" sz="2400" dirty="0">
                <a:latin typeface="Arial" panose="020B0604020202020204" pitchFamily="34" charset="0"/>
                <a:cs typeface="Arial" panose="020B0604020202020204" pitchFamily="34" charset="0"/>
              </a:rPr>
              <a:t>— частное или юридическое лицо (банк, фирма, предприятие и т. д.), получающее от </a:t>
            </a:r>
            <a:r>
              <a:rPr lang="ru-RU" sz="2400" dirty="0" err="1">
                <a:latin typeface="Arial" panose="020B0604020202020204" pitchFamily="34" charset="0"/>
                <a:cs typeface="Arial" panose="020B0604020202020204" pitchFamily="34" charset="0"/>
              </a:rPr>
              <a:t>франчайзера</a:t>
            </a:r>
            <a:r>
              <a:rPr lang="ru-RU" sz="2400" dirty="0">
                <a:latin typeface="Arial" panose="020B0604020202020204" pitchFamily="34" charset="0"/>
                <a:cs typeface="Arial" panose="020B0604020202020204" pitchFamily="34" charset="0"/>
              </a:rPr>
              <a:t> право на деятельность под его товарным знаком и обязующееся соблюдать предписанные стандарты качества и методы ведения бизнеса.</a:t>
            </a:r>
          </a:p>
        </p:txBody>
      </p:sp>
    </p:spTree>
    <p:extLst>
      <p:ext uri="{BB962C8B-B14F-4D97-AF65-F5344CB8AC3E}">
        <p14:creationId xmlns:p14="http://schemas.microsoft.com/office/powerpoint/2010/main" val="7964003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412670" y="262467"/>
            <a:ext cx="5559880" cy="465666"/>
          </a:xfrm>
        </p:spPr>
        <p:txBody>
          <a:bodyPr/>
          <a:lstStyle/>
          <a:p>
            <a:r>
              <a:rPr lang="ru-RU" dirty="0">
                <a:latin typeface="Arial" panose="020B0604020202020204" pitchFamily="34" charset="0"/>
                <a:cs typeface="Arial" panose="020B0604020202020204" pitchFamily="34" charset="0"/>
              </a:rPr>
              <a:t>1С:ФРАНЧАЙЗИ</a:t>
            </a:r>
          </a:p>
        </p:txBody>
      </p:sp>
      <p:sp>
        <p:nvSpPr>
          <p:cNvPr id="3" name="TextBox 2"/>
          <p:cNvSpPr txBox="1"/>
          <p:nvPr/>
        </p:nvSpPr>
        <p:spPr>
          <a:xfrm>
            <a:off x="157163" y="728133"/>
            <a:ext cx="8815387" cy="5755422"/>
          </a:xfrm>
          <a:prstGeom prst="rect">
            <a:avLst/>
          </a:prstGeom>
          <a:noFill/>
        </p:spPr>
        <p:txBody>
          <a:bodyPr wrap="square" rtlCol="0">
            <a:spAutoFit/>
          </a:bodyPr>
          <a:lstStyle/>
          <a:p>
            <a:pPr algn="just"/>
            <a:r>
              <a:rPr lang="ru-RU" sz="1600" dirty="0" smtClean="0">
                <a:latin typeface="Arial" panose="020B0604020202020204" pitchFamily="34" charset="0"/>
                <a:cs typeface="Arial" panose="020B0604020202020204" pitchFamily="34" charset="0"/>
              </a:rPr>
              <a:t>	</a:t>
            </a:r>
            <a:r>
              <a:rPr lang="ru-RU" sz="1600" dirty="0" err="1" smtClean="0">
                <a:latin typeface="Arial" panose="020B0604020202020204" pitchFamily="34" charset="0"/>
                <a:cs typeface="Arial" panose="020B0604020202020204" pitchFamily="34" charset="0"/>
              </a:rPr>
              <a:t>Франчайзинговая</a:t>
            </a:r>
            <a:r>
              <a:rPr lang="ru-RU" sz="1600" dirty="0" smtClean="0">
                <a:latin typeface="Arial" panose="020B0604020202020204" pitchFamily="34" charset="0"/>
                <a:cs typeface="Arial" panose="020B0604020202020204" pitchFamily="34" charset="0"/>
              </a:rPr>
              <a:t> </a:t>
            </a:r>
            <a:r>
              <a:rPr lang="ru-RU" sz="1600" dirty="0">
                <a:latin typeface="Arial" panose="020B0604020202020204" pitchFamily="34" charset="0"/>
                <a:cs typeface="Arial" panose="020B0604020202020204" pitchFamily="34" charset="0"/>
              </a:rPr>
              <a:t>сеть партнеров-</a:t>
            </a:r>
            <a:r>
              <a:rPr lang="ru-RU" sz="1600" dirty="0" err="1">
                <a:latin typeface="Arial" panose="020B0604020202020204" pitchFamily="34" charset="0"/>
                <a:cs typeface="Arial" panose="020B0604020202020204" pitchFamily="34" charset="0"/>
              </a:rPr>
              <a:t>внедренцев</a:t>
            </a:r>
            <a:r>
              <a:rPr lang="ru-RU" sz="1600" dirty="0">
                <a:latin typeface="Arial" panose="020B0604020202020204" pitchFamily="34" charset="0"/>
                <a:cs typeface="Arial" panose="020B0604020202020204" pitchFamily="34" charset="0"/>
              </a:rPr>
              <a:t> создана и развивается фирмой "1С" для квалифицированного выполнения работ по обслуживанию пользователей системы "1С:Предприятие" и гарантирует качество оказываемых услуг. На сегодня эта сеть не имеет аналогов в России, она сформирована и развивается на базе коллективов, не просто продающих программные продукты, но и имеющих опыт до- и послепродажного обслуживания клиентов, внедрения, сопровождения, а зачастую и разработки программ</a:t>
            </a:r>
            <a:r>
              <a:rPr lang="ru-RU" sz="1600" dirty="0" smtClean="0">
                <a:latin typeface="Arial" panose="020B0604020202020204" pitchFamily="34" charset="0"/>
                <a:cs typeface="Arial" panose="020B0604020202020204" pitchFamily="34" charset="0"/>
              </a:rPr>
              <a:t>.</a:t>
            </a:r>
          </a:p>
          <a:p>
            <a:pPr algn="just"/>
            <a:endParaRPr lang="ru-RU" sz="1600" dirty="0" smtClean="0">
              <a:latin typeface="Arial" panose="020B0604020202020204" pitchFamily="34" charset="0"/>
              <a:cs typeface="Arial" panose="020B0604020202020204" pitchFamily="34" charset="0"/>
            </a:endParaRPr>
          </a:p>
          <a:p>
            <a:pPr algn="just"/>
            <a:r>
              <a:rPr lang="ru-RU" sz="1600" dirty="0" smtClean="0">
                <a:latin typeface="Arial" panose="020B0604020202020204" pitchFamily="34" charset="0"/>
                <a:cs typeface="Arial" panose="020B0604020202020204" pitchFamily="34" charset="0"/>
              </a:rPr>
              <a:t>	Фирмы-</a:t>
            </a:r>
            <a:r>
              <a:rPr lang="ru-RU" sz="1600" dirty="0" err="1" smtClean="0">
                <a:latin typeface="Arial" panose="020B0604020202020204" pitchFamily="34" charset="0"/>
                <a:cs typeface="Arial" panose="020B0604020202020204" pitchFamily="34" charset="0"/>
              </a:rPr>
              <a:t>франчайзи</a:t>
            </a:r>
            <a:r>
              <a:rPr lang="ru-RU" sz="1600" dirty="0" smtClean="0">
                <a:latin typeface="Arial" panose="020B0604020202020204" pitchFamily="34" charset="0"/>
                <a:cs typeface="Arial" panose="020B0604020202020204" pitchFamily="34" charset="0"/>
              </a:rPr>
              <a:t> </a:t>
            </a:r>
            <a:r>
              <a:rPr lang="ru-RU" sz="1600" dirty="0">
                <a:latin typeface="Arial" panose="020B0604020202020204" pitchFamily="34" charset="0"/>
                <a:cs typeface="Arial" panose="020B0604020202020204" pitchFamily="34" charset="0"/>
              </a:rPr>
              <a:t>работают под единой маркой "1С:ФРАНЧАЙЗИНГ", имеют в своем составе аттестованных фирмой "1С" специалистов, что гарантирует высокое качество выполнения типового набора услуг, начиная от простой инсталляции и элементарной настройки прикладной конфигурации до интеграции программы с другими пакетами, обучения пользователей и постановки учета на предприятии в полном объеме</a:t>
            </a:r>
            <a:r>
              <a:rPr lang="ru-RU" sz="1600" dirty="0" smtClean="0">
                <a:latin typeface="Arial" panose="020B0604020202020204" pitchFamily="34" charset="0"/>
                <a:cs typeface="Arial" panose="020B0604020202020204" pitchFamily="34" charset="0"/>
              </a:rPr>
              <a:t>.</a:t>
            </a:r>
          </a:p>
          <a:p>
            <a:pPr algn="just"/>
            <a:endParaRPr lang="ru-RU" sz="1600" dirty="0" smtClean="0">
              <a:latin typeface="Arial" panose="020B0604020202020204" pitchFamily="34" charset="0"/>
              <a:cs typeface="Arial" panose="020B0604020202020204" pitchFamily="34" charset="0"/>
            </a:endParaRPr>
          </a:p>
          <a:p>
            <a:pPr algn="just"/>
            <a:r>
              <a:rPr lang="ru-RU" sz="1600" dirty="0" smtClean="0">
                <a:latin typeface="Arial" panose="020B0604020202020204" pitchFamily="34" charset="0"/>
                <a:cs typeface="Arial" panose="020B0604020202020204" pitchFamily="34" charset="0"/>
              </a:rPr>
              <a:t>	Почему </a:t>
            </a:r>
            <a:r>
              <a:rPr lang="ru-RU" sz="1600" dirty="0">
                <a:latin typeface="Arial" panose="020B0604020202020204" pitchFamily="34" charset="0"/>
                <a:cs typeface="Arial" panose="020B0604020202020204" pitchFamily="34" charset="0"/>
              </a:rPr>
              <a:t>обслуживанием пользователей занимается не сама фирма "1С", а ее партнеры-</a:t>
            </a:r>
            <a:r>
              <a:rPr lang="ru-RU" sz="1600" dirty="0" err="1">
                <a:latin typeface="Arial" panose="020B0604020202020204" pitchFamily="34" charset="0"/>
                <a:cs typeface="Arial" panose="020B0604020202020204" pitchFamily="34" charset="0"/>
              </a:rPr>
              <a:t>франчайзи</a:t>
            </a:r>
            <a:r>
              <a:rPr lang="ru-RU" sz="1600" dirty="0">
                <a:latin typeface="Arial" panose="020B0604020202020204" pitchFamily="34" charset="0"/>
                <a:cs typeface="Arial" panose="020B0604020202020204" pitchFamily="34" charset="0"/>
              </a:rPr>
              <a:t>? Дело в том, что франчайзинг - наилучший на сегодняшний день метод обеспечить индустриальное качество услуг, позволяющий сочетать эффективность, энергию, высочайший профессионализм и подвижность сотен небольших частных предприятий с мощью признанной торговой марки, технологическими достижениями и гарантиями ведущего российского разработчика программного обеспечения. Только небольшие частные предприятия реально могут оказывать внимание конкретным нуждам конкретного клиента. При этом наличие у </a:t>
            </a:r>
            <a:r>
              <a:rPr lang="ru-RU" sz="1600" dirty="0" err="1">
                <a:latin typeface="Arial" panose="020B0604020202020204" pitchFamily="34" charset="0"/>
                <a:cs typeface="Arial" panose="020B0604020202020204" pitchFamily="34" charset="0"/>
              </a:rPr>
              <a:t>франчайзи</a:t>
            </a:r>
            <a:r>
              <a:rPr lang="ru-RU" sz="1600" dirty="0">
                <a:latin typeface="Arial" panose="020B0604020202020204" pitchFamily="34" charset="0"/>
                <a:cs typeface="Arial" panose="020B0604020202020204" pitchFamily="34" charset="0"/>
              </a:rPr>
              <a:t> за спиной самой фирмы "1С" дает клиенту уверенность, что предложенные ему решения по автоматизации будут совершенствоваться и поддерживаться на регулярной и долговременной основе.</a:t>
            </a:r>
          </a:p>
        </p:txBody>
      </p:sp>
    </p:spTree>
    <p:extLst>
      <p:ext uri="{BB962C8B-B14F-4D97-AF65-F5344CB8AC3E}">
        <p14:creationId xmlns:p14="http://schemas.microsoft.com/office/powerpoint/2010/main" val="10534965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latin typeface="Arial" panose="020B0604020202020204" pitchFamily="34" charset="0"/>
                <a:cs typeface="Arial" panose="020B0604020202020204" pitchFamily="34" charset="0"/>
              </a:rPr>
              <a:t>1С:ФРАНЧАЙЗИ</a:t>
            </a:r>
          </a:p>
        </p:txBody>
      </p:sp>
      <p:sp>
        <p:nvSpPr>
          <p:cNvPr id="3" name="Объект 2"/>
          <p:cNvSpPr>
            <a:spLocks noGrp="1"/>
          </p:cNvSpPr>
          <p:nvPr>
            <p:ph idx="1"/>
          </p:nvPr>
        </p:nvSpPr>
        <p:spPr>
          <a:xfrm>
            <a:off x="137786" y="982132"/>
            <a:ext cx="8818324" cy="5631609"/>
          </a:xfrm>
        </p:spPr>
        <p:txBody>
          <a:bodyPr>
            <a:normAutofit lnSpcReduction="10000"/>
          </a:bodyPr>
          <a:lstStyle/>
          <a:p>
            <a:pPr marL="0" indent="0" algn="ctr">
              <a:buNone/>
            </a:pPr>
            <a:r>
              <a:rPr lang="ru-RU" sz="2200" b="1" dirty="0">
                <a:latin typeface="Arial" panose="020B0604020202020204" pitchFamily="34" charset="0"/>
                <a:cs typeface="Arial" panose="020B0604020202020204" pitchFamily="34" charset="0"/>
              </a:rPr>
              <a:t>1С:ФРАНЧАЙЗИ:</a:t>
            </a:r>
          </a:p>
          <a:p>
            <a:pPr algn="just"/>
            <a:r>
              <a:rPr lang="ru-RU" sz="2200" dirty="0" smtClean="0">
                <a:latin typeface="Arial" panose="020B0604020202020204" pitchFamily="34" charset="0"/>
                <a:cs typeface="Arial" panose="020B0604020202020204" pitchFamily="34" charset="0"/>
              </a:rPr>
              <a:t>могут </a:t>
            </a:r>
            <a:r>
              <a:rPr lang="ru-RU" sz="2200" dirty="0">
                <a:latin typeface="Arial" panose="020B0604020202020204" pitchFamily="34" charset="0"/>
                <a:cs typeface="Arial" panose="020B0604020202020204" pitchFamily="34" charset="0"/>
              </a:rPr>
              <a:t>использовать символику "1С" в рамках деятельности, ограниченной договором франчайзинга;</a:t>
            </a:r>
          </a:p>
          <a:p>
            <a:pPr algn="just"/>
            <a:r>
              <a:rPr lang="ru-RU" sz="2200" dirty="0">
                <a:latin typeface="Arial" panose="020B0604020202020204" pitchFamily="34" charset="0"/>
                <a:cs typeface="Arial" panose="020B0604020202020204" pitchFamily="34" charset="0"/>
              </a:rPr>
              <a:t>получают специальную рекламную поддержку в центральной прессе, на выставках и др.;</a:t>
            </a:r>
          </a:p>
          <a:p>
            <a:pPr algn="just"/>
            <a:r>
              <a:rPr lang="ru-RU" sz="2200" dirty="0">
                <a:latin typeface="Arial" panose="020B0604020202020204" pitchFamily="34" charset="0"/>
                <a:cs typeface="Arial" panose="020B0604020202020204" pitchFamily="34" charset="0"/>
              </a:rPr>
              <a:t>получают компенсацию затрат на региональную рекламу;</a:t>
            </a:r>
          </a:p>
          <a:p>
            <a:pPr algn="just"/>
            <a:r>
              <a:rPr lang="ru-RU" sz="2200" dirty="0">
                <a:latin typeface="Arial" panose="020B0604020202020204" pitchFamily="34" charset="0"/>
                <a:cs typeface="Arial" panose="020B0604020202020204" pitchFamily="34" charset="0"/>
              </a:rPr>
              <a:t>получают специальную методическую рабочую информацию;</a:t>
            </a:r>
          </a:p>
          <a:p>
            <a:pPr algn="just"/>
            <a:r>
              <a:rPr lang="ru-RU" sz="2200" dirty="0">
                <a:latin typeface="Arial" panose="020B0604020202020204" pitchFamily="34" charset="0"/>
                <a:cs typeface="Arial" panose="020B0604020202020204" pitchFamily="34" charset="0"/>
              </a:rPr>
              <a:t>имеют </a:t>
            </a:r>
            <a:r>
              <a:rPr lang="ru-RU" sz="2200" dirty="0" smtClean="0">
                <a:latin typeface="Arial" panose="020B0604020202020204" pitchFamily="34" charset="0"/>
                <a:cs typeface="Arial" panose="020B0604020202020204" pitchFamily="34" charset="0"/>
              </a:rPr>
              <a:t>скидки </a:t>
            </a:r>
            <a:r>
              <a:rPr lang="ru-RU" sz="2200" dirty="0">
                <a:latin typeface="Arial" panose="020B0604020202020204" pitchFamily="34" charset="0"/>
                <a:cs typeface="Arial" panose="020B0604020202020204" pitchFamily="34" charset="0"/>
              </a:rPr>
              <a:t>на приобретаемые в фирме "1С" программные продукты;</a:t>
            </a:r>
          </a:p>
          <a:p>
            <a:pPr algn="just"/>
            <a:r>
              <a:rPr lang="ru-RU" sz="2200" dirty="0">
                <a:latin typeface="Arial" panose="020B0604020202020204" pitchFamily="34" charset="0"/>
                <a:cs typeface="Arial" panose="020B0604020202020204" pitchFamily="34" charset="0"/>
              </a:rPr>
              <a:t>проходят обучение, получают консультации в фирме "1С" по программным средствам и вопросам </a:t>
            </a:r>
            <a:r>
              <a:rPr lang="ru-RU" sz="2200" dirty="0" err="1">
                <a:latin typeface="Arial" panose="020B0604020202020204" pitchFamily="34" charset="0"/>
                <a:cs typeface="Arial" panose="020B0604020202020204" pitchFamily="34" charset="0"/>
              </a:rPr>
              <a:t>франчайзинговой</a:t>
            </a:r>
            <a:r>
              <a:rPr lang="ru-RU" sz="2200" dirty="0">
                <a:latin typeface="Arial" panose="020B0604020202020204" pitchFamily="34" charset="0"/>
                <a:cs typeface="Arial" panose="020B0604020202020204" pitchFamily="34" charset="0"/>
              </a:rPr>
              <a:t> деятельности;</a:t>
            </a:r>
          </a:p>
          <a:p>
            <a:pPr algn="just"/>
            <a:r>
              <a:rPr lang="ru-RU" sz="2200" dirty="0">
                <a:latin typeface="Arial" panose="020B0604020202020204" pitchFamily="34" charset="0"/>
                <a:cs typeface="Arial" panose="020B0604020202020204" pitchFamily="34" charset="0"/>
              </a:rPr>
              <a:t>проводят аттестацию своих сотрудников в фирме "1С";</a:t>
            </a:r>
          </a:p>
          <a:p>
            <a:pPr algn="just"/>
            <a:r>
              <a:rPr lang="ru-RU" sz="2200" dirty="0">
                <a:latin typeface="Arial" panose="020B0604020202020204" pitchFamily="34" charset="0"/>
                <a:cs typeface="Arial" panose="020B0604020202020204" pitchFamily="34" charset="0"/>
              </a:rPr>
              <a:t>регулярно получают актуальную технологическую информацию, помогающую в практической работе с клиентами - по электронной почте, на сайте фирмы "1С" в Интернет, на технологических CD-</a:t>
            </a:r>
            <a:r>
              <a:rPr lang="ru-RU" sz="2200" dirty="0" err="1">
                <a:latin typeface="Arial" panose="020B0604020202020204" pitchFamily="34" charset="0"/>
                <a:cs typeface="Arial" panose="020B0604020202020204" pitchFamily="34" charset="0"/>
              </a:rPr>
              <a:t>ROMах</a:t>
            </a:r>
            <a:r>
              <a:rPr lang="ru-RU" sz="2200" dirty="0">
                <a:latin typeface="Arial" panose="020B0604020202020204" pitchFamily="34" charset="0"/>
                <a:cs typeface="Arial" panose="020B0604020202020204" pitchFamily="34" charset="0"/>
              </a:rPr>
              <a:t>.</a:t>
            </a:r>
          </a:p>
          <a:p>
            <a:endParaRPr lang="ru-RU"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869023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latin typeface="Arial" panose="020B0604020202020204" pitchFamily="34" charset="0"/>
                <a:cs typeface="Arial" panose="020B0604020202020204" pitchFamily="34" charset="0"/>
              </a:rPr>
              <a:t>1С:ФРАНЧАЙЗИ</a:t>
            </a:r>
            <a:endParaRPr lang="ru-RU" dirty="0"/>
          </a:p>
        </p:txBody>
      </p:sp>
      <p:sp>
        <p:nvSpPr>
          <p:cNvPr id="4" name="Rectangle 1"/>
          <p:cNvSpPr>
            <a:spLocks noGrp="1" noChangeArrowheads="1"/>
          </p:cNvSpPr>
          <p:nvPr>
            <p:ph idx="1"/>
          </p:nvPr>
        </p:nvSpPr>
        <p:spPr bwMode="auto">
          <a:xfrm>
            <a:off x="125260" y="750562"/>
            <a:ext cx="8830850" cy="5539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sz="2400" b="1"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Этические нормы работы 1С:Франчайзи</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ru-RU" altLang="ru-RU" sz="24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Честно и корректно относиться к клиентам, сотрудникам и другим </a:t>
            </a:r>
            <a:r>
              <a:rPr kumimoji="0" lang="ru-RU" altLang="ru-RU" sz="2400" b="0" i="0" u="none" strike="noStrike" cap="none" normalizeH="0" baseline="0" dirty="0" err="1" smtClean="0">
                <a:ln>
                  <a:noFill/>
                </a:ln>
                <a:solidFill>
                  <a:schemeClr val="tx1"/>
                </a:solidFill>
                <a:effectLst/>
                <a:latin typeface="Arial" panose="020B0604020202020204" pitchFamily="34" charset="0"/>
                <a:cs typeface="Arial" panose="020B0604020202020204" pitchFamily="34" charset="0"/>
              </a:rPr>
              <a:t>франчайзи</a:t>
            </a:r>
            <a:r>
              <a:rPr kumimoji="0" lang="ru-RU" altLang="ru-RU" sz="24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 </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ru-RU" altLang="ru-RU" sz="24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Конкурировать с другими </a:t>
            </a:r>
            <a:r>
              <a:rPr kumimoji="0" lang="ru-RU" altLang="ru-RU" sz="2400" b="0" i="0" u="none" strike="noStrike" cap="none" normalizeH="0" baseline="0" dirty="0" err="1" smtClean="0">
                <a:ln>
                  <a:noFill/>
                </a:ln>
                <a:solidFill>
                  <a:schemeClr val="tx1"/>
                </a:solidFill>
                <a:effectLst/>
                <a:latin typeface="Arial" panose="020B0604020202020204" pitchFamily="34" charset="0"/>
                <a:cs typeface="Arial" panose="020B0604020202020204" pitchFamily="34" charset="0"/>
              </a:rPr>
              <a:t>франчайзи</a:t>
            </a:r>
            <a:r>
              <a:rPr kumimoji="0" lang="ru-RU" altLang="ru-RU" sz="24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 качеством, а не ценой </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ru-RU" altLang="ru-RU" sz="24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Готовить собственные кадры и избегать переманивания сотрудников других </a:t>
            </a:r>
            <a:r>
              <a:rPr kumimoji="0" lang="ru-RU" altLang="ru-RU" sz="2400" b="0" i="0" u="none" strike="noStrike" cap="none" normalizeH="0" baseline="0" dirty="0" err="1" smtClean="0">
                <a:ln>
                  <a:noFill/>
                </a:ln>
                <a:solidFill>
                  <a:schemeClr val="tx1"/>
                </a:solidFill>
                <a:effectLst/>
                <a:latin typeface="Arial" panose="020B0604020202020204" pitchFamily="34" charset="0"/>
                <a:cs typeface="Arial" panose="020B0604020202020204" pitchFamily="34" charset="0"/>
              </a:rPr>
              <a:t>франчайзи</a:t>
            </a:r>
            <a:r>
              <a:rPr kumimoji="0" lang="ru-RU" altLang="ru-RU" sz="24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 </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ru-RU" altLang="ru-RU" sz="24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Поддерживать деловую репутацию сообщества "1С" и воздерживаться от распространения негативной информации о других </a:t>
            </a:r>
            <a:r>
              <a:rPr kumimoji="0" lang="ru-RU" altLang="ru-RU" sz="2400" b="0" i="0" u="none" strike="noStrike" cap="none" normalizeH="0" baseline="0" dirty="0" err="1" smtClean="0">
                <a:ln>
                  <a:noFill/>
                </a:ln>
                <a:solidFill>
                  <a:schemeClr val="tx1"/>
                </a:solidFill>
                <a:effectLst/>
                <a:latin typeface="Arial" panose="020B0604020202020204" pitchFamily="34" charset="0"/>
                <a:cs typeface="Arial" panose="020B0604020202020204" pitchFamily="34" charset="0"/>
              </a:rPr>
              <a:t>франчайзи</a:t>
            </a:r>
            <a:r>
              <a:rPr kumimoji="0" lang="ru-RU" altLang="ru-RU" sz="24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 </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ru-RU" altLang="ru-RU" sz="24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Обслуживать только лицензионное программное обеспечение </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ru-RU" altLang="ru-RU" sz="24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Не использовать массовых рассылок сообщений по электронной почте, отправляемых без согласия владельца электронного адреса (спам)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59532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Номенклатура</a:t>
            </a:r>
            <a:endParaRPr lang="ru-RU" dirty="0"/>
          </a:p>
        </p:txBody>
      </p:sp>
      <p:sp>
        <p:nvSpPr>
          <p:cNvPr id="3" name="Объект 2"/>
          <p:cNvSpPr>
            <a:spLocks noGrp="1"/>
          </p:cNvSpPr>
          <p:nvPr>
            <p:ph idx="1"/>
          </p:nvPr>
        </p:nvSpPr>
        <p:spPr>
          <a:xfrm>
            <a:off x="187890" y="820468"/>
            <a:ext cx="8830850" cy="5793273"/>
          </a:xfrm>
        </p:spPr>
        <p:txBody>
          <a:bodyPr>
            <a:normAutofit lnSpcReduction="10000"/>
          </a:bodyPr>
          <a:lstStyle/>
          <a:p>
            <a:r>
              <a:rPr lang="ru-RU" sz="2400" dirty="0" smtClean="0">
                <a:latin typeface="Arial" panose="020B0604020202020204" pitchFamily="34" charset="0"/>
                <a:cs typeface="Arial" panose="020B0604020202020204" pitchFamily="34" charset="0"/>
              </a:rPr>
              <a:t>Продукция 1С (Семейство программ 1С:Предприятие)</a:t>
            </a:r>
          </a:p>
          <a:p>
            <a:pPr lvl="1"/>
            <a:r>
              <a:rPr lang="ru-RU" sz="2400" dirty="0" smtClean="0">
                <a:latin typeface="Arial" panose="020B0604020202020204" pitchFamily="34" charset="0"/>
                <a:cs typeface="Arial" panose="020B0604020202020204" pitchFamily="34" charset="0"/>
              </a:rPr>
              <a:t>1С:Бухгалтерия предприятия 8</a:t>
            </a:r>
          </a:p>
          <a:p>
            <a:pPr lvl="1"/>
            <a:r>
              <a:rPr lang="ru-RU" sz="2400" dirty="0" smtClean="0">
                <a:latin typeface="Arial" panose="020B0604020202020204" pitchFamily="34" charset="0"/>
                <a:cs typeface="Arial" panose="020B0604020202020204" pitchFamily="34" charset="0"/>
              </a:rPr>
              <a:t>1С:Управление торговлей 8</a:t>
            </a:r>
          </a:p>
          <a:p>
            <a:pPr lvl="1"/>
            <a:r>
              <a:rPr lang="ru-RU" sz="2400" dirty="0" smtClean="0">
                <a:latin typeface="Arial" panose="020B0604020202020204" pitchFamily="34" charset="0"/>
                <a:cs typeface="Arial" panose="020B0604020202020204" pitchFamily="34" charset="0"/>
              </a:rPr>
              <a:t>1С:Зарплата и управление персоналом</a:t>
            </a:r>
          </a:p>
          <a:p>
            <a:pPr lvl="1"/>
            <a:r>
              <a:rPr lang="en-US" sz="2400" dirty="0" smtClean="0">
                <a:latin typeface="Arial" panose="020B0604020202020204" pitchFamily="34" charset="0"/>
                <a:cs typeface="Arial" panose="020B0604020202020204" pitchFamily="34" charset="0"/>
              </a:rPr>
              <a:t>ERP 2.0</a:t>
            </a:r>
            <a:r>
              <a:rPr lang="ru-RU" sz="2400" dirty="0" smtClean="0">
                <a:latin typeface="Arial" panose="020B0604020202020204" pitchFamily="34" charset="0"/>
                <a:cs typeface="Arial" panose="020B0604020202020204" pitchFamily="34" charset="0"/>
              </a:rPr>
              <a:t> (УПП), </a:t>
            </a:r>
            <a:r>
              <a:rPr lang="en-US" sz="2400" dirty="0" smtClean="0">
                <a:latin typeface="Arial" panose="020B0604020202020204" pitchFamily="34" charset="0"/>
                <a:cs typeface="Arial" panose="020B0604020202020204" pitchFamily="34" charset="0"/>
              </a:rPr>
              <a:t>KA 2.0 (</a:t>
            </a:r>
            <a:r>
              <a:rPr lang="ru-RU" sz="2400" dirty="0" smtClean="0">
                <a:latin typeface="Arial" panose="020B0604020202020204" pitchFamily="34" charset="0"/>
                <a:cs typeface="Arial" panose="020B0604020202020204" pitchFamily="34" charset="0"/>
              </a:rPr>
              <a:t>КА 1.1</a:t>
            </a:r>
            <a:r>
              <a:rPr lang="en-US" sz="2400" dirty="0" smtClean="0">
                <a:latin typeface="Arial" panose="020B0604020202020204" pitchFamily="34" charset="0"/>
                <a:cs typeface="Arial" panose="020B0604020202020204" pitchFamily="34" charset="0"/>
              </a:rPr>
              <a:t>)</a:t>
            </a:r>
            <a:endParaRPr lang="ru-RU" sz="2400" dirty="0" smtClean="0">
              <a:latin typeface="Arial" panose="020B0604020202020204" pitchFamily="34" charset="0"/>
              <a:cs typeface="Arial" panose="020B0604020202020204" pitchFamily="34" charset="0"/>
            </a:endParaRPr>
          </a:p>
          <a:p>
            <a:pPr lvl="1"/>
            <a:r>
              <a:rPr lang="ru-RU" sz="2400" dirty="0" smtClean="0">
                <a:latin typeface="Arial" panose="020B0604020202020204" pitchFamily="34" charset="0"/>
                <a:cs typeface="Arial" panose="020B0604020202020204" pitchFamily="34" charset="0"/>
              </a:rPr>
              <a:t>Отраслевые решения</a:t>
            </a:r>
          </a:p>
          <a:p>
            <a:r>
              <a:rPr lang="ru-RU" sz="2400" dirty="0" smtClean="0">
                <a:latin typeface="Arial" panose="020B0604020202020204" pitchFamily="34" charset="0"/>
                <a:cs typeface="Arial" panose="020B0604020202020204" pitchFamily="34" charset="0"/>
              </a:rPr>
              <a:t>1С:Дистрибьюция</a:t>
            </a:r>
          </a:p>
          <a:p>
            <a:pPr lvl="1"/>
            <a:r>
              <a:rPr lang="ru-RU" sz="2400" dirty="0" smtClean="0">
                <a:latin typeface="Arial" panose="020B0604020202020204" pitchFamily="34" charset="0"/>
                <a:cs typeface="Arial" panose="020B0604020202020204" pitchFamily="34" charset="0"/>
              </a:rPr>
              <a:t>Программы для офиса и дома</a:t>
            </a:r>
          </a:p>
          <a:p>
            <a:pPr lvl="1"/>
            <a:r>
              <a:rPr lang="ru-RU" sz="2400" dirty="0" smtClean="0">
                <a:latin typeface="Arial" panose="020B0604020202020204" pitchFamily="34" charset="0"/>
                <a:cs typeface="Arial" panose="020B0604020202020204" pitchFamily="34" charset="0"/>
              </a:rPr>
              <a:t>Мультимедиа</a:t>
            </a:r>
          </a:p>
          <a:p>
            <a:pPr lvl="1"/>
            <a:r>
              <a:rPr lang="ru-RU" sz="2400" dirty="0" smtClean="0">
                <a:latin typeface="Arial" panose="020B0604020202020204" pitchFamily="34" charset="0"/>
                <a:cs typeface="Arial" panose="020B0604020202020204" pitchFamily="34" charset="0"/>
              </a:rPr>
              <a:t>Печатные издания</a:t>
            </a:r>
          </a:p>
          <a:p>
            <a:r>
              <a:rPr lang="ru-RU" sz="2400" dirty="0" smtClean="0">
                <a:latin typeface="Arial" panose="020B0604020202020204" pitchFamily="34" charset="0"/>
                <a:cs typeface="Arial" panose="020B0604020202020204" pitchFamily="34" charset="0"/>
              </a:rPr>
              <a:t>Услуги</a:t>
            </a:r>
          </a:p>
          <a:p>
            <a:pPr lvl="1"/>
            <a:r>
              <a:rPr lang="ru-RU" sz="2400" dirty="0" smtClean="0">
                <a:latin typeface="Arial" panose="020B0604020202020204" pitchFamily="34" charset="0"/>
                <a:cs typeface="Arial" panose="020B0604020202020204" pitchFamily="34" charset="0"/>
              </a:rPr>
              <a:t>Договор РС ИТС</a:t>
            </a:r>
          </a:p>
          <a:p>
            <a:pPr lvl="1"/>
            <a:r>
              <a:rPr lang="ru-RU" sz="2400" dirty="0" smtClean="0">
                <a:latin typeface="Arial" panose="020B0604020202020204" pitchFamily="34" charset="0"/>
                <a:cs typeface="Arial" panose="020B0604020202020204" pitchFamily="34" charset="0"/>
              </a:rPr>
              <a:t>Платные услуги (настройки, разработка, консультации)</a:t>
            </a:r>
          </a:p>
          <a:p>
            <a:pPr lvl="1"/>
            <a:r>
              <a:rPr lang="ru-RU" sz="2400" dirty="0" smtClean="0">
                <a:latin typeface="Arial" panose="020B0604020202020204" pitchFamily="34" charset="0"/>
                <a:cs typeface="Arial" panose="020B0604020202020204" pitchFamily="34" charset="0"/>
              </a:rPr>
              <a:t>Проекты</a:t>
            </a:r>
          </a:p>
          <a:p>
            <a:r>
              <a:rPr lang="ru-RU" sz="2400" dirty="0" smtClean="0">
                <a:latin typeface="Arial" panose="020B0604020202020204" pitchFamily="34" charset="0"/>
                <a:cs typeface="Arial" panose="020B0604020202020204" pitchFamily="34" charset="0"/>
              </a:rPr>
              <a:t>Торговое оборудование</a:t>
            </a:r>
          </a:p>
          <a:p>
            <a:pPr lvl="1"/>
            <a:endParaRPr lang="ru-RU" sz="1600" dirty="0" smtClean="0">
              <a:latin typeface="Arial" panose="020B0604020202020204" pitchFamily="34" charset="0"/>
              <a:cs typeface="Arial" panose="020B0604020202020204" pitchFamily="34" charset="0"/>
            </a:endParaRPr>
          </a:p>
          <a:p>
            <a:endParaRPr lang="ru-RU" sz="16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172846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latin typeface="Arial" panose="020B0604020202020204" pitchFamily="34" charset="0"/>
                <a:cs typeface="Arial" panose="020B0604020202020204" pitchFamily="34" charset="0"/>
              </a:rPr>
              <a:t>1С:Предприятие</a:t>
            </a:r>
            <a:endParaRPr lang="ru-RU" dirty="0">
              <a:latin typeface="Arial" panose="020B0604020202020204" pitchFamily="34" charset="0"/>
              <a:cs typeface="Arial" panose="020B0604020202020204" pitchFamily="34" charset="0"/>
            </a:endParaRPr>
          </a:p>
        </p:txBody>
      </p:sp>
      <p:sp>
        <p:nvSpPr>
          <p:cNvPr id="3" name="Объект 2"/>
          <p:cNvSpPr>
            <a:spLocks noGrp="1"/>
          </p:cNvSpPr>
          <p:nvPr>
            <p:ph idx="1"/>
          </p:nvPr>
        </p:nvSpPr>
        <p:spPr/>
        <p:txBody>
          <a:bodyPr>
            <a:normAutofit lnSpcReduction="10000"/>
          </a:bodyPr>
          <a:lstStyle/>
          <a:p>
            <a:pPr marL="0" indent="0" algn="just">
              <a:buNone/>
            </a:pPr>
            <a:r>
              <a:rPr lang="ru-RU" sz="1600" dirty="0" smtClean="0">
                <a:latin typeface="Arial" panose="020B0604020202020204" pitchFamily="34" charset="0"/>
                <a:cs typeface="Arial" panose="020B0604020202020204" pitchFamily="34" charset="0"/>
              </a:rPr>
              <a:t>	Платформа </a:t>
            </a:r>
            <a:r>
              <a:rPr lang="ru-RU" sz="1600" dirty="0">
                <a:latin typeface="Arial" panose="020B0604020202020204" pitchFamily="34" charset="0"/>
                <a:cs typeface="Arial" panose="020B0604020202020204" pitchFamily="34" charset="0"/>
              </a:rPr>
              <a:t>– это та самая основа, на которой 1С программисты, используя язык программирования 1С, пишут готовые программы (конфигурации) для пользователей. Именно платформа является той основой, без которой не будет работать ни один компонент, ни одна конфигурация. Одновременно сама платформа без конфигурации может заинтересовать исключительно 1С программиста, для всех остальных (пользователей, различных специалистов) она бесполезна</a:t>
            </a:r>
            <a:r>
              <a:rPr lang="ru-RU" sz="1600" dirty="0" smtClean="0">
                <a:latin typeface="Arial" panose="020B0604020202020204" pitchFamily="34" charset="0"/>
                <a:cs typeface="Arial" panose="020B0604020202020204" pitchFamily="34" charset="0"/>
              </a:rPr>
              <a:t>.</a:t>
            </a:r>
          </a:p>
          <a:p>
            <a:pPr marL="0" indent="0">
              <a:buNone/>
            </a:pPr>
            <a:r>
              <a:rPr lang="ru-RU" sz="1600" dirty="0" smtClean="0">
                <a:latin typeface="Arial" panose="020B0604020202020204" pitchFamily="34" charset="0"/>
                <a:cs typeface="Arial" panose="020B0604020202020204" pitchFamily="34" charset="0"/>
              </a:rPr>
              <a:t>	Варианты </a:t>
            </a:r>
            <a:r>
              <a:rPr lang="ru-RU" sz="1600" dirty="0">
                <a:latin typeface="Arial" panose="020B0604020202020204" pitchFamily="34" charset="0"/>
                <a:cs typeface="Arial" panose="020B0604020202020204" pitchFamily="34" charset="0"/>
              </a:rPr>
              <a:t>поставки </a:t>
            </a:r>
            <a:r>
              <a:rPr lang="ru-RU" sz="1600" dirty="0" smtClean="0">
                <a:latin typeface="Arial" panose="020B0604020202020204" pitchFamily="34" charset="0"/>
                <a:cs typeface="Arial" panose="020B0604020202020204" pitchFamily="34" charset="0"/>
              </a:rPr>
              <a:t>платформы:</a:t>
            </a:r>
            <a:endParaRPr lang="ru-RU" sz="1600" dirty="0">
              <a:latin typeface="Arial" panose="020B0604020202020204" pitchFamily="34" charset="0"/>
              <a:cs typeface="Arial" panose="020B0604020202020204" pitchFamily="34" charset="0"/>
            </a:endParaRPr>
          </a:p>
          <a:p>
            <a:pPr marL="0" indent="0">
              <a:buNone/>
            </a:pPr>
            <a:r>
              <a:rPr lang="ru-RU" sz="1600" dirty="0" smtClean="0">
                <a:latin typeface="Arial" panose="020B0604020202020204" pitchFamily="34" charset="0"/>
                <a:cs typeface="Arial" panose="020B0604020202020204" pitchFamily="34" charset="0"/>
              </a:rPr>
              <a:t>	При </a:t>
            </a:r>
            <a:r>
              <a:rPr lang="ru-RU" sz="1600" dirty="0">
                <a:latin typeface="Arial" panose="020B0604020202020204" pitchFamily="34" charset="0"/>
                <a:cs typeface="Arial" panose="020B0604020202020204" pitchFamily="34" charset="0"/>
              </a:rPr>
              <a:t>выборе платформы очень важно обратить внимание на варианты поставки решения. Первое, что вам важно, это метод организации работы с данными:</a:t>
            </a:r>
          </a:p>
          <a:p>
            <a:pPr lvl="2"/>
            <a:r>
              <a:rPr lang="ru-RU" sz="1600" dirty="0" smtClean="0">
                <a:latin typeface="Arial" panose="020B0604020202020204" pitchFamily="34" charset="0"/>
                <a:cs typeface="Arial" panose="020B0604020202020204" pitchFamily="34" charset="0"/>
              </a:rPr>
              <a:t>Файловый вариант</a:t>
            </a:r>
            <a:endParaRPr lang="ru-RU" sz="1600" dirty="0">
              <a:latin typeface="Arial" panose="020B0604020202020204" pitchFamily="34" charset="0"/>
              <a:cs typeface="Arial" panose="020B0604020202020204" pitchFamily="34" charset="0"/>
            </a:endParaRPr>
          </a:p>
          <a:p>
            <a:pPr lvl="2"/>
            <a:r>
              <a:rPr lang="ru-RU" sz="1600" dirty="0">
                <a:latin typeface="Arial" panose="020B0604020202020204" pitchFamily="34" charset="0"/>
                <a:cs typeface="Arial" panose="020B0604020202020204" pitchFamily="34" charset="0"/>
              </a:rPr>
              <a:t>Клиент-серверный вариант</a:t>
            </a:r>
          </a:p>
          <a:p>
            <a:pPr marL="0" indent="0" algn="just">
              <a:buNone/>
            </a:pPr>
            <a:r>
              <a:rPr lang="ru-RU" sz="1600" dirty="0" smtClean="0">
                <a:latin typeface="Arial" panose="020B0604020202020204" pitchFamily="34" charset="0"/>
                <a:cs typeface="Arial" panose="020B0604020202020204" pitchFamily="34" charset="0"/>
              </a:rPr>
              <a:t>	В </a:t>
            </a:r>
            <a:r>
              <a:rPr lang="ru-RU" sz="1600" dirty="0">
                <a:latin typeface="Arial" panose="020B0604020202020204" pitchFamily="34" charset="0"/>
                <a:cs typeface="Arial" panose="020B0604020202020204" pitchFamily="34" charset="0"/>
              </a:rPr>
              <a:t>файловом решении вся рабочая информация будет храниться в одном общем файле. Не важно, какую из конфигураций вы при этом установите. В любом случае вы получите служебный файл с расширением CD (внутренний формат 1С), в котором будет храниться все: справочники, документы, регистры и т.д. Если число пользователей вашей программы не превышает 4 человек, скорей всего, вам вполне подойдет этот вариант. Тем более, что настраивать файловую систему значительно проще, здесь можно даже обойтись без помощи 1С-специалиста. Отчасти проблему скорости работы можно решить при помощи RPD (</a:t>
            </a:r>
            <a:r>
              <a:rPr lang="ru-RU" sz="1600" u="sng" dirty="0" err="1">
                <a:latin typeface="Arial" panose="020B0604020202020204" pitchFamily="34" charset="0"/>
                <a:cs typeface="Arial" panose="020B0604020202020204" pitchFamily="34" charset="0"/>
                <a:hlinkClick r:id="rId2"/>
              </a:rPr>
              <a:t>Remote</a:t>
            </a:r>
            <a:r>
              <a:rPr lang="ru-RU" sz="1600" u="sng" dirty="0">
                <a:latin typeface="Arial" panose="020B0604020202020204" pitchFamily="34" charset="0"/>
                <a:cs typeface="Arial" panose="020B0604020202020204" pitchFamily="34" charset="0"/>
                <a:hlinkClick r:id="rId2"/>
              </a:rPr>
              <a:t> </a:t>
            </a:r>
            <a:r>
              <a:rPr lang="ru-RU" sz="1600" u="sng" dirty="0" err="1">
                <a:latin typeface="Arial" panose="020B0604020202020204" pitchFamily="34" charset="0"/>
                <a:cs typeface="Arial" panose="020B0604020202020204" pitchFamily="34" charset="0"/>
                <a:hlinkClick r:id="rId2"/>
              </a:rPr>
              <a:t>Desktop</a:t>
            </a:r>
            <a:r>
              <a:rPr lang="ru-RU" sz="1600" u="sng" dirty="0">
                <a:latin typeface="Arial" panose="020B0604020202020204" pitchFamily="34" charset="0"/>
                <a:cs typeface="Arial" panose="020B0604020202020204" pitchFamily="34" charset="0"/>
                <a:hlinkClick r:id="rId2"/>
              </a:rPr>
              <a:t> </a:t>
            </a:r>
            <a:r>
              <a:rPr lang="ru-RU" sz="1600" u="sng" dirty="0" err="1">
                <a:latin typeface="Arial" panose="020B0604020202020204" pitchFamily="34" charset="0"/>
                <a:cs typeface="Arial" panose="020B0604020202020204" pitchFamily="34" charset="0"/>
                <a:hlinkClick r:id="rId2"/>
              </a:rPr>
              <a:t>Protocol</a:t>
            </a:r>
            <a:r>
              <a:rPr lang="ru-RU" sz="1600" dirty="0">
                <a:latin typeface="Arial" panose="020B0604020202020204" pitchFamily="34" charset="0"/>
                <a:cs typeface="Arial" panose="020B0604020202020204" pitchFamily="34" charset="0"/>
              </a:rPr>
              <a:t> — протокол удалённого рабочего стола), но только отчасти.</a:t>
            </a:r>
          </a:p>
        </p:txBody>
      </p:sp>
    </p:spTree>
    <p:extLst>
      <p:ext uri="{BB962C8B-B14F-4D97-AF65-F5344CB8AC3E}">
        <p14:creationId xmlns:p14="http://schemas.microsoft.com/office/powerpoint/2010/main" val="38321485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latin typeface="Arial" panose="020B0604020202020204" pitchFamily="34" charset="0"/>
                <a:cs typeface="Arial" panose="020B0604020202020204" pitchFamily="34" charset="0"/>
              </a:rPr>
              <a:t>1С:Предприятие</a:t>
            </a:r>
            <a:endParaRPr lang="ru-RU" dirty="0"/>
          </a:p>
        </p:txBody>
      </p:sp>
      <p:sp>
        <p:nvSpPr>
          <p:cNvPr id="3" name="Объект 2"/>
          <p:cNvSpPr>
            <a:spLocks noGrp="1"/>
          </p:cNvSpPr>
          <p:nvPr>
            <p:ph idx="1"/>
          </p:nvPr>
        </p:nvSpPr>
        <p:spPr/>
        <p:txBody>
          <a:bodyPr>
            <a:normAutofit/>
          </a:bodyPr>
          <a:lstStyle/>
          <a:p>
            <a:pPr marL="0" indent="0" algn="just">
              <a:buNone/>
            </a:pPr>
            <a:r>
              <a:rPr lang="ru-RU" sz="1600" dirty="0" smtClean="0">
                <a:latin typeface="Arial" panose="020B0604020202020204" pitchFamily="34" charset="0"/>
                <a:cs typeface="Arial" panose="020B0604020202020204" pitchFamily="34" charset="0"/>
              </a:rPr>
              <a:t>	Для </a:t>
            </a:r>
            <a:r>
              <a:rPr lang="ru-RU" sz="1600" dirty="0">
                <a:latin typeface="Arial" panose="020B0604020202020204" pitchFamily="34" charset="0"/>
                <a:cs typeface="Arial" panose="020B0604020202020204" pitchFamily="34" charset="0"/>
              </a:rPr>
              <a:t>применения 1С в компаниях с достаточно активным документооборотом и достаточно большим числом пользователей системы (более 4 человек), файловая система будет работать неудовлетворительно. Пользователи практически одновременно будут обращаться к одному и тому же файлу, который будет постоянно увеличиваться в объемах. Кроме того, потребуются постоянные синхронизации, что еще больше замедлит работу.</a:t>
            </a:r>
          </a:p>
          <a:p>
            <a:pPr marL="0" indent="0" algn="just">
              <a:buNone/>
            </a:pPr>
            <a:r>
              <a:rPr lang="ru-RU" sz="1600" dirty="0">
                <a:latin typeface="Arial" panose="020B0604020202020204" pitchFamily="34" charset="0"/>
                <a:cs typeface="Arial" panose="020B0604020202020204" pitchFamily="34" charset="0"/>
              </a:rPr>
              <a:t>Клиент-серверная организация хранения данных – это организация баз данных в таблицах на сервере. Это могут быть </a:t>
            </a:r>
            <a:r>
              <a:rPr lang="ru-RU" sz="1600" dirty="0" smtClean="0">
                <a:latin typeface="Arial" panose="020B0604020202020204" pitchFamily="34" charset="0"/>
                <a:cs typeface="Arial" panose="020B0604020202020204" pitchFamily="34" charset="0"/>
              </a:rPr>
              <a:t>M</a:t>
            </a:r>
            <a:r>
              <a:rPr lang="en-US" sz="1600" dirty="0" smtClean="0">
                <a:latin typeface="Arial" panose="020B0604020202020204" pitchFamily="34" charset="0"/>
                <a:cs typeface="Arial" panose="020B0604020202020204" pitchFamily="34" charset="0"/>
              </a:rPr>
              <a:t>S </a:t>
            </a:r>
            <a:r>
              <a:rPr lang="ru-RU" sz="1600" dirty="0" smtClean="0">
                <a:latin typeface="Arial" panose="020B0604020202020204" pitchFamily="34" charset="0"/>
                <a:cs typeface="Arial" panose="020B0604020202020204" pitchFamily="34" charset="0"/>
              </a:rPr>
              <a:t>SQL</a:t>
            </a:r>
            <a:r>
              <a:rPr lang="ru-RU" sz="1600" dirty="0">
                <a:latin typeface="Arial" panose="020B0604020202020204" pitchFamily="34" charset="0"/>
                <a:cs typeface="Arial" panose="020B0604020202020204" pitchFamily="34" charset="0"/>
              </a:rPr>
              <a:t>, </a:t>
            </a:r>
            <a:r>
              <a:rPr lang="ru-RU" sz="1600" dirty="0" err="1">
                <a:latin typeface="Arial" panose="020B0604020202020204" pitchFamily="34" charset="0"/>
                <a:cs typeface="Arial" panose="020B0604020202020204" pitchFamily="34" charset="0"/>
              </a:rPr>
              <a:t>Oracle</a:t>
            </a:r>
            <a:r>
              <a:rPr lang="ru-RU" sz="1600" dirty="0">
                <a:latin typeface="Arial" panose="020B0604020202020204" pitchFamily="34" charset="0"/>
                <a:cs typeface="Arial" panose="020B0604020202020204" pitchFamily="34" charset="0"/>
              </a:rPr>
              <a:t> или другой вариант организации баз данных</a:t>
            </a:r>
            <a:r>
              <a:rPr lang="ru-RU" sz="1600" dirty="0" smtClean="0">
                <a:latin typeface="Arial" panose="020B0604020202020204" pitchFamily="34" charset="0"/>
                <a:cs typeface="Arial" panose="020B0604020202020204" pitchFamily="34" charset="0"/>
              </a:rPr>
              <a:t>.</a:t>
            </a:r>
          </a:p>
          <a:p>
            <a:pPr marL="0" indent="0" algn="just">
              <a:buNone/>
            </a:pPr>
            <a:r>
              <a:rPr lang="ru-RU" sz="1600" dirty="0" smtClean="0">
                <a:latin typeface="Arial" panose="020B0604020202020204" pitchFamily="34" charset="0"/>
                <a:cs typeface="Arial" panose="020B0604020202020204" pitchFamily="34" charset="0"/>
              </a:rPr>
              <a:t>	Плюсы </a:t>
            </a:r>
            <a:r>
              <a:rPr lang="ru-RU" sz="1600" dirty="0">
                <a:latin typeface="Arial" panose="020B0604020202020204" pitchFamily="34" charset="0"/>
                <a:cs typeface="Arial" panose="020B0604020202020204" pitchFamily="34" charset="0"/>
              </a:rPr>
              <a:t>этого варианта очевидны: не важно, какое количество пользователей будет обращаться к базам данных, проблем со скоростью работы и доступом не возникнет. Именно такой вариант применяет большинство предприятий среднего бизнеса, именно его я обычно рекомендую клиентам</a:t>
            </a:r>
            <a:r>
              <a:rPr lang="ru-RU" sz="1600" dirty="0" smtClean="0">
                <a:latin typeface="Arial" panose="020B0604020202020204" pitchFamily="34" charset="0"/>
                <a:cs typeface="Arial" panose="020B0604020202020204" pitchFamily="34" charset="0"/>
              </a:rPr>
              <a:t>.</a:t>
            </a:r>
          </a:p>
          <a:p>
            <a:pPr marL="0" indent="0" algn="just">
              <a:buNone/>
            </a:pPr>
            <a:r>
              <a:rPr lang="ru-RU" sz="1600" dirty="0" smtClean="0">
                <a:latin typeface="Arial" panose="020B0604020202020204" pitchFamily="34" charset="0"/>
                <a:cs typeface="Arial" panose="020B0604020202020204" pitchFamily="34" charset="0"/>
              </a:rPr>
              <a:t>	В </a:t>
            </a:r>
            <a:r>
              <a:rPr lang="ru-RU" sz="1600" dirty="0">
                <a:latin typeface="Arial" panose="020B0604020202020204" pitchFamily="34" charset="0"/>
                <a:cs typeface="Arial" panose="020B0604020202020204" pitchFamily="34" charset="0"/>
              </a:rPr>
              <a:t>большинстве случаев в компаниях устанавливают </a:t>
            </a:r>
            <a:r>
              <a:rPr lang="ru-RU" sz="1600" dirty="0" err="1">
                <a:latin typeface="Arial" panose="020B0604020202020204" pitchFamily="34" charset="0"/>
                <a:cs typeface="Arial" panose="020B0604020202020204" pitchFamily="34" charset="0"/>
              </a:rPr>
              <a:t>Windows</a:t>
            </a:r>
            <a:r>
              <a:rPr lang="ru-RU" sz="1600" dirty="0">
                <a:latin typeface="Arial" panose="020B0604020202020204" pitchFamily="34" charset="0"/>
                <a:cs typeface="Arial" panose="020B0604020202020204" pitchFamily="34" charset="0"/>
              </a:rPr>
              <a:t> сервер, на котором хранится и сама программа, и базы </a:t>
            </a:r>
            <a:r>
              <a:rPr lang="ru-RU" sz="1600" dirty="0" smtClean="0">
                <a:latin typeface="Arial" panose="020B0604020202020204" pitchFamily="34" charset="0"/>
                <a:cs typeface="Arial" panose="020B0604020202020204" pitchFamily="34" charset="0"/>
              </a:rPr>
              <a:t>данных</a:t>
            </a:r>
          </a:p>
          <a:p>
            <a:pPr marL="0" indent="0">
              <a:buNone/>
            </a:pPr>
            <a:r>
              <a:rPr lang="ru-RU" sz="1600" dirty="0" smtClean="0">
                <a:latin typeface="Arial" panose="020B0604020202020204" pitchFamily="34" charset="0"/>
                <a:cs typeface="Arial" panose="020B0604020202020204" pitchFamily="34" charset="0"/>
              </a:rPr>
              <a:t>Существуют </a:t>
            </a:r>
            <a:r>
              <a:rPr lang="ru-RU" sz="1600" dirty="0">
                <a:latin typeface="Arial" panose="020B0604020202020204" pitchFamily="34" charset="0"/>
                <a:cs typeface="Arial" panose="020B0604020202020204" pitchFamily="34" charset="0"/>
              </a:rPr>
              <a:t>версии 1С:</a:t>
            </a:r>
          </a:p>
          <a:p>
            <a:pPr lvl="1"/>
            <a:r>
              <a:rPr lang="ru-RU" sz="1600" dirty="0">
                <a:latin typeface="Arial" panose="020B0604020202020204" pitchFamily="34" charset="0"/>
                <a:cs typeface="Arial" panose="020B0604020202020204" pitchFamily="34" charset="0"/>
              </a:rPr>
              <a:t>для </a:t>
            </a:r>
            <a:r>
              <a:rPr lang="ru-RU" sz="1600" dirty="0" err="1">
                <a:latin typeface="Arial" panose="020B0604020202020204" pitchFamily="34" charset="0"/>
                <a:cs typeface="Arial" panose="020B0604020202020204" pitchFamily="34" charset="0"/>
              </a:rPr>
              <a:t>Windows</a:t>
            </a:r>
            <a:r>
              <a:rPr lang="ru-RU" sz="1600" dirty="0">
                <a:latin typeface="Arial" panose="020B0604020202020204" pitchFamily="34" charset="0"/>
                <a:cs typeface="Arial" panose="020B0604020202020204" pitchFamily="34" charset="0"/>
              </a:rPr>
              <a:t>,</a:t>
            </a:r>
          </a:p>
          <a:p>
            <a:pPr lvl="1"/>
            <a:r>
              <a:rPr lang="ru-RU" sz="1600" dirty="0">
                <a:latin typeface="Arial" panose="020B0604020202020204" pitchFamily="34" charset="0"/>
                <a:cs typeface="Arial" panose="020B0604020202020204" pitchFamily="34" charset="0"/>
              </a:rPr>
              <a:t>для </a:t>
            </a:r>
            <a:r>
              <a:rPr lang="ru-RU" sz="1600" dirty="0" err="1">
                <a:latin typeface="Arial" panose="020B0604020202020204" pitchFamily="34" charset="0"/>
                <a:cs typeface="Arial" panose="020B0604020202020204" pitchFamily="34" charset="0"/>
              </a:rPr>
              <a:t>Linux</a:t>
            </a:r>
            <a:endParaRPr lang="ru-RU"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37714688"/>
      </p:ext>
    </p:extLst>
  </p:cSld>
  <p:clrMapOvr>
    <a:masterClrMapping/>
  </p:clrMapOvr>
  <p:timing>
    <p:tnLst>
      <p:par>
        <p:cTn id="1" dur="indefinite" restart="never" nodeType="tmRoot"/>
      </p:par>
    </p:tnLst>
  </p:timing>
</p:sld>
</file>

<file path=ppt/theme/theme1.xml><?xml version="1.0" encoding="utf-8"?>
<a:theme xmlns:a="http://schemas.openxmlformats.org/drawingml/2006/main" name="Презентация О компании (для Газпрома)">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ndara">
      <a:majorFont>
        <a:latin typeface="Candara"/>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ndara"/>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1_Тема Office">
  <a:themeElements>
    <a:clrScheme name="">
      <a:dk1>
        <a:srgbClr val="000000"/>
      </a:dk1>
      <a:lt1>
        <a:srgbClr val="FFFFFF"/>
      </a:lt1>
      <a:dk2>
        <a:srgbClr val="A7A7A7"/>
      </a:dk2>
      <a:lt2>
        <a:srgbClr val="535353"/>
      </a:lt2>
      <a:accent1>
        <a:srgbClr val="0365C0"/>
      </a:accent1>
      <a:accent2>
        <a:srgbClr val="00882B"/>
      </a:accent2>
      <a:accent3>
        <a:srgbClr val="FFFFFF"/>
      </a:accent3>
      <a:accent4>
        <a:srgbClr val="000000"/>
      </a:accent4>
      <a:accent5>
        <a:srgbClr val="AAB8DC"/>
      </a:accent5>
      <a:accent6>
        <a:srgbClr val="007B26"/>
      </a:accent6>
      <a:hlink>
        <a:srgbClr val="0000FF"/>
      </a:hlink>
      <a:folHlink>
        <a:srgbClr val="FF00FF"/>
      </a:folHlink>
    </a:clrScheme>
    <a:fontScheme name="Тема Office">
      <a:majorFont>
        <a:latin typeface="Helvetica"/>
        <a:ea typeface="Arial"/>
        <a:cs typeface="Helvetica"/>
      </a:majorFont>
      <a:minorFont>
        <a:latin typeface="Helvetica"/>
        <a:ea typeface="Arial"/>
        <a:cs typeface="Helvetic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4349A3"/>
        </a:solidFill>
        <a:ln w="25400" cap="flat" cmpd="sng" algn="ctr">
          <a:solidFill>
            <a:srgbClr val="0365C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50800" tIns="50800" rIns="50800" bIns="50800" numCol="1" anchor="ctr" anchorCtr="0" compatLnSpc="1">
        <a:prstTxWarp prst="textNoShape">
          <a:avLst/>
        </a:prstTxWarp>
      </a:bodyPr>
      <a:lstStyle>
        <a:defPPr marL="342900" marR="0" indent="0" algn="ctr" defTabSz="584200" rtl="0" eaLnBrk="1" fontAlgn="base" latinLnBrk="0" hangingPunct="0">
          <a:lnSpc>
            <a:spcPct val="100000"/>
          </a:lnSpc>
          <a:spcBef>
            <a:spcPct val="0"/>
          </a:spcBef>
          <a:spcAft>
            <a:spcPct val="0"/>
          </a:spcAft>
          <a:buClrTx/>
          <a:buSzTx/>
          <a:buFontTx/>
          <a:buNone/>
          <a:tabLst/>
          <a:defRPr kumimoji="0" lang="ru-RU" sz="4200" b="0" i="0" u="none" strike="noStrike" cap="none" normalizeH="0" baseline="0">
            <a:ln>
              <a:noFill/>
            </a:ln>
            <a:solidFill>
              <a:srgbClr val="A39F60"/>
            </a:solidFill>
            <a:effectLst/>
            <a:latin typeface="Gill Sans Light" charset="0"/>
            <a:ea typeface="Arial" charset="0"/>
            <a:cs typeface="Gill Sans Light" charset="0"/>
            <a:sym typeface="Gill Sans Light" charset="0"/>
          </a:defRPr>
        </a:defPPr>
      </a:lstStyle>
    </a:spDef>
    <a:lnDef>
      <a:spPr bwMode="auto">
        <a:xfrm>
          <a:off x="0" y="0"/>
          <a:ext cx="1" cy="1"/>
        </a:xfrm>
        <a:custGeom>
          <a:avLst/>
          <a:gdLst/>
          <a:ahLst/>
          <a:cxnLst/>
          <a:rect l="0" t="0" r="0" b="0"/>
          <a:pathLst/>
        </a:custGeom>
        <a:solidFill>
          <a:srgbClr val="4349A3"/>
        </a:solidFill>
        <a:ln w="25400" cap="flat" cmpd="sng" algn="ctr">
          <a:solidFill>
            <a:srgbClr val="0365C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50800" tIns="50800" rIns="50800" bIns="50800" numCol="1" anchor="ctr" anchorCtr="0" compatLnSpc="1">
        <a:prstTxWarp prst="textNoShape">
          <a:avLst/>
        </a:prstTxWarp>
      </a:bodyPr>
      <a:lstStyle>
        <a:defPPr marL="342900" marR="0" indent="0" algn="ctr" defTabSz="584200" rtl="0" eaLnBrk="1" fontAlgn="base" latinLnBrk="0" hangingPunct="0">
          <a:lnSpc>
            <a:spcPct val="100000"/>
          </a:lnSpc>
          <a:spcBef>
            <a:spcPct val="0"/>
          </a:spcBef>
          <a:spcAft>
            <a:spcPct val="0"/>
          </a:spcAft>
          <a:buClrTx/>
          <a:buSzTx/>
          <a:buFontTx/>
          <a:buNone/>
          <a:tabLst/>
          <a:defRPr kumimoji="0" lang="ru-RU" sz="4200" b="0" i="0" u="none" strike="noStrike" cap="none" normalizeH="0" baseline="0">
            <a:ln>
              <a:noFill/>
            </a:ln>
            <a:solidFill>
              <a:srgbClr val="A39F60"/>
            </a:solidFill>
            <a:effectLst/>
            <a:latin typeface="Gill Sans Light" charset="0"/>
            <a:ea typeface="Arial" charset="0"/>
            <a:cs typeface="Gill Sans Light" charset="0"/>
            <a:sym typeface="Gill Sans Light" charset="0"/>
          </a:defRPr>
        </a:defPPr>
      </a:lstStyle>
    </a:lnDef>
  </a:objectDefaults>
  <a:extraClrSchemeLst/>
</a:theme>
</file>

<file path=ppt/theme/theme3.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Презентация О компании (для Газпрома)</Template>
  <TotalTime>20052</TotalTime>
  <Words>848</Words>
  <Application>Microsoft Office PowerPoint</Application>
  <PresentationFormat>Экран (4:3)</PresentationFormat>
  <Paragraphs>163</Paragraphs>
  <Slides>26</Slides>
  <Notes>2</Notes>
  <HiddenSlides>0</HiddenSlides>
  <MMClips>0</MMClips>
  <ScaleCrop>false</ScaleCrop>
  <HeadingPairs>
    <vt:vector size="4" baseType="variant">
      <vt:variant>
        <vt:lpstr>Тема</vt:lpstr>
      </vt:variant>
      <vt:variant>
        <vt:i4>2</vt:i4>
      </vt:variant>
      <vt:variant>
        <vt:lpstr>Заголовки слайдов</vt:lpstr>
      </vt:variant>
      <vt:variant>
        <vt:i4>26</vt:i4>
      </vt:variant>
    </vt:vector>
  </HeadingPairs>
  <TitlesOfParts>
    <vt:vector size="28" baseType="lpstr">
      <vt:lpstr>Презентация О компании (для Газпрома)</vt:lpstr>
      <vt:lpstr>1_Тема Office</vt:lpstr>
      <vt:lpstr>Презентация PowerPoint</vt:lpstr>
      <vt:lpstr>1С</vt:lpstr>
      <vt:lpstr>1С:ФРАНЧАЙЗИ</vt:lpstr>
      <vt:lpstr>1С:ФРАНЧАЙЗИ</vt:lpstr>
      <vt:lpstr>1С:ФРАНЧАЙЗИ</vt:lpstr>
      <vt:lpstr>1С:ФРАНЧАЙЗИ</vt:lpstr>
      <vt:lpstr>Номенклатура</vt:lpstr>
      <vt:lpstr>1С:Предприятие</vt:lpstr>
      <vt:lpstr>1С:Предприятие</vt:lpstr>
      <vt:lpstr>1С:Предприятие</vt:lpstr>
      <vt:lpstr>Лицензирование</vt:lpstr>
      <vt:lpstr>Виды программных лицензий</vt:lpstr>
      <vt:lpstr>Аппаратные ключи 1С</vt:lpstr>
      <vt:lpstr>Аппаратные ключи 1С</vt:lpstr>
      <vt:lpstr>Аппаратные ключи 1С</vt:lpstr>
      <vt:lpstr>Отличие USB ключа от программной защиты </vt:lpstr>
      <vt:lpstr>Отличие USB ключа от программной защиты </vt:lpstr>
      <vt:lpstr>Отраслевые решения</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Домашнее задание</vt:lpstr>
      <vt:lpstr> AVDirks@1cbit.ru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Контроль в маркетинге</dc:title>
  <dc:creator>Ксения Ляпунова</dc:creator>
  <cp:lastModifiedBy>Марина</cp:lastModifiedBy>
  <cp:revision>175</cp:revision>
  <dcterms:created xsi:type="dcterms:W3CDTF">2015-05-26T15:36:20Z</dcterms:created>
  <dcterms:modified xsi:type="dcterms:W3CDTF">2019-05-08T08:23:29Z</dcterms:modified>
</cp:coreProperties>
</file>