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8" r:id="rId2"/>
    <p:sldId id="269" r:id="rId3"/>
    <p:sldId id="260" r:id="rId4"/>
    <p:sldId id="273" r:id="rId5"/>
    <p:sldId id="285" r:id="rId6"/>
    <p:sldId id="286" r:id="rId7"/>
    <p:sldId id="275" r:id="rId8"/>
    <p:sldId id="276" r:id="rId9"/>
    <p:sldId id="277" r:id="rId10"/>
    <p:sldId id="279" r:id="rId11"/>
    <p:sldId id="280" r:id="rId12"/>
    <p:sldId id="281" r:id="rId13"/>
    <p:sldId id="282" r:id="rId14"/>
    <p:sldId id="270" r:id="rId15"/>
  </p:sldIdLst>
  <p:sldSz cx="9144000" cy="5143500" type="screen16x9"/>
  <p:notesSz cx="6858000" cy="9144000"/>
  <p:defaultTextStyle>
    <a:defPPr>
      <a:defRPr lang="sv-S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144" d="100"/>
          <a:sy n="144" d="100"/>
        </p:scale>
        <p:origin x="690" y="114"/>
      </p:cViewPr>
      <p:guideLst/>
    </p:cSldViewPr>
  </p:slideViewPr>
  <p:notesTextViewPr>
    <p:cViewPr>
      <p:scale>
        <a:sx n="1" d="1"/>
        <a:sy n="1" d="1"/>
      </p:scale>
      <p:origin x="0" y="0"/>
    </p:cViewPr>
  </p:notesTextViewPr>
  <p:notesViewPr>
    <p:cSldViewPr showGuides="1">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a:extLst>
              <a:ext uri="{FF2B5EF4-FFF2-40B4-BE49-F238E27FC236}">
                <a16:creationId xmlns:a16="http://schemas.microsoft.com/office/drawing/2014/main" id="{8641E886-6D8F-4DA2-898A-00B1EAE1AC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a:extLst>
              <a:ext uri="{FF2B5EF4-FFF2-40B4-BE49-F238E27FC236}">
                <a16:creationId xmlns:a16="http://schemas.microsoft.com/office/drawing/2014/main" id="{C9EDFE6A-05C8-4F6B-BA8A-F497180174A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C3AE95-3DFC-4DDB-A7BB-B9BF94A03429}" type="datetimeFigureOut">
              <a:rPr lang="sv-SE" smtClean="0"/>
              <a:t>2024-10-25</a:t>
            </a:fld>
            <a:endParaRPr lang="sv-SE"/>
          </a:p>
        </p:txBody>
      </p:sp>
      <p:sp>
        <p:nvSpPr>
          <p:cNvPr id="4" name="Platshållare för sidfot 3">
            <a:extLst>
              <a:ext uri="{FF2B5EF4-FFF2-40B4-BE49-F238E27FC236}">
                <a16:creationId xmlns:a16="http://schemas.microsoft.com/office/drawing/2014/main" id="{AAE70C2B-4AA1-47BF-94B9-F7DF59FCFC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5" name="Platshållare för bildnummer 4">
            <a:extLst>
              <a:ext uri="{FF2B5EF4-FFF2-40B4-BE49-F238E27FC236}">
                <a16:creationId xmlns:a16="http://schemas.microsoft.com/office/drawing/2014/main" id="{ED3EF666-D1D2-478D-9969-E1DE1FE2D06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96AD15-F18B-494F-8904-C45D7BCBE604}" type="slidenum">
              <a:rPr lang="sv-SE" smtClean="0"/>
              <a:t>‹#›</a:t>
            </a:fld>
            <a:endParaRPr lang="sv-SE"/>
          </a:p>
        </p:txBody>
      </p:sp>
    </p:spTree>
    <p:extLst>
      <p:ext uri="{BB962C8B-B14F-4D97-AF65-F5344CB8AC3E}">
        <p14:creationId xmlns:p14="http://schemas.microsoft.com/office/powerpoint/2010/main" val="20675942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8539D3-FAF3-FC43-8825-CC8C9D4686B2}" type="datetimeFigureOut">
              <a:rPr lang="sv-SE" smtClean="0"/>
              <a:t>2024-10-25</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3B8005-7BF2-4B40-A831-B1EE96BFE5D5}" type="slidenum">
              <a:rPr lang="sv-SE" smtClean="0"/>
              <a:t>‹#›</a:t>
            </a:fld>
            <a:endParaRPr lang="sv-SE"/>
          </a:p>
        </p:txBody>
      </p:sp>
    </p:spTree>
    <p:extLst>
      <p:ext uri="{BB962C8B-B14F-4D97-AF65-F5344CB8AC3E}">
        <p14:creationId xmlns:p14="http://schemas.microsoft.com/office/powerpoint/2010/main" val="4984349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bild">
    <p:spTree>
      <p:nvGrpSpPr>
        <p:cNvPr id="1" name=""/>
        <p:cNvGrpSpPr/>
        <p:nvPr/>
      </p:nvGrpSpPr>
      <p:grpSpPr>
        <a:xfrm>
          <a:off x="0" y="0"/>
          <a:ext cx="0" cy="0"/>
          <a:chOff x="0" y="0"/>
          <a:chExt cx="0" cy="0"/>
        </a:xfrm>
      </p:grpSpPr>
      <p:sp>
        <p:nvSpPr>
          <p:cNvPr id="6" name="Platshållare för bildnummer 5">
            <a:extLst>
              <a:ext uri="{FF2B5EF4-FFF2-40B4-BE49-F238E27FC236}">
                <a16:creationId xmlns:a16="http://schemas.microsoft.com/office/drawing/2014/main" id="{528E8603-97F6-448F-AF1B-7D33D8C7567F}"/>
              </a:ext>
            </a:extLst>
          </p:cNvPr>
          <p:cNvSpPr>
            <a:spLocks noGrp="1"/>
          </p:cNvSpPr>
          <p:nvPr>
            <p:ph type="sldNum" sz="quarter" idx="12"/>
          </p:nvPr>
        </p:nvSpPr>
        <p:spPr/>
        <p:txBody>
          <a:bodyPr/>
          <a:lstStyle/>
          <a:p>
            <a:fld id="{7422A9A3-8636-4A04-BD48-3153280FB086}" type="slidenum">
              <a:rPr lang="sv-SE" smtClean="0"/>
              <a:t>‹#›</a:t>
            </a:fld>
            <a:endParaRPr lang="sv-SE"/>
          </a:p>
        </p:txBody>
      </p:sp>
      <p:sp>
        <p:nvSpPr>
          <p:cNvPr id="5" name="Platshållare för sidfot 4">
            <a:extLst>
              <a:ext uri="{FF2B5EF4-FFF2-40B4-BE49-F238E27FC236}">
                <a16:creationId xmlns:a16="http://schemas.microsoft.com/office/drawing/2014/main" id="{9E3CD4D9-900F-4086-81FD-AB6606D8B7D3}"/>
              </a:ext>
            </a:extLst>
          </p:cNvPr>
          <p:cNvSpPr>
            <a:spLocks noGrp="1"/>
          </p:cNvSpPr>
          <p:nvPr>
            <p:ph type="ftr" sz="quarter" idx="11"/>
          </p:nvPr>
        </p:nvSpPr>
        <p:spPr/>
        <p:txBody>
          <a:bodyPr/>
          <a:lstStyle/>
          <a:p>
            <a:endParaRPr lang="sv-SE" dirty="0"/>
          </a:p>
        </p:txBody>
      </p:sp>
      <p:sp>
        <p:nvSpPr>
          <p:cNvPr id="4" name="Platshållare för datum 3">
            <a:extLst>
              <a:ext uri="{FF2B5EF4-FFF2-40B4-BE49-F238E27FC236}">
                <a16:creationId xmlns:a16="http://schemas.microsoft.com/office/drawing/2014/main" id="{D42CF517-9DD4-421C-AE14-6B4A4453B097}"/>
              </a:ext>
            </a:extLst>
          </p:cNvPr>
          <p:cNvSpPr>
            <a:spLocks noGrp="1"/>
          </p:cNvSpPr>
          <p:nvPr>
            <p:ph type="dt" sz="half" idx="10"/>
          </p:nvPr>
        </p:nvSpPr>
        <p:spPr/>
        <p:txBody>
          <a:bodyPr/>
          <a:lstStyle/>
          <a:p>
            <a:fld id="{CD1B926A-213D-3B48-BB0C-19ADA28B3F4D}" type="datetime1">
              <a:rPr lang="sv-SE" smtClean="0"/>
              <a:t>2024-10-25</a:t>
            </a:fld>
            <a:endParaRPr lang="sv-SE"/>
          </a:p>
        </p:txBody>
      </p:sp>
      <p:pic>
        <p:nvPicPr>
          <p:cNvPr id="9" name="Graphic 8">
            <a:extLst>
              <a:ext uri="{FF2B5EF4-FFF2-40B4-BE49-F238E27FC236}">
                <a16:creationId xmlns:a16="http://schemas.microsoft.com/office/drawing/2014/main" id="{383F7B48-BB86-D74E-A1EB-2C3CDBAC7F27}"/>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700"/>
          <a:stretch/>
        </p:blipFill>
        <p:spPr>
          <a:xfrm>
            <a:off x="246063" y="2559025"/>
            <a:ext cx="8650292" cy="2443097"/>
          </a:xfrm>
          <a:prstGeom prst="rect">
            <a:avLst/>
          </a:prstGeom>
        </p:spPr>
      </p:pic>
      <p:sp>
        <p:nvSpPr>
          <p:cNvPr id="25" name="Underrubrik 2">
            <a:extLst>
              <a:ext uri="{FF2B5EF4-FFF2-40B4-BE49-F238E27FC236}">
                <a16:creationId xmlns:a16="http://schemas.microsoft.com/office/drawing/2014/main" id="{040AB90C-B2A7-4284-98E0-80DAE0A2CD53}"/>
              </a:ext>
            </a:extLst>
          </p:cNvPr>
          <p:cNvSpPr>
            <a:spLocks noGrp="1"/>
          </p:cNvSpPr>
          <p:nvPr>
            <p:ph type="subTitle" idx="1"/>
          </p:nvPr>
        </p:nvSpPr>
        <p:spPr>
          <a:xfrm>
            <a:off x="567928" y="1974952"/>
            <a:ext cx="8090297" cy="596798"/>
          </a:xfrm>
        </p:spPr>
        <p:txBody>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sv-SE" dirty="0"/>
          </a:p>
        </p:txBody>
      </p:sp>
      <p:sp>
        <p:nvSpPr>
          <p:cNvPr id="24" name="Rubrik 1">
            <a:extLst>
              <a:ext uri="{FF2B5EF4-FFF2-40B4-BE49-F238E27FC236}">
                <a16:creationId xmlns:a16="http://schemas.microsoft.com/office/drawing/2014/main" id="{2973C368-F8A4-41B1-9D52-4D79988138D8}"/>
              </a:ext>
            </a:extLst>
          </p:cNvPr>
          <p:cNvSpPr>
            <a:spLocks noGrp="1"/>
          </p:cNvSpPr>
          <p:nvPr>
            <p:ph type="ctrTitle"/>
          </p:nvPr>
        </p:nvSpPr>
        <p:spPr>
          <a:xfrm>
            <a:off x="567928" y="1390867"/>
            <a:ext cx="8090297" cy="566641"/>
          </a:xfrm>
        </p:spPr>
        <p:txBody>
          <a:bodyPr anchor="t"/>
          <a:lstStyle>
            <a:lvl1pPr algn="l">
              <a:defRPr sz="2700"/>
            </a:lvl1pPr>
          </a:lstStyle>
          <a:p>
            <a:r>
              <a:rPr lang="en-US"/>
              <a:t>Click to edit Master title style</a:t>
            </a:r>
            <a:endParaRPr lang="sv-SE" dirty="0"/>
          </a:p>
        </p:txBody>
      </p:sp>
    </p:spTree>
    <p:extLst>
      <p:ext uri="{BB962C8B-B14F-4D97-AF65-F5344CB8AC3E}">
        <p14:creationId xmlns:p14="http://schemas.microsoft.com/office/powerpoint/2010/main" val="4258912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_eng">
    <p:spTree>
      <p:nvGrpSpPr>
        <p:cNvPr id="1" name=""/>
        <p:cNvGrpSpPr/>
        <p:nvPr/>
      </p:nvGrpSpPr>
      <p:grpSpPr>
        <a:xfrm>
          <a:off x="0" y="0"/>
          <a:ext cx="0" cy="0"/>
          <a:chOff x="0" y="0"/>
          <a:chExt cx="0" cy="0"/>
        </a:xfrm>
      </p:grpSpPr>
      <p:sp>
        <p:nvSpPr>
          <p:cNvPr id="4" name="Platshållare för datum 3">
            <a:extLst>
              <a:ext uri="{FF2B5EF4-FFF2-40B4-BE49-F238E27FC236}">
                <a16:creationId xmlns:a16="http://schemas.microsoft.com/office/drawing/2014/main" id="{D42CF517-9DD4-421C-AE14-6B4A4453B097}"/>
              </a:ext>
            </a:extLst>
          </p:cNvPr>
          <p:cNvSpPr>
            <a:spLocks noGrp="1"/>
          </p:cNvSpPr>
          <p:nvPr>
            <p:ph type="dt" sz="half" idx="10"/>
          </p:nvPr>
        </p:nvSpPr>
        <p:spPr/>
        <p:txBody>
          <a:bodyPr/>
          <a:lstStyle/>
          <a:p>
            <a:fld id="{79CEF508-B04A-E34A-80DD-59A12C5D1039}" type="datetime1">
              <a:rPr lang="sv-SE" smtClean="0"/>
              <a:t>2024-10-25</a:t>
            </a:fld>
            <a:endParaRPr lang="sv-SE"/>
          </a:p>
        </p:txBody>
      </p:sp>
      <p:sp>
        <p:nvSpPr>
          <p:cNvPr id="5" name="Platshållare för sidfot 4">
            <a:extLst>
              <a:ext uri="{FF2B5EF4-FFF2-40B4-BE49-F238E27FC236}">
                <a16:creationId xmlns:a16="http://schemas.microsoft.com/office/drawing/2014/main" id="{9E3CD4D9-900F-4086-81FD-AB6606D8B7D3}"/>
              </a:ext>
            </a:extLst>
          </p:cNvPr>
          <p:cNvSpPr>
            <a:spLocks noGrp="1"/>
          </p:cNvSpPr>
          <p:nvPr>
            <p:ph type="ftr" sz="quarter" idx="11"/>
          </p:nvPr>
        </p:nvSpPr>
        <p:spPr/>
        <p:txBody>
          <a:bodyPr/>
          <a:lstStyle/>
          <a:p>
            <a:endParaRPr lang="sv-SE" dirty="0"/>
          </a:p>
        </p:txBody>
      </p:sp>
      <p:sp>
        <p:nvSpPr>
          <p:cNvPr id="6" name="Platshållare för bildnummer 5">
            <a:extLst>
              <a:ext uri="{FF2B5EF4-FFF2-40B4-BE49-F238E27FC236}">
                <a16:creationId xmlns:a16="http://schemas.microsoft.com/office/drawing/2014/main" id="{528E8603-97F6-448F-AF1B-7D33D8C7567F}"/>
              </a:ext>
            </a:extLst>
          </p:cNvPr>
          <p:cNvSpPr>
            <a:spLocks noGrp="1"/>
          </p:cNvSpPr>
          <p:nvPr>
            <p:ph type="sldNum" sz="quarter" idx="12"/>
          </p:nvPr>
        </p:nvSpPr>
        <p:spPr/>
        <p:txBody>
          <a:bodyPr/>
          <a:lstStyle/>
          <a:p>
            <a:fld id="{7422A9A3-8636-4A04-BD48-3153280FB086}" type="slidenum">
              <a:rPr lang="sv-SE" smtClean="0"/>
              <a:t>‹#›</a:t>
            </a:fld>
            <a:endParaRPr lang="sv-SE"/>
          </a:p>
        </p:txBody>
      </p:sp>
      <p:pic>
        <p:nvPicPr>
          <p:cNvPr id="10" name="Graphic 9">
            <a:extLst>
              <a:ext uri="{FF2B5EF4-FFF2-40B4-BE49-F238E27FC236}">
                <a16:creationId xmlns:a16="http://schemas.microsoft.com/office/drawing/2014/main" id="{E50A1F01-262A-6542-96F8-9345B6213D97}"/>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700"/>
          <a:stretch/>
        </p:blipFill>
        <p:spPr>
          <a:xfrm>
            <a:off x="246063" y="2559025"/>
            <a:ext cx="8650292" cy="2443097"/>
          </a:xfrm>
          <a:prstGeom prst="rect">
            <a:avLst/>
          </a:prstGeom>
        </p:spPr>
      </p:pic>
      <p:sp>
        <p:nvSpPr>
          <p:cNvPr id="3" name="Underrubrik 2">
            <a:extLst>
              <a:ext uri="{FF2B5EF4-FFF2-40B4-BE49-F238E27FC236}">
                <a16:creationId xmlns:a16="http://schemas.microsoft.com/office/drawing/2014/main" id="{FF22D944-0354-4DCD-8334-3FC7C9FFC904}"/>
              </a:ext>
            </a:extLst>
          </p:cNvPr>
          <p:cNvSpPr>
            <a:spLocks noGrp="1"/>
          </p:cNvSpPr>
          <p:nvPr>
            <p:ph type="subTitle" idx="1"/>
          </p:nvPr>
        </p:nvSpPr>
        <p:spPr>
          <a:xfrm>
            <a:off x="567928" y="1974952"/>
            <a:ext cx="8090297" cy="596798"/>
          </a:xfrm>
        </p:spPr>
        <p:txBody>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sv-SE" dirty="0"/>
          </a:p>
        </p:txBody>
      </p:sp>
      <p:sp>
        <p:nvSpPr>
          <p:cNvPr id="2" name="Rubrik 1">
            <a:extLst>
              <a:ext uri="{FF2B5EF4-FFF2-40B4-BE49-F238E27FC236}">
                <a16:creationId xmlns:a16="http://schemas.microsoft.com/office/drawing/2014/main" id="{918E66E3-BED5-4C6D-B465-40B84B88DB31}"/>
              </a:ext>
            </a:extLst>
          </p:cNvPr>
          <p:cNvSpPr>
            <a:spLocks noGrp="1"/>
          </p:cNvSpPr>
          <p:nvPr>
            <p:ph type="ctrTitle"/>
          </p:nvPr>
        </p:nvSpPr>
        <p:spPr>
          <a:xfrm>
            <a:off x="567928" y="1390867"/>
            <a:ext cx="8090297" cy="566641"/>
          </a:xfrm>
        </p:spPr>
        <p:txBody>
          <a:bodyPr anchor="t"/>
          <a:lstStyle>
            <a:lvl1pPr algn="l">
              <a:defRPr sz="2700"/>
            </a:lvl1pPr>
          </a:lstStyle>
          <a:p>
            <a:r>
              <a:rPr lang="en-US"/>
              <a:t>Click to edit Master title style</a:t>
            </a:r>
            <a:endParaRPr lang="sv-SE" dirty="0"/>
          </a:p>
        </p:txBody>
      </p:sp>
      <p:pic>
        <p:nvPicPr>
          <p:cNvPr id="9" name="Bildobjekt 19">
            <a:extLst>
              <a:ext uri="{FF2B5EF4-FFF2-40B4-BE49-F238E27FC236}">
                <a16:creationId xmlns:a16="http://schemas.microsoft.com/office/drawing/2014/main" id="{D08EEA80-13E5-4697-A9DA-21277742FA79}"/>
              </a:ext>
            </a:extLst>
          </p:cNvPr>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7526476" y="333641"/>
            <a:ext cx="1287722" cy="205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8047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ubrik och innehåll">
    <p:spTree>
      <p:nvGrpSpPr>
        <p:cNvPr id="1" name=""/>
        <p:cNvGrpSpPr/>
        <p:nvPr/>
      </p:nvGrpSpPr>
      <p:grpSpPr>
        <a:xfrm>
          <a:off x="0" y="0"/>
          <a:ext cx="0" cy="0"/>
          <a:chOff x="0" y="0"/>
          <a:chExt cx="0" cy="0"/>
        </a:xfrm>
      </p:grpSpPr>
      <p:sp>
        <p:nvSpPr>
          <p:cNvPr id="5" name="Platshållare för bildnummer 4">
            <a:extLst>
              <a:ext uri="{FF2B5EF4-FFF2-40B4-BE49-F238E27FC236}">
                <a16:creationId xmlns:a16="http://schemas.microsoft.com/office/drawing/2014/main" id="{3155F99B-B767-4EF4-BDED-E7E361EB3F4F}"/>
              </a:ext>
            </a:extLst>
          </p:cNvPr>
          <p:cNvSpPr>
            <a:spLocks noGrp="1"/>
          </p:cNvSpPr>
          <p:nvPr>
            <p:ph type="sldNum" sz="quarter" idx="12"/>
          </p:nvPr>
        </p:nvSpPr>
        <p:spPr/>
        <p:txBody>
          <a:bodyPr/>
          <a:lstStyle/>
          <a:p>
            <a:fld id="{7422A9A3-8636-4A04-BD48-3153280FB086}" type="slidenum">
              <a:rPr lang="sv-SE" smtClean="0"/>
              <a:pPr/>
              <a:t>‹#›</a:t>
            </a:fld>
            <a:endParaRPr lang="sv-SE"/>
          </a:p>
        </p:txBody>
      </p:sp>
      <p:sp>
        <p:nvSpPr>
          <p:cNvPr id="4" name="Platshållare för sidfot 3">
            <a:extLst>
              <a:ext uri="{FF2B5EF4-FFF2-40B4-BE49-F238E27FC236}">
                <a16:creationId xmlns:a16="http://schemas.microsoft.com/office/drawing/2014/main" id="{21B72178-9B2F-45A7-A31E-7710591B0F38}"/>
              </a:ext>
            </a:extLst>
          </p:cNvPr>
          <p:cNvSpPr>
            <a:spLocks noGrp="1"/>
          </p:cNvSpPr>
          <p:nvPr>
            <p:ph type="ftr" sz="quarter" idx="11"/>
          </p:nvPr>
        </p:nvSpPr>
        <p:spPr/>
        <p:txBody>
          <a:bodyPr/>
          <a:lstStyle/>
          <a:p>
            <a:endParaRPr lang="sv-SE" dirty="0"/>
          </a:p>
        </p:txBody>
      </p:sp>
      <p:sp>
        <p:nvSpPr>
          <p:cNvPr id="3" name="Platshållare för datum 2">
            <a:extLst>
              <a:ext uri="{FF2B5EF4-FFF2-40B4-BE49-F238E27FC236}">
                <a16:creationId xmlns:a16="http://schemas.microsoft.com/office/drawing/2014/main" id="{69A48BD2-8B5B-44E1-8F6C-9B0D41A68E8D}"/>
              </a:ext>
            </a:extLst>
          </p:cNvPr>
          <p:cNvSpPr>
            <a:spLocks noGrp="1"/>
          </p:cNvSpPr>
          <p:nvPr>
            <p:ph type="dt" sz="half" idx="10"/>
          </p:nvPr>
        </p:nvSpPr>
        <p:spPr/>
        <p:txBody>
          <a:bodyPr/>
          <a:lstStyle/>
          <a:p>
            <a:fld id="{95D3F4D8-4BE6-D743-AE27-D14757A6F270}" type="datetime1">
              <a:rPr lang="sv-SE" smtClean="0"/>
              <a:t>2024-10-25</a:t>
            </a:fld>
            <a:endParaRPr lang="sv-SE"/>
          </a:p>
        </p:txBody>
      </p:sp>
      <p:sp>
        <p:nvSpPr>
          <p:cNvPr id="7" name="Platshållare för innehåll 6">
            <a:extLst>
              <a:ext uri="{FF2B5EF4-FFF2-40B4-BE49-F238E27FC236}">
                <a16:creationId xmlns:a16="http://schemas.microsoft.com/office/drawing/2014/main" id="{FA474A84-82A6-4747-B64B-83217A0CB54B}"/>
              </a:ext>
            </a:extLst>
          </p:cNvPr>
          <p:cNvSpPr>
            <a:spLocks noGrp="1"/>
          </p:cNvSpPr>
          <p:nvPr>
            <p:ph sz="quarter" idx="13"/>
          </p:nvPr>
        </p:nvSpPr>
        <p:spPr>
          <a:xfrm>
            <a:off x="1131888" y="1194198"/>
            <a:ext cx="7765653" cy="3540919"/>
          </a:xfrm>
        </p:spPr>
        <p:txBody>
          <a:bodyPr>
            <a:normAutofit/>
          </a:bodyPr>
          <a:lstStyle>
            <a:lvl1pPr>
              <a:defRPr sz="1500"/>
            </a:lvl1pPr>
            <a:lvl2pPr marL="514350" indent="-171450">
              <a:buFont typeface="Arial" panose="020B0604020202020204" pitchFamily="34" charset="0"/>
              <a:buChar char="‒"/>
              <a:defRPr sz="1350"/>
            </a:lvl2pPr>
            <a:lvl3pPr marL="857250" indent="-171450">
              <a:buFont typeface="Arial" panose="020B0604020202020204" pitchFamily="34" charset="0"/>
              <a:buChar char="˃"/>
              <a:defRPr sz="1200"/>
            </a:lvl3pPr>
            <a:lvl4pPr>
              <a:defRPr sz="1050"/>
            </a:lvl4pPr>
            <a:lvl5pPr marL="1543050" indent="-171450">
              <a:buFont typeface="Arial" panose="020B0604020202020204" pitchFamily="34" charset="0"/>
              <a:buChar cha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2" name="Rubrik 1">
            <a:extLst>
              <a:ext uri="{FF2B5EF4-FFF2-40B4-BE49-F238E27FC236}">
                <a16:creationId xmlns:a16="http://schemas.microsoft.com/office/drawing/2014/main" id="{4EB0B6BB-AC5F-485A-85BA-F56E433C7DFA}"/>
              </a:ext>
            </a:extLst>
          </p:cNvPr>
          <p:cNvSpPr>
            <a:spLocks noGrp="1"/>
          </p:cNvSpPr>
          <p:nvPr>
            <p:ph type="title"/>
          </p:nvPr>
        </p:nvSpPr>
        <p:spPr/>
        <p:txBody>
          <a:bodyPr/>
          <a:lstStyle/>
          <a:p>
            <a:r>
              <a:rPr lang="en-US"/>
              <a:t>Click to edit Master title style</a:t>
            </a:r>
            <a:endParaRPr lang="sv-SE"/>
          </a:p>
        </p:txBody>
      </p:sp>
    </p:spTree>
    <p:extLst>
      <p:ext uri="{BB962C8B-B14F-4D97-AF65-F5344CB8AC3E}">
        <p14:creationId xmlns:p14="http://schemas.microsoft.com/office/powerpoint/2010/main" val="2727327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ubrik och två innehåll">
    <p:spTree>
      <p:nvGrpSpPr>
        <p:cNvPr id="1" name=""/>
        <p:cNvGrpSpPr/>
        <p:nvPr/>
      </p:nvGrpSpPr>
      <p:grpSpPr>
        <a:xfrm>
          <a:off x="0" y="0"/>
          <a:ext cx="0" cy="0"/>
          <a:chOff x="0" y="0"/>
          <a:chExt cx="0" cy="0"/>
        </a:xfrm>
      </p:grpSpPr>
      <p:sp>
        <p:nvSpPr>
          <p:cNvPr id="5" name="Platshållare för bildnummer 4">
            <a:extLst>
              <a:ext uri="{FF2B5EF4-FFF2-40B4-BE49-F238E27FC236}">
                <a16:creationId xmlns:a16="http://schemas.microsoft.com/office/drawing/2014/main" id="{2579ABBA-285A-4BDD-A8DE-D7E232663AD4}"/>
              </a:ext>
            </a:extLst>
          </p:cNvPr>
          <p:cNvSpPr>
            <a:spLocks noGrp="1"/>
          </p:cNvSpPr>
          <p:nvPr>
            <p:ph type="sldNum" sz="quarter" idx="12"/>
          </p:nvPr>
        </p:nvSpPr>
        <p:spPr/>
        <p:txBody>
          <a:bodyPr/>
          <a:lstStyle/>
          <a:p>
            <a:fld id="{7422A9A3-8636-4A04-BD48-3153280FB086}" type="slidenum">
              <a:rPr lang="sv-SE" smtClean="0"/>
              <a:pPr/>
              <a:t>‹#›</a:t>
            </a:fld>
            <a:endParaRPr lang="sv-SE"/>
          </a:p>
        </p:txBody>
      </p:sp>
      <p:sp>
        <p:nvSpPr>
          <p:cNvPr id="4" name="Platshållare för sidfot 3">
            <a:extLst>
              <a:ext uri="{FF2B5EF4-FFF2-40B4-BE49-F238E27FC236}">
                <a16:creationId xmlns:a16="http://schemas.microsoft.com/office/drawing/2014/main" id="{5C0D5306-1C16-4D96-8016-0B45E724AEEC}"/>
              </a:ext>
            </a:extLst>
          </p:cNvPr>
          <p:cNvSpPr>
            <a:spLocks noGrp="1"/>
          </p:cNvSpPr>
          <p:nvPr>
            <p:ph type="ftr" sz="quarter" idx="11"/>
          </p:nvPr>
        </p:nvSpPr>
        <p:spPr/>
        <p:txBody>
          <a:bodyPr/>
          <a:lstStyle/>
          <a:p>
            <a:endParaRPr lang="sv-SE" dirty="0"/>
          </a:p>
        </p:txBody>
      </p:sp>
      <p:sp>
        <p:nvSpPr>
          <p:cNvPr id="3" name="Platshållare för datum 2">
            <a:extLst>
              <a:ext uri="{FF2B5EF4-FFF2-40B4-BE49-F238E27FC236}">
                <a16:creationId xmlns:a16="http://schemas.microsoft.com/office/drawing/2014/main" id="{8C966D54-57EE-458D-979F-B857F3483E34}"/>
              </a:ext>
            </a:extLst>
          </p:cNvPr>
          <p:cNvSpPr>
            <a:spLocks noGrp="1"/>
          </p:cNvSpPr>
          <p:nvPr>
            <p:ph type="dt" sz="half" idx="10"/>
          </p:nvPr>
        </p:nvSpPr>
        <p:spPr/>
        <p:txBody>
          <a:bodyPr/>
          <a:lstStyle/>
          <a:p>
            <a:fld id="{A9663559-229D-724F-BBD5-623E582CF5C1}" type="datetime1">
              <a:rPr lang="sv-SE" smtClean="0"/>
              <a:t>2024-10-25</a:t>
            </a:fld>
            <a:endParaRPr lang="sv-SE"/>
          </a:p>
        </p:txBody>
      </p:sp>
      <p:sp>
        <p:nvSpPr>
          <p:cNvPr id="11" name="Platshållare för innehåll 6">
            <a:extLst>
              <a:ext uri="{FF2B5EF4-FFF2-40B4-BE49-F238E27FC236}">
                <a16:creationId xmlns:a16="http://schemas.microsoft.com/office/drawing/2014/main" id="{C23E0C61-4086-4E9E-9765-C96613FBE58E}"/>
              </a:ext>
            </a:extLst>
          </p:cNvPr>
          <p:cNvSpPr>
            <a:spLocks noGrp="1"/>
          </p:cNvSpPr>
          <p:nvPr>
            <p:ph sz="quarter" idx="14"/>
          </p:nvPr>
        </p:nvSpPr>
        <p:spPr>
          <a:xfrm>
            <a:off x="5103244" y="1193800"/>
            <a:ext cx="3794694" cy="3540919"/>
          </a:xfrm>
        </p:spPr>
        <p:txBody>
          <a:bodyPr>
            <a:normAutofit/>
          </a:bodyPr>
          <a:lstStyle>
            <a:lvl1pPr>
              <a:defRPr sz="1500"/>
            </a:lvl1pPr>
            <a:lvl2pPr>
              <a:defRPr sz="1350"/>
            </a:lvl2pPr>
            <a:lvl3pPr>
              <a:defRPr sz="12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12" name="Platshållare för innehåll 6">
            <a:extLst>
              <a:ext uri="{FF2B5EF4-FFF2-40B4-BE49-F238E27FC236}">
                <a16:creationId xmlns:a16="http://schemas.microsoft.com/office/drawing/2014/main" id="{F4B1B781-8A23-4309-9884-DD6E3CE0EF21}"/>
              </a:ext>
            </a:extLst>
          </p:cNvPr>
          <p:cNvSpPr>
            <a:spLocks noGrp="1"/>
          </p:cNvSpPr>
          <p:nvPr>
            <p:ph sz="quarter" idx="17"/>
          </p:nvPr>
        </p:nvSpPr>
        <p:spPr>
          <a:xfrm>
            <a:off x="1131888" y="1194594"/>
            <a:ext cx="3794694" cy="3540919"/>
          </a:xfrm>
        </p:spPr>
        <p:txBody>
          <a:bodyPr>
            <a:normAutofit/>
          </a:bodyPr>
          <a:lstStyle>
            <a:lvl1pPr>
              <a:defRPr sz="1500"/>
            </a:lvl1pPr>
            <a:lvl2pPr>
              <a:defRPr sz="1350"/>
            </a:lvl2pPr>
            <a:lvl3pPr>
              <a:defRPr sz="12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6" name="Rubrik 5">
            <a:extLst>
              <a:ext uri="{FF2B5EF4-FFF2-40B4-BE49-F238E27FC236}">
                <a16:creationId xmlns:a16="http://schemas.microsoft.com/office/drawing/2014/main" id="{41903042-6CE8-4286-847C-7E810AF58487}"/>
              </a:ext>
            </a:extLst>
          </p:cNvPr>
          <p:cNvSpPr>
            <a:spLocks noGrp="1"/>
          </p:cNvSpPr>
          <p:nvPr>
            <p:ph type="title"/>
          </p:nvPr>
        </p:nvSpPr>
        <p:spPr/>
        <p:txBody>
          <a:bodyPr/>
          <a:lstStyle/>
          <a:p>
            <a:r>
              <a:rPr lang="en-US"/>
              <a:t>Click to edit Master title style</a:t>
            </a:r>
            <a:endParaRPr lang="sv-SE"/>
          </a:p>
        </p:txBody>
      </p:sp>
    </p:spTree>
    <p:extLst>
      <p:ext uri="{BB962C8B-B14F-4D97-AF65-F5344CB8AC3E}">
        <p14:creationId xmlns:p14="http://schemas.microsoft.com/office/powerpoint/2010/main" val="384158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ubrik, underrubriker och två innehåll">
    <p:spTree>
      <p:nvGrpSpPr>
        <p:cNvPr id="1" name=""/>
        <p:cNvGrpSpPr/>
        <p:nvPr/>
      </p:nvGrpSpPr>
      <p:grpSpPr>
        <a:xfrm>
          <a:off x="0" y="0"/>
          <a:ext cx="0" cy="0"/>
          <a:chOff x="0" y="0"/>
          <a:chExt cx="0" cy="0"/>
        </a:xfrm>
      </p:grpSpPr>
      <p:sp>
        <p:nvSpPr>
          <p:cNvPr id="5" name="Platshållare för bildnummer 4">
            <a:extLst>
              <a:ext uri="{FF2B5EF4-FFF2-40B4-BE49-F238E27FC236}">
                <a16:creationId xmlns:a16="http://schemas.microsoft.com/office/drawing/2014/main" id="{2579ABBA-285A-4BDD-A8DE-D7E232663AD4}"/>
              </a:ext>
            </a:extLst>
          </p:cNvPr>
          <p:cNvSpPr>
            <a:spLocks noGrp="1"/>
          </p:cNvSpPr>
          <p:nvPr>
            <p:ph type="sldNum" sz="quarter" idx="12"/>
          </p:nvPr>
        </p:nvSpPr>
        <p:spPr/>
        <p:txBody>
          <a:bodyPr/>
          <a:lstStyle/>
          <a:p>
            <a:fld id="{7422A9A3-8636-4A04-BD48-3153280FB086}" type="slidenum">
              <a:rPr lang="sv-SE" smtClean="0"/>
              <a:pPr/>
              <a:t>‹#›</a:t>
            </a:fld>
            <a:endParaRPr lang="sv-SE"/>
          </a:p>
        </p:txBody>
      </p:sp>
      <p:sp>
        <p:nvSpPr>
          <p:cNvPr id="4" name="Platshållare för sidfot 3">
            <a:extLst>
              <a:ext uri="{FF2B5EF4-FFF2-40B4-BE49-F238E27FC236}">
                <a16:creationId xmlns:a16="http://schemas.microsoft.com/office/drawing/2014/main" id="{5C0D5306-1C16-4D96-8016-0B45E724AEEC}"/>
              </a:ext>
            </a:extLst>
          </p:cNvPr>
          <p:cNvSpPr>
            <a:spLocks noGrp="1"/>
          </p:cNvSpPr>
          <p:nvPr>
            <p:ph type="ftr" sz="quarter" idx="11"/>
          </p:nvPr>
        </p:nvSpPr>
        <p:spPr/>
        <p:txBody>
          <a:bodyPr/>
          <a:lstStyle/>
          <a:p>
            <a:endParaRPr lang="sv-SE" dirty="0"/>
          </a:p>
        </p:txBody>
      </p:sp>
      <p:sp>
        <p:nvSpPr>
          <p:cNvPr id="3" name="Platshållare för datum 2">
            <a:extLst>
              <a:ext uri="{FF2B5EF4-FFF2-40B4-BE49-F238E27FC236}">
                <a16:creationId xmlns:a16="http://schemas.microsoft.com/office/drawing/2014/main" id="{8C966D54-57EE-458D-979F-B857F3483E34}"/>
              </a:ext>
            </a:extLst>
          </p:cNvPr>
          <p:cNvSpPr>
            <a:spLocks noGrp="1"/>
          </p:cNvSpPr>
          <p:nvPr>
            <p:ph type="dt" sz="half" idx="10"/>
          </p:nvPr>
        </p:nvSpPr>
        <p:spPr/>
        <p:txBody>
          <a:bodyPr/>
          <a:lstStyle/>
          <a:p>
            <a:fld id="{F4AF60D0-FE42-A248-8A54-F26FEA948759}" type="datetime1">
              <a:rPr lang="sv-SE" smtClean="0"/>
              <a:t>2024-10-25</a:t>
            </a:fld>
            <a:endParaRPr lang="sv-SE"/>
          </a:p>
        </p:txBody>
      </p:sp>
      <p:sp>
        <p:nvSpPr>
          <p:cNvPr id="8" name="Platshållare för innehåll 6">
            <a:extLst>
              <a:ext uri="{FF2B5EF4-FFF2-40B4-BE49-F238E27FC236}">
                <a16:creationId xmlns:a16="http://schemas.microsoft.com/office/drawing/2014/main" id="{6304BE55-467D-4CE2-9B8D-EC038C989AF6}"/>
              </a:ext>
            </a:extLst>
          </p:cNvPr>
          <p:cNvSpPr>
            <a:spLocks noGrp="1"/>
          </p:cNvSpPr>
          <p:nvPr>
            <p:ph sz="quarter" idx="14"/>
          </p:nvPr>
        </p:nvSpPr>
        <p:spPr>
          <a:xfrm>
            <a:off x="5103244" y="1664494"/>
            <a:ext cx="3794297" cy="3070622"/>
          </a:xfrm>
        </p:spPr>
        <p:txBody>
          <a:bodyPr>
            <a:normAutofit/>
          </a:bodyPr>
          <a:lstStyle>
            <a:lvl1pPr>
              <a:defRPr sz="1500"/>
            </a:lvl1pPr>
            <a:lvl2pPr>
              <a:defRPr sz="1350"/>
            </a:lvl2pPr>
            <a:lvl3pPr>
              <a:defRPr sz="12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12" name="Platshållare för text 10">
            <a:extLst>
              <a:ext uri="{FF2B5EF4-FFF2-40B4-BE49-F238E27FC236}">
                <a16:creationId xmlns:a16="http://schemas.microsoft.com/office/drawing/2014/main" id="{4D066E04-C797-4C85-AD05-F6EFD42AED3C}"/>
              </a:ext>
            </a:extLst>
          </p:cNvPr>
          <p:cNvSpPr>
            <a:spLocks noGrp="1"/>
          </p:cNvSpPr>
          <p:nvPr>
            <p:ph type="body" sz="quarter" idx="16"/>
          </p:nvPr>
        </p:nvSpPr>
        <p:spPr>
          <a:xfrm>
            <a:off x="5103244" y="1194197"/>
            <a:ext cx="3794297" cy="398859"/>
          </a:xfrm>
        </p:spPr>
        <p:txBody>
          <a:bodyPr>
            <a:noAutofit/>
          </a:bodyPr>
          <a:lstStyle>
            <a:lvl1pPr marL="0" indent="0">
              <a:buNone/>
              <a:defRPr sz="1500"/>
            </a:lvl1pPr>
          </a:lstStyle>
          <a:p>
            <a:pPr lvl="0"/>
            <a:r>
              <a:rPr lang="en-US"/>
              <a:t>Click to edit Master text styles</a:t>
            </a:r>
          </a:p>
        </p:txBody>
      </p:sp>
      <p:sp>
        <p:nvSpPr>
          <p:cNvPr id="13" name="Platshållare för innehåll 6">
            <a:extLst>
              <a:ext uri="{FF2B5EF4-FFF2-40B4-BE49-F238E27FC236}">
                <a16:creationId xmlns:a16="http://schemas.microsoft.com/office/drawing/2014/main" id="{20A69851-5F12-40D3-A417-2DCD7530A5F4}"/>
              </a:ext>
            </a:extLst>
          </p:cNvPr>
          <p:cNvSpPr>
            <a:spLocks noGrp="1"/>
          </p:cNvSpPr>
          <p:nvPr>
            <p:ph sz="quarter" idx="17"/>
          </p:nvPr>
        </p:nvSpPr>
        <p:spPr>
          <a:xfrm>
            <a:off x="1136220" y="1664494"/>
            <a:ext cx="3792153" cy="3070622"/>
          </a:xfrm>
        </p:spPr>
        <p:txBody>
          <a:bodyPr>
            <a:normAutofit/>
          </a:bodyPr>
          <a:lstStyle>
            <a:lvl1pPr>
              <a:defRPr sz="1500"/>
            </a:lvl1pPr>
            <a:lvl2pPr>
              <a:defRPr sz="1350"/>
            </a:lvl2pPr>
            <a:lvl3pPr>
              <a:defRPr sz="12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14" name="Platshållare för text 10">
            <a:extLst>
              <a:ext uri="{FF2B5EF4-FFF2-40B4-BE49-F238E27FC236}">
                <a16:creationId xmlns:a16="http://schemas.microsoft.com/office/drawing/2014/main" id="{9472B11D-1B06-4AB9-A788-CEFECBDC8E16}"/>
              </a:ext>
            </a:extLst>
          </p:cNvPr>
          <p:cNvSpPr>
            <a:spLocks noGrp="1"/>
          </p:cNvSpPr>
          <p:nvPr>
            <p:ph type="body" sz="quarter" idx="18"/>
          </p:nvPr>
        </p:nvSpPr>
        <p:spPr>
          <a:xfrm>
            <a:off x="1136220" y="1194197"/>
            <a:ext cx="3792153" cy="398859"/>
          </a:xfrm>
        </p:spPr>
        <p:txBody>
          <a:bodyPr>
            <a:noAutofit/>
          </a:bodyPr>
          <a:lstStyle>
            <a:lvl1pPr marL="0" indent="0">
              <a:buNone/>
              <a:defRPr sz="1500"/>
            </a:lvl1pPr>
          </a:lstStyle>
          <a:p>
            <a:pPr lvl="0"/>
            <a:r>
              <a:rPr lang="en-US"/>
              <a:t>Click to edit Master text styles</a:t>
            </a:r>
          </a:p>
        </p:txBody>
      </p:sp>
      <p:sp>
        <p:nvSpPr>
          <p:cNvPr id="2" name="Rubrik 1">
            <a:extLst>
              <a:ext uri="{FF2B5EF4-FFF2-40B4-BE49-F238E27FC236}">
                <a16:creationId xmlns:a16="http://schemas.microsoft.com/office/drawing/2014/main" id="{6945529D-785A-43B8-8CB0-BF49CF7DDB58}"/>
              </a:ext>
            </a:extLst>
          </p:cNvPr>
          <p:cNvSpPr>
            <a:spLocks noGrp="1"/>
          </p:cNvSpPr>
          <p:nvPr>
            <p:ph type="title"/>
          </p:nvPr>
        </p:nvSpPr>
        <p:spPr/>
        <p:txBody>
          <a:bodyPr/>
          <a:lstStyle/>
          <a:p>
            <a:r>
              <a:rPr lang="en-US"/>
              <a:t>Click to edit Master title style</a:t>
            </a:r>
            <a:endParaRPr lang="sv-SE"/>
          </a:p>
        </p:txBody>
      </p:sp>
    </p:spTree>
    <p:extLst>
      <p:ext uri="{BB962C8B-B14F-4D97-AF65-F5344CB8AC3E}">
        <p14:creationId xmlns:p14="http://schemas.microsoft.com/office/powerpoint/2010/main" val="1180452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ubrik och bild">
    <p:spTree>
      <p:nvGrpSpPr>
        <p:cNvPr id="1" name=""/>
        <p:cNvGrpSpPr/>
        <p:nvPr/>
      </p:nvGrpSpPr>
      <p:grpSpPr>
        <a:xfrm>
          <a:off x="0" y="0"/>
          <a:ext cx="0" cy="0"/>
          <a:chOff x="0" y="0"/>
          <a:chExt cx="0" cy="0"/>
        </a:xfrm>
      </p:grpSpPr>
      <p:sp>
        <p:nvSpPr>
          <p:cNvPr id="5" name="Platshållare för bildnummer 4">
            <a:extLst>
              <a:ext uri="{FF2B5EF4-FFF2-40B4-BE49-F238E27FC236}">
                <a16:creationId xmlns:a16="http://schemas.microsoft.com/office/drawing/2014/main" id="{89E1C101-21B3-4DE8-ACC8-96D836B902F7}"/>
              </a:ext>
            </a:extLst>
          </p:cNvPr>
          <p:cNvSpPr>
            <a:spLocks noGrp="1"/>
          </p:cNvSpPr>
          <p:nvPr>
            <p:ph type="sldNum" sz="quarter" idx="12"/>
          </p:nvPr>
        </p:nvSpPr>
        <p:spPr/>
        <p:txBody>
          <a:bodyPr/>
          <a:lstStyle/>
          <a:p>
            <a:fld id="{7422A9A3-8636-4A04-BD48-3153280FB086}" type="slidenum">
              <a:rPr lang="sv-SE" smtClean="0"/>
              <a:pPr/>
              <a:t>‹#›</a:t>
            </a:fld>
            <a:endParaRPr lang="sv-SE"/>
          </a:p>
        </p:txBody>
      </p:sp>
      <p:sp>
        <p:nvSpPr>
          <p:cNvPr id="4" name="Platshållare för sidfot 3">
            <a:extLst>
              <a:ext uri="{FF2B5EF4-FFF2-40B4-BE49-F238E27FC236}">
                <a16:creationId xmlns:a16="http://schemas.microsoft.com/office/drawing/2014/main" id="{698402AB-3C0D-47F3-B526-AEE8B976CD47}"/>
              </a:ext>
            </a:extLst>
          </p:cNvPr>
          <p:cNvSpPr>
            <a:spLocks noGrp="1"/>
          </p:cNvSpPr>
          <p:nvPr>
            <p:ph type="ftr" sz="quarter" idx="11"/>
          </p:nvPr>
        </p:nvSpPr>
        <p:spPr/>
        <p:txBody>
          <a:bodyPr/>
          <a:lstStyle/>
          <a:p>
            <a:endParaRPr lang="sv-SE" dirty="0"/>
          </a:p>
        </p:txBody>
      </p:sp>
      <p:sp>
        <p:nvSpPr>
          <p:cNvPr id="3" name="Platshållare för datum 2">
            <a:extLst>
              <a:ext uri="{FF2B5EF4-FFF2-40B4-BE49-F238E27FC236}">
                <a16:creationId xmlns:a16="http://schemas.microsoft.com/office/drawing/2014/main" id="{C91421C8-A909-4498-9C65-2C4F1875E586}"/>
              </a:ext>
            </a:extLst>
          </p:cNvPr>
          <p:cNvSpPr>
            <a:spLocks noGrp="1"/>
          </p:cNvSpPr>
          <p:nvPr>
            <p:ph type="dt" sz="half" idx="10"/>
          </p:nvPr>
        </p:nvSpPr>
        <p:spPr/>
        <p:txBody>
          <a:bodyPr/>
          <a:lstStyle/>
          <a:p>
            <a:fld id="{11BA7D9E-CD1D-F144-88A8-27D2C4D672B1}" type="datetime1">
              <a:rPr lang="sv-SE" smtClean="0"/>
              <a:t>2024-10-25</a:t>
            </a:fld>
            <a:endParaRPr lang="sv-SE"/>
          </a:p>
        </p:txBody>
      </p:sp>
      <p:sp>
        <p:nvSpPr>
          <p:cNvPr id="7" name="Platshållare för bild 6">
            <a:extLst>
              <a:ext uri="{FF2B5EF4-FFF2-40B4-BE49-F238E27FC236}">
                <a16:creationId xmlns:a16="http://schemas.microsoft.com/office/drawing/2014/main" id="{FECDBECF-4709-417A-8783-E9CAB0603AC3}"/>
              </a:ext>
            </a:extLst>
          </p:cNvPr>
          <p:cNvSpPr>
            <a:spLocks noGrp="1"/>
          </p:cNvSpPr>
          <p:nvPr>
            <p:ph type="pic" sz="quarter" idx="13"/>
          </p:nvPr>
        </p:nvSpPr>
        <p:spPr>
          <a:xfrm>
            <a:off x="246460" y="1194198"/>
            <a:ext cx="8651081" cy="3540919"/>
          </a:xfrm>
        </p:spPr>
        <p:txBody>
          <a:bodyPr/>
          <a:lstStyle/>
          <a:p>
            <a:r>
              <a:rPr lang="en-US"/>
              <a:t>Click icon to add picture</a:t>
            </a:r>
            <a:endParaRPr lang="sv-SE"/>
          </a:p>
        </p:txBody>
      </p:sp>
      <p:sp>
        <p:nvSpPr>
          <p:cNvPr id="2" name="Rubrik 1">
            <a:extLst>
              <a:ext uri="{FF2B5EF4-FFF2-40B4-BE49-F238E27FC236}">
                <a16:creationId xmlns:a16="http://schemas.microsoft.com/office/drawing/2014/main" id="{08A04EEF-7713-4918-A58B-127EED1C377F}"/>
              </a:ext>
            </a:extLst>
          </p:cNvPr>
          <p:cNvSpPr>
            <a:spLocks noGrp="1"/>
          </p:cNvSpPr>
          <p:nvPr>
            <p:ph type="title"/>
          </p:nvPr>
        </p:nvSpPr>
        <p:spPr/>
        <p:txBody>
          <a:bodyPr/>
          <a:lstStyle/>
          <a:p>
            <a:r>
              <a:rPr lang="en-US"/>
              <a:t>Click to edit Master title style</a:t>
            </a:r>
            <a:endParaRPr lang="sv-SE"/>
          </a:p>
        </p:txBody>
      </p:sp>
    </p:spTree>
    <p:extLst>
      <p:ext uri="{BB962C8B-B14F-4D97-AF65-F5344CB8AC3E}">
        <p14:creationId xmlns:p14="http://schemas.microsoft.com/office/powerpoint/2010/main" val="95339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ubrik och två bilder">
    <p:spTree>
      <p:nvGrpSpPr>
        <p:cNvPr id="1" name=""/>
        <p:cNvGrpSpPr/>
        <p:nvPr/>
      </p:nvGrpSpPr>
      <p:grpSpPr>
        <a:xfrm>
          <a:off x="0" y="0"/>
          <a:ext cx="0" cy="0"/>
          <a:chOff x="0" y="0"/>
          <a:chExt cx="0" cy="0"/>
        </a:xfrm>
      </p:grpSpPr>
      <p:sp>
        <p:nvSpPr>
          <p:cNvPr id="5" name="Platshållare för bildnummer 4">
            <a:extLst>
              <a:ext uri="{FF2B5EF4-FFF2-40B4-BE49-F238E27FC236}">
                <a16:creationId xmlns:a16="http://schemas.microsoft.com/office/drawing/2014/main" id="{89E1C101-21B3-4DE8-ACC8-96D836B902F7}"/>
              </a:ext>
            </a:extLst>
          </p:cNvPr>
          <p:cNvSpPr>
            <a:spLocks noGrp="1"/>
          </p:cNvSpPr>
          <p:nvPr>
            <p:ph type="sldNum" sz="quarter" idx="12"/>
          </p:nvPr>
        </p:nvSpPr>
        <p:spPr/>
        <p:txBody>
          <a:bodyPr/>
          <a:lstStyle/>
          <a:p>
            <a:fld id="{7422A9A3-8636-4A04-BD48-3153280FB086}" type="slidenum">
              <a:rPr lang="sv-SE" smtClean="0"/>
              <a:pPr/>
              <a:t>‹#›</a:t>
            </a:fld>
            <a:endParaRPr lang="sv-SE"/>
          </a:p>
        </p:txBody>
      </p:sp>
      <p:sp>
        <p:nvSpPr>
          <p:cNvPr id="4" name="Platshållare för sidfot 3">
            <a:extLst>
              <a:ext uri="{FF2B5EF4-FFF2-40B4-BE49-F238E27FC236}">
                <a16:creationId xmlns:a16="http://schemas.microsoft.com/office/drawing/2014/main" id="{698402AB-3C0D-47F3-B526-AEE8B976CD47}"/>
              </a:ext>
            </a:extLst>
          </p:cNvPr>
          <p:cNvSpPr>
            <a:spLocks noGrp="1"/>
          </p:cNvSpPr>
          <p:nvPr>
            <p:ph type="ftr" sz="quarter" idx="11"/>
          </p:nvPr>
        </p:nvSpPr>
        <p:spPr/>
        <p:txBody>
          <a:bodyPr/>
          <a:lstStyle/>
          <a:p>
            <a:endParaRPr lang="sv-SE" dirty="0"/>
          </a:p>
        </p:txBody>
      </p:sp>
      <p:sp>
        <p:nvSpPr>
          <p:cNvPr id="3" name="Platshållare för datum 2">
            <a:extLst>
              <a:ext uri="{FF2B5EF4-FFF2-40B4-BE49-F238E27FC236}">
                <a16:creationId xmlns:a16="http://schemas.microsoft.com/office/drawing/2014/main" id="{C91421C8-A909-4498-9C65-2C4F1875E586}"/>
              </a:ext>
            </a:extLst>
          </p:cNvPr>
          <p:cNvSpPr>
            <a:spLocks noGrp="1"/>
          </p:cNvSpPr>
          <p:nvPr>
            <p:ph type="dt" sz="half" idx="10"/>
          </p:nvPr>
        </p:nvSpPr>
        <p:spPr/>
        <p:txBody>
          <a:bodyPr/>
          <a:lstStyle/>
          <a:p>
            <a:fld id="{091585DF-A6DF-A54D-9960-BE991B45200F}" type="datetime1">
              <a:rPr lang="sv-SE" smtClean="0"/>
              <a:t>2024-10-25</a:t>
            </a:fld>
            <a:endParaRPr lang="sv-SE"/>
          </a:p>
        </p:txBody>
      </p:sp>
      <p:sp>
        <p:nvSpPr>
          <p:cNvPr id="9" name="Platshållare för bild 6">
            <a:extLst>
              <a:ext uri="{FF2B5EF4-FFF2-40B4-BE49-F238E27FC236}">
                <a16:creationId xmlns:a16="http://schemas.microsoft.com/office/drawing/2014/main" id="{3747F699-0360-4395-8415-6E5114D6C6C0}"/>
              </a:ext>
            </a:extLst>
          </p:cNvPr>
          <p:cNvSpPr>
            <a:spLocks noGrp="1"/>
          </p:cNvSpPr>
          <p:nvPr>
            <p:ph type="pic" sz="quarter" idx="14"/>
          </p:nvPr>
        </p:nvSpPr>
        <p:spPr>
          <a:xfrm>
            <a:off x="4660332" y="1194198"/>
            <a:ext cx="4237210" cy="3540919"/>
          </a:xfrm>
        </p:spPr>
        <p:txBody>
          <a:bodyPr/>
          <a:lstStyle/>
          <a:p>
            <a:r>
              <a:rPr lang="en-US"/>
              <a:t>Click icon to add picture</a:t>
            </a:r>
            <a:endParaRPr lang="sv-SE"/>
          </a:p>
        </p:txBody>
      </p:sp>
      <p:sp>
        <p:nvSpPr>
          <p:cNvPr id="7" name="Platshållare för bild 6">
            <a:extLst>
              <a:ext uri="{FF2B5EF4-FFF2-40B4-BE49-F238E27FC236}">
                <a16:creationId xmlns:a16="http://schemas.microsoft.com/office/drawing/2014/main" id="{FECDBECF-4709-417A-8783-E9CAB0603AC3}"/>
              </a:ext>
            </a:extLst>
          </p:cNvPr>
          <p:cNvSpPr>
            <a:spLocks noGrp="1"/>
          </p:cNvSpPr>
          <p:nvPr>
            <p:ph type="pic" sz="quarter" idx="13"/>
          </p:nvPr>
        </p:nvSpPr>
        <p:spPr>
          <a:xfrm>
            <a:off x="246460" y="1194594"/>
            <a:ext cx="4237209" cy="3540919"/>
          </a:xfrm>
        </p:spPr>
        <p:txBody>
          <a:bodyPr/>
          <a:lstStyle/>
          <a:p>
            <a:r>
              <a:rPr lang="en-US"/>
              <a:t>Click icon to add picture</a:t>
            </a:r>
            <a:endParaRPr lang="sv-SE"/>
          </a:p>
        </p:txBody>
      </p:sp>
      <p:sp>
        <p:nvSpPr>
          <p:cNvPr id="2" name="Rubrik 1">
            <a:extLst>
              <a:ext uri="{FF2B5EF4-FFF2-40B4-BE49-F238E27FC236}">
                <a16:creationId xmlns:a16="http://schemas.microsoft.com/office/drawing/2014/main" id="{08A04EEF-7713-4918-A58B-127EED1C377F}"/>
              </a:ext>
            </a:extLst>
          </p:cNvPr>
          <p:cNvSpPr>
            <a:spLocks noGrp="1"/>
          </p:cNvSpPr>
          <p:nvPr>
            <p:ph type="title"/>
          </p:nvPr>
        </p:nvSpPr>
        <p:spPr/>
        <p:txBody>
          <a:bodyPr/>
          <a:lstStyle/>
          <a:p>
            <a:r>
              <a:rPr lang="en-US"/>
              <a:t>Click to edit Master title style</a:t>
            </a:r>
            <a:endParaRPr lang="sv-SE"/>
          </a:p>
        </p:txBody>
      </p:sp>
    </p:spTree>
    <p:extLst>
      <p:ext uri="{BB962C8B-B14F-4D97-AF65-F5344CB8AC3E}">
        <p14:creationId xmlns:p14="http://schemas.microsoft.com/office/powerpoint/2010/main" val="2187958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ast rubrik">
    <p:spTree>
      <p:nvGrpSpPr>
        <p:cNvPr id="1" name=""/>
        <p:cNvGrpSpPr/>
        <p:nvPr/>
      </p:nvGrpSpPr>
      <p:grpSpPr>
        <a:xfrm>
          <a:off x="0" y="0"/>
          <a:ext cx="0" cy="0"/>
          <a:chOff x="0" y="0"/>
          <a:chExt cx="0" cy="0"/>
        </a:xfrm>
      </p:grpSpPr>
      <p:sp>
        <p:nvSpPr>
          <p:cNvPr id="5" name="Platshållare för bildnummer 4">
            <a:extLst>
              <a:ext uri="{FF2B5EF4-FFF2-40B4-BE49-F238E27FC236}">
                <a16:creationId xmlns:a16="http://schemas.microsoft.com/office/drawing/2014/main" id="{BDE0A226-9A3A-4E94-A386-D753C79EAEC4}"/>
              </a:ext>
            </a:extLst>
          </p:cNvPr>
          <p:cNvSpPr>
            <a:spLocks noGrp="1"/>
          </p:cNvSpPr>
          <p:nvPr>
            <p:ph type="sldNum" sz="quarter" idx="12"/>
          </p:nvPr>
        </p:nvSpPr>
        <p:spPr/>
        <p:txBody>
          <a:bodyPr/>
          <a:lstStyle/>
          <a:p>
            <a:fld id="{7422A9A3-8636-4A04-BD48-3153280FB086}" type="slidenum">
              <a:rPr lang="sv-SE" smtClean="0"/>
              <a:pPr/>
              <a:t>‹#›</a:t>
            </a:fld>
            <a:endParaRPr lang="sv-SE"/>
          </a:p>
        </p:txBody>
      </p:sp>
      <p:sp>
        <p:nvSpPr>
          <p:cNvPr id="4" name="Platshållare för sidfot 3">
            <a:extLst>
              <a:ext uri="{FF2B5EF4-FFF2-40B4-BE49-F238E27FC236}">
                <a16:creationId xmlns:a16="http://schemas.microsoft.com/office/drawing/2014/main" id="{32D627AA-4087-4599-9513-63987ED83459}"/>
              </a:ext>
            </a:extLst>
          </p:cNvPr>
          <p:cNvSpPr>
            <a:spLocks noGrp="1"/>
          </p:cNvSpPr>
          <p:nvPr>
            <p:ph type="ftr" sz="quarter" idx="11"/>
          </p:nvPr>
        </p:nvSpPr>
        <p:spPr/>
        <p:txBody>
          <a:bodyPr/>
          <a:lstStyle/>
          <a:p>
            <a:endParaRPr lang="sv-SE" dirty="0"/>
          </a:p>
        </p:txBody>
      </p:sp>
      <p:sp>
        <p:nvSpPr>
          <p:cNvPr id="3" name="Platshållare för datum 2">
            <a:extLst>
              <a:ext uri="{FF2B5EF4-FFF2-40B4-BE49-F238E27FC236}">
                <a16:creationId xmlns:a16="http://schemas.microsoft.com/office/drawing/2014/main" id="{892B391E-9C84-4E0D-898B-8454343BE6E0}"/>
              </a:ext>
            </a:extLst>
          </p:cNvPr>
          <p:cNvSpPr>
            <a:spLocks noGrp="1"/>
          </p:cNvSpPr>
          <p:nvPr>
            <p:ph type="dt" sz="half" idx="10"/>
          </p:nvPr>
        </p:nvSpPr>
        <p:spPr/>
        <p:txBody>
          <a:bodyPr/>
          <a:lstStyle/>
          <a:p>
            <a:fld id="{CCE91D87-1285-6843-BFFA-E098C31F828A}" type="datetime1">
              <a:rPr lang="sv-SE" smtClean="0"/>
              <a:t>2024-10-25</a:t>
            </a:fld>
            <a:endParaRPr lang="sv-SE"/>
          </a:p>
        </p:txBody>
      </p:sp>
      <p:sp>
        <p:nvSpPr>
          <p:cNvPr id="2" name="Rubrik 1">
            <a:extLst>
              <a:ext uri="{FF2B5EF4-FFF2-40B4-BE49-F238E27FC236}">
                <a16:creationId xmlns:a16="http://schemas.microsoft.com/office/drawing/2014/main" id="{2F4B5727-3AF8-4023-B42B-839E8695AB99}"/>
              </a:ext>
            </a:extLst>
          </p:cNvPr>
          <p:cNvSpPr>
            <a:spLocks noGrp="1"/>
          </p:cNvSpPr>
          <p:nvPr>
            <p:ph type="title"/>
          </p:nvPr>
        </p:nvSpPr>
        <p:spPr/>
        <p:txBody>
          <a:bodyPr/>
          <a:lstStyle/>
          <a:p>
            <a:r>
              <a:rPr lang="en-US"/>
              <a:t>Click to edit Master title style</a:t>
            </a:r>
            <a:endParaRPr lang="sv-SE"/>
          </a:p>
        </p:txBody>
      </p:sp>
    </p:spTree>
    <p:extLst>
      <p:ext uri="{BB962C8B-B14F-4D97-AF65-F5344CB8AC3E}">
        <p14:creationId xmlns:p14="http://schemas.microsoft.com/office/powerpoint/2010/main" val="4196585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Platshållare för bildnummer 5">
            <a:extLst>
              <a:ext uri="{FF2B5EF4-FFF2-40B4-BE49-F238E27FC236}">
                <a16:creationId xmlns:a16="http://schemas.microsoft.com/office/drawing/2014/main" id="{F9DBF7EF-8E59-4075-A8F0-EF49E121CACE}"/>
              </a:ext>
            </a:extLst>
          </p:cNvPr>
          <p:cNvSpPr>
            <a:spLocks noGrp="1"/>
          </p:cNvSpPr>
          <p:nvPr>
            <p:ph type="sldNum" sz="quarter" idx="4"/>
          </p:nvPr>
        </p:nvSpPr>
        <p:spPr>
          <a:xfrm>
            <a:off x="6835080" y="4902599"/>
            <a:ext cx="2057400" cy="232574"/>
          </a:xfrm>
          <a:prstGeom prst="rect">
            <a:avLst/>
          </a:prstGeom>
        </p:spPr>
        <p:txBody>
          <a:bodyPr vert="horz" lIns="0" tIns="0" rIns="0" bIns="0" rtlCol="0" anchor="ctr"/>
          <a:lstStyle>
            <a:lvl1pPr algn="r">
              <a:defRPr sz="750">
                <a:solidFill>
                  <a:schemeClr val="tx1">
                    <a:tint val="75000"/>
                  </a:schemeClr>
                </a:solidFill>
              </a:defRPr>
            </a:lvl1pPr>
          </a:lstStyle>
          <a:p>
            <a:fld id="{7422A9A3-8636-4A04-BD48-3153280FB086}" type="slidenum">
              <a:rPr lang="sv-SE" smtClean="0"/>
              <a:pPr/>
              <a:t>‹#›</a:t>
            </a:fld>
            <a:endParaRPr lang="sv-SE" dirty="0"/>
          </a:p>
        </p:txBody>
      </p:sp>
      <p:sp>
        <p:nvSpPr>
          <p:cNvPr id="5" name="Platshållare för sidfot 4">
            <a:extLst>
              <a:ext uri="{FF2B5EF4-FFF2-40B4-BE49-F238E27FC236}">
                <a16:creationId xmlns:a16="http://schemas.microsoft.com/office/drawing/2014/main" id="{C9465249-3F3D-4589-A44C-3AA1952E4C60}"/>
              </a:ext>
            </a:extLst>
          </p:cNvPr>
          <p:cNvSpPr>
            <a:spLocks noGrp="1"/>
          </p:cNvSpPr>
          <p:nvPr>
            <p:ph type="ftr" sz="quarter" idx="3"/>
          </p:nvPr>
        </p:nvSpPr>
        <p:spPr>
          <a:xfrm>
            <a:off x="3028950" y="4902599"/>
            <a:ext cx="3086100" cy="232574"/>
          </a:xfrm>
          <a:prstGeom prst="rect">
            <a:avLst/>
          </a:prstGeom>
        </p:spPr>
        <p:txBody>
          <a:bodyPr vert="horz" lIns="91440" tIns="45720" rIns="91440" bIns="45720" rtlCol="0" anchor="ctr"/>
          <a:lstStyle>
            <a:lvl1pPr algn="ctr">
              <a:defRPr sz="750">
                <a:solidFill>
                  <a:schemeClr val="tx1">
                    <a:tint val="75000"/>
                  </a:schemeClr>
                </a:solidFill>
              </a:defRPr>
            </a:lvl1pPr>
          </a:lstStyle>
          <a:p>
            <a:endParaRPr lang="sv-SE" dirty="0"/>
          </a:p>
        </p:txBody>
      </p:sp>
      <p:sp>
        <p:nvSpPr>
          <p:cNvPr id="4" name="Platshållare för datum 3">
            <a:extLst>
              <a:ext uri="{FF2B5EF4-FFF2-40B4-BE49-F238E27FC236}">
                <a16:creationId xmlns:a16="http://schemas.microsoft.com/office/drawing/2014/main" id="{80C11F1C-711C-4AD7-A25F-D2B3F451BB0D}"/>
              </a:ext>
            </a:extLst>
          </p:cNvPr>
          <p:cNvSpPr>
            <a:spLocks noGrp="1"/>
          </p:cNvSpPr>
          <p:nvPr>
            <p:ph type="dt" sz="half" idx="2"/>
          </p:nvPr>
        </p:nvSpPr>
        <p:spPr>
          <a:xfrm>
            <a:off x="251520" y="4902599"/>
            <a:ext cx="2057400" cy="232574"/>
          </a:xfrm>
          <a:prstGeom prst="rect">
            <a:avLst/>
          </a:prstGeom>
        </p:spPr>
        <p:txBody>
          <a:bodyPr vert="horz" lIns="0" tIns="0" rIns="0" bIns="0" rtlCol="0" anchor="ctr"/>
          <a:lstStyle>
            <a:lvl1pPr algn="l">
              <a:defRPr sz="750">
                <a:solidFill>
                  <a:schemeClr val="tx1">
                    <a:tint val="75000"/>
                  </a:schemeClr>
                </a:solidFill>
              </a:defRPr>
            </a:lvl1pPr>
          </a:lstStyle>
          <a:p>
            <a:fld id="{0DBE8303-AD2F-DB4D-B8E2-7368B5FD02EE}" type="datetime1">
              <a:rPr lang="sv-SE" smtClean="0"/>
              <a:t>2024-10-25</a:t>
            </a:fld>
            <a:endParaRPr lang="sv-SE" dirty="0"/>
          </a:p>
        </p:txBody>
      </p:sp>
      <p:sp>
        <p:nvSpPr>
          <p:cNvPr id="54" name="Rektangel 53">
            <a:extLst>
              <a:ext uri="{FF2B5EF4-FFF2-40B4-BE49-F238E27FC236}">
                <a16:creationId xmlns:a16="http://schemas.microsoft.com/office/drawing/2014/main" id="{D263F704-88D1-4479-BA22-2920B7F38621}"/>
              </a:ext>
              <a:ext uri="{C183D7F6-B498-43B3-948B-1728B52AA6E4}">
                <adec:decorative xmlns:adec="http://schemas.microsoft.com/office/drawing/2017/decorative" val="1"/>
              </a:ext>
            </a:extLst>
          </p:cNvPr>
          <p:cNvSpPr/>
          <p:nvPr userDrawn="1"/>
        </p:nvSpPr>
        <p:spPr>
          <a:xfrm>
            <a:off x="250750" y="4889099"/>
            <a:ext cx="8646791" cy="1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013"/>
          </a:p>
        </p:txBody>
      </p:sp>
      <p:sp>
        <p:nvSpPr>
          <p:cNvPr id="3" name="Platshållare för text 2">
            <a:extLst>
              <a:ext uri="{FF2B5EF4-FFF2-40B4-BE49-F238E27FC236}">
                <a16:creationId xmlns:a16="http://schemas.microsoft.com/office/drawing/2014/main" id="{CEFDED03-B73B-4057-9667-7B69EF4D719A}"/>
              </a:ext>
            </a:extLst>
          </p:cNvPr>
          <p:cNvSpPr>
            <a:spLocks noGrp="1"/>
          </p:cNvSpPr>
          <p:nvPr>
            <p:ph type="body" idx="1"/>
          </p:nvPr>
        </p:nvSpPr>
        <p:spPr>
          <a:xfrm>
            <a:off x="1131887" y="1194197"/>
            <a:ext cx="7765653" cy="3438525"/>
          </a:xfrm>
          <a:prstGeom prst="rect">
            <a:avLst/>
          </a:prstGeom>
        </p:spPr>
        <p:txBody>
          <a:bodyPr vert="horz" lIns="0" tIns="0" rIns="0" bIns="0" rtlCol="0">
            <a:no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2" name="Platshållare för rubrik 1">
            <a:extLst>
              <a:ext uri="{FF2B5EF4-FFF2-40B4-BE49-F238E27FC236}">
                <a16:creationId xmlns:a16="http://schemas.microsoft.com/office/drawing/2014/main" id="{EB551155-ADB6-4713-AD48-92A8C535A26D}"/>
              </a:ext>
            </a:extLst>
          </p:cNvPr>
          <p:cNvSpPr>
            <a:spLocks noGrp="1"/>
          </p:cNvSpPr>
          <p:nvPr>
            <p:ph type="title"/>
          </p:nvPr>
        </p:nvSpPr>
        <p:spPr>
          <a:xfrm>
            <a:off x="1133680" y="250032"/>
            <a:ext cx="7763861" cy="647700"/>
          </a:xfrm>
          <a:prstGeom prst="rect">
            <a:avLst/>
          </a:prstGeom>
        </p:spPr>
        <p:txBody>
          <a:bodyPr vert="horz" lIns="0" tIns="0" rIns="0" bIns="0" rtlCol="0" anchor="ctr">
            <a:noAutofit/>
          </a:bodyPr>
          <a:lstStyle/>
          <a:p>
            <a:r>
              <a:rPr lang="sv-SE" dirty="0"/>
              <a:t>Klicka här för att ändra mall för rubrikformat</a:t>
            </a:r>
          </a:p>
        </p:txBody>
      </p:sp>
      <p:pic>
        <p:nvPicPr>
          <p:cNvPr id="8" name="Picture 2">
            <a:extLst>
              <a:ext uri="{FF2B5EF4-FFF2-40B4-BE49-F238E27FC236}">
                <a16:creationId xmlns:a16="http://schemas.microsoft.com/office/drawing/2014/main" id="{63C4B2EE-2B48-4379-BBD1-4FA250447FE8}"/>
              </a:ext>
              <a:ext uri="{C183D7F6-B498-43B3-948B-1728B52AA6E4}">
                <adec:decorative xmlns:adec="http://schemas.microsoft.com/office/drawing/2017/decorative" val="1"/>
              </a:ext>
            </a:extLst>
          </p:cNvPr>
          <p:cNvPicPr>
            <a:picLocks noChangeArrowheads="1"/>
          </p:cNvPicPr>
          <p:nvPr userDrawn="1"/>
        </p:nvPicPr>
        <p:blipFill>
          <a:blip r:embed="rId10" cstate="hqprint">
            <a:extLst>
              <a:ext uri="{28A0092B-C50C-407E-A947-70E740481C1C}">
                <a14:useLocalDpi xmlns:a14="http://schemas.microsoft.com/office/drawing/2010/main" val="0"/>
              </a:ext>
            </a:extLst>
          </a:blip>
          <a:srcRect/>
          <a:stretch/>
        </p:blipFill>
        <p:spPr bwMode="auto">
          <a:xfrm>
            <a:off x="246551" y="250120"/>
            <a:ext cx="644150" cy="65239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58615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3" r:id="rId3"/>
    <p:sldLayoutId id="2147483654" r:id="rId4"/>
    <p:sldLayoutId id="2147483655" r:id="rId5"/>
    <p:sldLayoutId id="2147483651" r:id="rId6"/>
    <p:sldLayoutId id="2147483652" r:id="rId7"/>
    <p:sldLayoutId id="2147483650" r:id="rId8"/>
  </p:sldLayoutIdLst>
  <p:hf hdr="0"/>
  <p:txStyles>
    <p:titleStyle>
      <a:lvl1pPr algn="l" defTabSz="685800" rtl="0" eaLnBrk="1" latinLnBrk="0" hangingPunct="1">
        <a:lnSpc>
          <a:spcPct val="90000"/>
        </a:lnSpc>
        <a:spcBef>
          <a:spcPct val="0"/>
        </a:spcBef>
        <a:buNone/>
        <a:defRPr sz="27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gt;"/>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sv-S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pos="713" userDrawn="1">
          <p15:clr>
            <a:srgbClr val="F26B43"/>
          </p15:clr>
        </p15:guide>
        <p15:guide id="4" pos="5454" userDrawn="1">
          <p15:clr>
            <a:srgbClr val="F26B43"/>
          </p15:clr>
        </p15:guide>
        <p15:guide id="6" pos="358" userDrawn="1">
          <p15:clr>
            <a:srgbClr val="F26B43"/>
          </p15:clr>
        </p15:guide>
        <p15:guide id="7" orient="horz" pos="158" userDrawn="1">
          <p15:clr>
            <a:srgbClr val="F26B43"/>
          </p15:clr>
        </p15:guide>
        <p15:guide id="8" orient="horz" pos="3084" userDrawn="1">
          <p15:clr>
            <a:srgbClr val="F26B43"/>
          </p15:clr>
        </p15:guide>
        <p15:guide id="9" pos="5605" userDrawn="1">
          <p15:clr>
            <a:srgbClr val="F26B43"/>
          </p15:clr>
        </p15:guide>
        <p15:guide id="10" pos="155" userDrawn="1">
          <p15:clr>
            <a:srgbClr val="F26B43"/>
          </p15:clr>
        </p15:guide>
        <p15:guide id="11" pos="560" userDrawn="1">
          <p15:clr>
            <a:srgbClr val="F26B43"/>
          </p15:clr>
        </p15:guide>
        <p15:guide id="12" orient="horz" pos="566" userDrawn="1">
          <p15:clr>
            <a:srgbClr val="F26B43"/>
          </p15:clr>
        </p15:guide>
        <p15:guide id="13" orient="horz" pos="752" userDrawn="1">
          <p15:clr>
            <a:srgbClr val="F26B43"/>
          </p15:clr>
        </p15:guide>
        <p15:guide id="14" orient="horz" pos="298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Date Placeholder 33">
            <a:extLst>
              <a:ext uri="{FF2B5EF4-FFF2-40B4-BE49-F238E27FC236}">
                <a16:creationId xmlns:a16="http://schemas.microsoft.com/office/drawing/2014/main" id="{477E2580-045A-2C4E-BA82-D935EA0B106A}"/>
              </a:ext>
            </a:extLst>
          </p:cNvPr>
          <p:cNvSpPr>
            <a:spLocks noGrp="1"/>
          </p:cNvSpPr>
          <p:nvPr>
            <p:ph type="dt" sz="half" idx="10"/>
          </p:nvPr>
        </p:nvSpPr>
        <p:spPr/>
        <p:txBody>
          <a:bodyPr/>
          <a:lstStyle/>
          <a:p>
            <a:fld id="{AE1FD966-E856-D943-A136-678CE7D86287}" type="datetime1">
              <a:rPr lang="sv-SE" smtClean="0"/>
              <a:pPr/>
              <a:t>2024-10-25</a:t>
            </a:fld>
            <a:endParaRPr lang="sv-SE" dirty="0"/>
          </a:p>
        </p:txBody>
      </p:sp>
      <p:sp>
        <p:nvSpPr>
          <p:cNvPr id="35" name="Footer Placeholder 34">
            <a:extLst>
              <a:ext uri="{FF2B5EF4-FFF2-40B4-BE49-F238E27FC236}">
                <a16:creationId xmlns:a16="http://schemas.microsoft.com/office/drawing/2014/main" id="{52042EA8-980A-C248-824E-A4B16B4412C0}"/>
              </a:ext>
            </a:extLst>
          </p:cNvPr>
          <p:cNvSpPr>
            <a:spLocks noGrp="1"/>
          </p:cNvSpPr>
          <p:nvPr>
            <p:ph type="ftr" sz="quarter" idx="11"/>
          </p:nvPr>
        </p:nvSpPr>
        <p:spPr/>
        <p:txBody>
          <a:bodyPr anchor="t" anchorCtr="0"/>
          <a:lstStyle/>
          <a:p>
            <a:r>
              <a:rPr lang="sv-SE"/>
              <a:t>Monitoring of the ExPECA Testbed</a:t>
            </a:r>
          </a:p>
          <a:p>
            <a:endParaRPr lang="sv-SE" dirty="0"/>
          </a:p>
        </p:txBody>
      </p:sp>
      <p:sp>
        <p:nvSpPr>
          <p:cNvPr id="36" name="Slide Number Placeholder 35">
            <a:extLst>
              <a:ext uri="{FF2B5EF4-FFF2-40B4-BE49-F238E27FC236}">
                <a16:creationId xmlns:a16="http://schemas.microsoft.com/office/drawing/2014/main" id="{8351F6F7-4188-C641-8543-5926E4D074C0}"/>
              </a:ext>
            </a:extLst>
          </p:cNvPr>
          <p:cNvSpPr>
            <a:spLocks noGrp="1"/>
          </p:cNvSpPr>
          <p:nvPr>
            <p:ph type="sldNum" sz="quarter" idx="12"/>
          </p:nvPr>
        </p:nvSpPr>
        <p:spPr/>
        <p:txBody>
          <a:bodyPr/>
          <a:lstStyle/>
          <a:p>
            <a:fld id="{7422A9A3-8636-4A04-BD48-3153280FB086}" type="slidenum">
              <a:rPr lang="sv-SE" smtClean="0"/>
              <a:pPr/>
              <a:t>1</a:t>
            </a:fld>
            <a:endParaRPr lang="sv-SE" dirty="0"/>
          </a:p>
        </p:txBody>
      </p:sp>
      <p:sp>
        <p:nvSpPr>
          <p:cNvPr id="7" name="Title 6">
            <a:extLst>
              <a:ext uri="{FF2B5EF4-FFF2-40B4-BE49-F238E27FC236}">
                <a16:creationId xmlns:a16="http://schemas.microsoft.com/office/drawing/2014/main" id="{60851F35-D7A4-2846-A843-8391B1C1463D}"/>
              </a:ext>
            </a:extLst>
          </p:cNvPr>
          <p:cNvSpPr>
            <a:spLocks noGrp="1"/>
          </p:cNvSpPr>
          <p:nvPr>
            <p:ph type="ctrTitle"/>
          </p:nvPr>
        </p:nvSpPr>
        <p:spPr/>
        <p:txBody>
          <a:bodyPr/>
          <a:lstStyle/>
          <a:p>
            <a:r>
              <a:rPr lang="sv-SE"/>
              <a:t>Monitoring of the ExPECA Testbed</a:t>
            </a:r>
          </a:p>
        </p:txBody>
      </p:sp>
      <p:sp>
        <p:nvSpPr>
          <p:cNvPr id="8" name="Subtitle 7">
            <a:extLst>
              <a:ext uri="{FF2B5EF4-FFF2-40B4-BE49-F238E27FC236}">
                <a16:creationId xmlns:a16="http://schemas.microsoft.com/office/drawing/2014/main" id="{6AD19FBC-DA9D-F040-ADEE-CDDBAEE4DAA7}"/>
              </a:ext>
            </a:extLst>
          </p:cNvPr>
          <p:cNvSpPr>
            <a:spLocks noGrp="1"/>
          </p:cNvSpPr>
          <p:nvPr>
            <p:ph type="subTitle" idx="1"/>
          </p:nvPr>
        </p:nvSpPr>
        <p:spPr/>
        <p:txBody>
          <a:bodyPr/>
          <a:lstStyle/>
          <a:p>
            <a:r>
              <a:rPr lang="sv-SE"/>
              <a:t>Gathering and Displaying Testbed Status and Performance</a:t>
            </a:r>
          </a:p>
        </p:txBody>
      </p:sp>
    </p:spTree>
    <p:extLst>
      <p:ext uri="{BB962C8B-B14F-4D97-AF65-F5344CB8AC3E}">
        <p14:creationId xmlns:p14="http://schemas.microsoft.com/office/powerpoint/2010/main" val="3616919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F7AB7781-EB32-CA48-82CD-DCA022824980}"/>
              </a:ext>
            </a:extLst>
          </p:cNvPr>
          <p:cNvSpPr>
            <a:spLocks noGrp="1"/>
          </p:cNvSpPr>
          <p:nvPr>
            <p:ph type="title"/>
          </p:nvPr>
        </p:nvSpPr>
        <p:spPr/>
        <p:txBody>
          <a:bodyPr/>
          <a:lstStyle/>
          <a:p>
            <a:r>
              <a:rPr lang="sv-SE"/>
              <a:t>Customized ExPECA Exporters:</a:t>
            </a:r>
            <a:br>
              <a:rPr lang="sv-SE"/>
            </a:br>
            <a:r>
              <a:rPr lang="sv-SE"/>
              <a:t>expeca-exporter-xxxx.py</a:t>
            </a:r>
          </a:p>
        </p:txBody>
      </p:sp>
      <p:sp>
        <p:nvSpPr>
          <p:cNvPr id="4" name="Date Placeholder 3">
            <a:extLst>
              <a:ext uri="{FF2B5EF4-FFF2-40B4-BE49-F238E27FC236}">
                <a16:creationId xmlns:a16="http://schemas.microsoft.com/office/drawing/2014/main" id="{DAF9B273-EE96-A44E-A02A-C7AA1160B994}"/>
              </a:ext>
            </a:extLst>
          </p:cNvPr>
          <p:cNvSpPr>
            <a:spLocks noGrp="1"/>
          </p:cNvSpPr>
          <p:nvPr>
            <p:ph type="dt" sz="half" idx="10"/>
          </p:nvPr>
        </p:nvSpPr>
        <p:spPr/>
        <p:txBody>
          <a:bodyPr/>
          <a:lstStyle/>
          <a:p>
            <a:fld id="{6FA8D38B-7A85-7E4E-9C9B-12F394E7FE78}" type="datetime1">
              <a:rPr lang="sv-SE" smtClean="0"/>
              <a:pPr/>
              <a:t>2024-10-25</a:t>
            </a:fld>
            <a:endParaRPr lang="sv-SE" dirty="0"/>
          </a:p>
        </p:txBody>
      </p:sp>
      <p:sp>
        <p:nvSpPr>
          <p:cNvPr id="5" name="Footer Placeholder 4">
            <a:extLst>
              <a:ext uri="{FF2B5EF4-FFF2-40B4-BE49-F238E27FC236}">
                <a16:creationId xmlns:a16="http://schemas.microsoft.com/office/drawing/2014/main" id="{FDE5A7F8-2F17-5E4B-966E-C438E616F281}"/>
              </a:ext>
            </a:extLst>
          </p:cNvPr>
          <p:cNvSpPr>
            <a:spLocks noGrp="1"/>
          </p:cNvSpPr>
          <p:nvPr>
            <p:ph type="ftr" sz="quarter" idx="11"/>
          </p:nvPr>
        </p:nvSpPr>
        <p:spPr/>
        <p:txBody>
          <a:bodyPr anchor="t" anchorCtr="0"/>
          <a:lstStyle/>
          <a:p>
            <a:r>
              <a:rPr lang="sv-SE"/>
              <a:t>Monitoring of the ExPECA Testbed</a:t>
            </a:r>
          </a:p>
          <a:p>
            <a:endParaRPr lang="sv-SE" dirty="0"/>
          </a:p>
        </p:txBody>
      </p:sp>
      <p:sp>
        <p:nvSpPr>
          <p:cNvPr id="6" name="Slide Number Placeholder 5">
            <a:extLst>
              <a:ext uri="{FF2B5EF4-FFF2-40B4-BE49-F238E27FC236}">
                <a16:creationId xmlns:a16="http://schemas.microsoft.com/office/drawing/2014/main" id="{66B4B103-04C0-4846-BB5C-19A08F41DB8F}"/>
              </a:ext>
            </a:extLst>
          </p:cNvPr>
          <p:cNvSpPr>
            <a:spLocks noGrp="1"/>
          </p:cNvSpPr>
          <p:nvPr>
            <p:ph type="sldNum" sz="quarter" idx="12"/>
          </p:nvPr>
        </p:nvSpPr>
        <p:spPr/>
        <p:txBody>
          <a:bodyPr/>
          <a:lstStyle/>
          <a:p>
            <a:fld id="{7422A9A3-8636-4A04-BD48-3153280FB086}" type="slidenum">
              <a:rPr lang="sv-SE" smtClean="0"/>
              <a:pPr/>
              <a:t>10</a:t>
            </a:fld>
            <a:endParaRPr lang="sv-SE"/>
          </a:p>
        </p:txBody>
      </p:sp>
      <p:sp>
        <p:nvSpPr>
          <p:cNvPr id="19" name="Content Placeholder 18">
            <a:extLst>
              <a:ext uri="{FF2B5EF4-FFF2-40B4-BE49-F238E27FC236}">
                <a16:creationId xmlns:a16="http://schemas.microsoft.com/office/drawing/2014/main" id="{08E8EBC3-06C1-9D44-A112-5549F827436C}"/>
              </a:ext>
            </a:extLst>
          </p:cNvPr>
          <p:cNvSpPr>
            <a:spLocks noGrp="1"/>
          </p:cNvSpPr>
          <p:nvPr>
            <p:ph sz="quarter" idx="13"/>
          </p:nvPr>
        </p:nvSpPr>
        <p:spPr/>
        <p:txBody>
          <a:bodyPr/>
          <a:lstStyle/>
          <a:p>
            <a:r>
              <a:rPr lang="en-US"/>
              <a:t>These scripts are exporters for Prometheus / InfluxDB / MySQL metrics</a:t>
            </a:r>
          </a:p>
          <a:p>
            <a:r>
              <a:rPr lang="en-US"/>
              <a:t>They take metrics from "collector" scripts in JSON format and expose them on a specific port so that Prometheus can "scrape" the metrics into its database, or push them to InfluxDB / MySQL</a:t>
            </a:r>
            <a:endParaRPr lang="sv-SE"/>
          </a:p>
          <a:p>
            <a:r>
              <a:rPr lang="en-US"/>
              <a:t>A config file in YAML format defines the collector scripts (separate Python scripts) and their corresponding metrics, so that new collectors and / or metrics can be added easily</a:t>
            </a:r>
          </a:p>
          <a:p>
            <a:r>
              <a:rPr lang="sv-SE"/>
              <a:t>Usage: python3 expeca-exporter-xxxx &amp;</a:t>
            </a:r>
          </a:p>
        </p:txBody>
      </p:sp>
    </p:spTree>
    <p:extLst>
      <p:ext uri="{BB962C8B-B14F-4D97-AF65-F5344CB8AC3E}">
        <p14:creationId xmlns:p14="http://schemas.microsoft.com/office/powerpoint/2010/main" val="1029856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F7AB7781-EB32-CA48-82CD-DCA022824980}"/>
              </a:ext>
            </a:extLst>
          </p:cNvPr>
          <p:cNvSpPr>
            <a:spLocks noGrp="1"/>
          </p:cNvSpPr>
          <p:nvPr>
            <p:ph type="title"/>
          </p:nvPr>
        </p:nvSpPr>
        <p:spPr/>
        <p:txBody>
          <a:bodyPr/>
          <a:lstStyle/>
          <a:p>
            <a:r>
              <a:rPr lang="sv-SE"/>
              <a:t>Customized ExPECA Exporters:</a:t>
            </a:r>
            <a:br>
              <a:rPr lang="sv-SE"/>
            </a:br>
            <a:r>
              <a:rPr lang="sv-SE"/>
              <a:t>expeca-exporter-xxxx.yml</a:t>
            </a:r>
          </a:p>
        </p:txBody>
      </p:sp>
      <p:sp>
        <p:nvSpPr>
          <p:cNvPr id="4" name="Date Placeholder 3">
            <a:extLst>
              <a:ext uri="{FF2B5EF4-FFF2-40B4-BE49-F238E27FC236}">
                <a16:creationId xmlns:a16="http://schemas.microsoft.com/office/drawing/2014/main" id="{DAF9B273-EE96-A44E-A02A-C7AA1160B994}"/>
              </a:ext>
            </a:extLst>
          </p:cNvPr>
          <p:cNvSpPr>
            <a:spLocks noGrp="1"/>
          </p:cNvSpPr>
          <p:nvPr>
            <p:ph type="dt" sz="half" idx="10"/>
          </p:nvPr>
        </p:nvSpPr>
        <p:spPr/>
        <p:txBody>
          <a:bodyPr/>
          <a:lstStyle/>
          <a:p>
            <a:fld id="{6FA8D38B-7A85-7E4E-9C9B-12F394E7FE78}" type="datetime1">
              <a:rPr lang="sv-SE" smtClean="0"/>
              <a:pPr/>
              <a:t>2024-10-25</a:t>
            </a:fld>
            <a:endParaRPr lang="sv-SE" dirty="0"/>
          </a:p>
        </p:txBody>
      </p:sp>
      <p:sp>
        <p:nvSpPr>
          <p:cNvPr id="5" name="Footer Placeholder 4">
            <a:extLst>
              <a:ext uri="{FF2B5EF4-FFF2-40B4-BE49-F238E27FC236}">
                <a16:creationId xmlns:a16="http://schemas.microsoft.com/office/drawing/2014/main" id="{FDE5A7F8-2F17-5E4B-966E-C438E616F281}"/>
              </a:ext>
            </a:extLst>
          </p:cNvPr>
          <p:cNvSpPr>
            <a:spLocks noGrp="1"/>
          </p:cNvSpPr>
          <p:nvPr>
            <p:ph type="ftr" sz="quarter" idx="11"/>
          </p:nvPr>
        </p:nvSpPr>
        <p:spPr/>
        <p:txBody>
          <a:bodyPr anchor="t" anchorCtr="0"/>
          <a:lstStyle/>
          <a:p>
            <a:r>
              <a:rPr lang="sv-SE"/>
              <a:t>Monitoring of the ExPECA Testbed</a:t>
            </a:r>
          </a:p>
          <a:p>
            <a:endParaRPr lang="sv-SE" dirty="0"/>
          </a:p>
        </p:txBody>
      </p:sp>
      <p:sp>
        <p:nvSpPr>
          <p:cNvPr id="6" name="Slide Number Placeholder 5">
            <a:extLst>
              <a:ext uri="{FF2B5EF4-FFF2-40B4-BE49-F238E27FC236}">
                <a16:creationId xmlns:a16="http://schemas.microsoft.com/office/drawing/2014/main" id="{66B4B103-04C0-4846-BB5C-19A08F41DB8F}"/>
              </a:ext>
            </a:extLst>
          </p:cNvPr>
          <p:cNvSpPr>
            <a:spLocks noGrp="1"/>
          </p:cNvSpPr>
          <p:nvPr>
            <p:ph type="sldNum" sz="quarter" idx="12"/>
          </p:nvPr>
        </p:nvSpPr>
        <p:spPr/>
        <p:txBody>
          <a:bodyPr/>
          <a:lstStyle/>
          <a:p>
            <a:fld id="{7422A9A3-8636-4A04-BD48-3153280FB086}" type="slidenum">
              <a:rPr lang="sv-SE" smtClean="0"/>
              <a:pPr/>
              <a:t>11</a:t>
            </a:fld>
            <a:endParaRPr lang="sv-SE"/>
          </a:p>
        </p:txBody>
      </p:sp>
      <p:sp>
        <p:nvSpPr>
          <p:cNvPr id="19" name="Content Placeholder 18">
            <a:extLst>
              <a:ext uri="{FF2B5EF4-FFF2-40B4-BE49-F238E27FC236}">
                <a16:creationId xmlns:a16="http://schemas.microsoft.com/office/drawing/2014/main" id="{08E8EBC3-06C1-9D44-A112-5549F827436C}"/>
              </a:ext>
            </a:extLst>
          </p:cNvPr>
          <p:cNvSpPr>
            <a:spLocks noGrp="1"/>
          </p:cNvSpPr>
          <p:nvPr>
            <p:ph sz="quarter" idx="13"/>
          </p:nvPr>
        </p:nvSpPr>
        <p:spPr/>
        <p:txBody>
          <a:bodyPr/>
          <a:lstStyle/>
          <a:p>
            <a:r>
              <a:rPr lang="en-US"/>
              <a:t>Configuration files for expeca-exporter-xxxx.py</a:t>
            </a:r>
          </a:p>
          <a:p>
            <a:r>
              <a:rPr lang="en-US"/>
              <a:t>Defines polling interval – time interval between gathering of metrics data</a:t>
            </a:r>
            <a:endParaRPr lang="sv-SE"/>
          </a:p>
          <a:p>
            <a:r>
              <a:rPr lang="en-US"/>
              <a:t>Defines connection information for Prometheus / InfluxDB / MySQL</a:t>
            </a:r>
          </a:p>
          <a:p>
            <a:r>
              <a:rPr lang="sv-SE"/>
              <a:t>Defines which collector scripts to call, and which metrics will be obtained from each</a:t>
            </a:r>
          </a:p>
        </p:txBody>
      </p:sp>
    </p:spTree>
    <p:extLst>
      <p:ext uri="{BB962C8B-B14F-4D97-AF65-F5344CB8AC3E}">
        <p14:creationId xmlns:p14="http://schemas.microsoft.com/office/powerpoint/2010/main" val="1503340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F7AB7781-EB32-CA48-82CD-DCA022824980}"/>
              </a:ext>
            </a:extLst>
          </p:cNvPr>
          <p:cNvSpPr>
            <a:spLocks noGrp="1"/>
          </p:cNvSpPr>
          <p:nvPr>
            <p:ph type="title"/>
          </p:nvPr>
        </p:nvSpPr>
        <p:spPr/>
        <p:txBody>
          <a:bodyPr/>
          <a:lstStyle/>
          <a:p>
            <a:r>
              <a:rPr lang="sv-SE"/>
              <a:t>Customized ExPECA Exporters:</a:t>
            </a:r>
            <a:br>
              <a:rPr lang="sv-SE"/>
            </a:br>
            <a:r>
              <a:rPr lang="sv-SE"/>
              <a:t>List of exporters</a:t>
            </a:r>
          </a:p>
        </p:txBody>
      </p:sp>
      <p:sp>
        <p:nvSpPr>
          <p:cNvPr id="4" name="Date Placeholder 3">
            <a:extLst>
              <a:ext uri="{FF2B5EF4-FFF2-40B4-BE49-F238E27FC236}">
                <a16:creationId xmlns:a16="http://schemas.microsoft.com/office/drawing/2014/main" id="{DAF9B273-EE96-A44E-A02A-C7AA1160B994}"/>
              </a:ext>
            </a:extLst>
          </p:cNvPr>
          <p:cNvSpPr>
            <a:spLocks noGrp="1"/>
          </p:cNvSpPr>
          <p:nvPr>
            <p:ph type="dt" sz="half" idx="10"/>
          </p:nvPr>
        </p:nvSpPr>
        <p:spPr/>
        <p:txBody>
          <a:bodyPr/>
          <a:lstStyle/>
          <a:p>
            <a:fld id="{6FA8D38B-7A85-7E4E-9C9B-12F394E7FE78}" type="datetime1">
              <a:rPr lang="sv-SE" smtClean="0"/>
              <a:pPr/>
              <a:t>2024-10-25</a:t>
            </a:fld>
            <a:endParaRPr lang="sv-SE" dirty="0"/>
          </a:p>
        </p:txBody>
      </p:sp>
      <p:sp>
        <p:nvSpPr>
          <p:cNvPr id="5" name="Footer Placeholder 4">
            <a:extLst>
              <a:ext uri="{FF2B5EF4-FFF2-40B4-BE49-F238E27FC236}">
                <a16:creationId xmlns:a16="http://schemas.microsoft.com/office/drawing/2014/main" id="{FDE5A7F8-2F17-5E4B-966E-C438E616F281}"/>
              </a:ext>
            </a:extLst>
          </p:cNvPr>
          <p:cNvSpPr>
            <a:spLocks noGrp="1"/>
          </p:cNvSpPr>
          <p:nvPr>
            <p:ph type="ftr" sz="quarter" idx="11"/>
          </p:nvPr>
        </p:nvSpPr>
        <p:spPr/>
        <p:txBody>
          <a:bodyPr anchor="t" anchorCtr="0"/>
          <a:lstStyle/>
          <a:p>
            <a:r>
              <a:rPr lang="sv-SE"/>
              <a:t>Monitoring of the ExPECA Testbed</a:t>
            </a:r>
          </a:p>
          <a:p>
            <a:endParaRPr lang="sv-SE" dirty="0"/>
          </a:p>
        </p:txBody>
      </p:sp>
      <p:sp>
        <p:nvSpPr>
          <p:cNvPr id="6" name="Slide Number Placeholder 5">
            <a:extLst>
              <a:ext uri="{FF2B5EF4-FFF2-40B4-BE49-F238E27FC236}">
                <a16:creationId xmlns:a16="http://schemas.microsoft.com/office/drawing/2014/main" id="{66B4B103-04C0-4846-BB5C-19A08F41DB8F}"/>
              </a:ext>
            </a:extLst>
          </p:cNvPr>
          <p:cNvSpPr>
            <a:spLocks noGrp="1"/>
          </p:cNvSpPr>
          <p:nvPr>
            <p:ph type="sldNum" sz="quarter" idx="12"/>
          </p:nvPr>
        </p:nvSpPr>
        <p:spPr/>
        <p:txBody>
          <a:bodyPr/>
          <a:lstStyle/>
          <a:p>
            <a:fld id="{7422A9A3-8636-4A04-BD48-3153280FB086}" type="slidenum">
              <a:rPr lang="sv-SE" smtClean="0"/>
              <a:pPr/>
              <a:t>12</a:t>
            </a:fld>
            <a:endParaRPr lang="sv-SE"/>
          </a:p>
        </p:txBody>
      </p:sp>
      <p:sp>
        <p:nvSpPr>
          <p:cNvPr id="19" name="Content Placeholder 18">
            <a:extLst>
              <a:ext uri="{FF2B5EF4-FFF2-40B4-BE49-F238E27FC236}">
                <a16:creationId xmlns:a16="http://schemas.microsoft.com/office/drawing/2014/main" id="{08E8EBC3-06C1-9D44-A112-5549F827436C}"/>
              </a:ext>
            </a:extLst>
          </p:cNvPr>
          <p:cNvSpPr>
            <a:spLocks noGrp="1"/>
          </p:cNvSpPr>
          <p:nvPr>
            <p:ph sz="quarter" idx="13"/>
          </p:nvPr>
        </p:nvSpPr>
        <p:spPr/>
        <p:txBody>
          <a:bodyPr/>
          <a:lstStyle/>
          <a:p>
            <a:r>
              <a:rPr lang="en-US"/>
              <a:t>expeca-exporter.py — Base exporter for Prometheus data</a:t>
            </a:r>
          </a:p>
          <a:p>
            <a:r>
              <a:rPr lang="en-US"/>
              <a:t>expeca-exporter-influxdb.py — Base exporter for InfluxDB data</a:t>
            </a:r>
          </a:p>
          <a:p>
            <a:r>
              <a:rPr lang="en-US"/>
              <a:t>expeca-exporter-influxdb-ep5gpm.py — Exporter for pushing EP5G PM data to InfluxDB</a:t>
            </a:r>
          </a:p>
          <a:p>
            <a:r>
              <a:rPr lang="en-US"/>
              <a:t>expeca-exporter-mysql.py — Base exporter for MySQL data</a:t>
            </a:r>
          </a:p>
        </p:txBody>
      </p:sp>
    </p:spTree>
    <p:extLst>
      <p:ext uri="{BB962C8B-B14F-4D97-AF65-F5344CB8AC3E}">
        <p14:creationId xmlns:p14="http://schemas.microsoft.com/office/powerpoint/2010/main" val="3638722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F7AB7781-EB32-CA48-82CD-DCA022824980}"/>
              </a:ext>
            </a:extLst>
          </p:cNvPr>
          <p:cNvSpPr>
            <a:spLocks noGrp="1"/>
          </p:cNvSpPr>
          <p:nvPr>
            <p:ph type="title"/>
          </p:nvPr>
        </p:nvSpPr>
        <p:spPr/>
        <p:txBody>
          <a:bodyPr/>
          <a:lstStyle/>
          <a:p>
            <a:r>
              <a:rPr lang="sv-SE"/>
              <a:t>Customized ExPECA Exporters:</a:t>
            </a:r>
            <a:br>
              <a:rPr lang="sv-SE"/>
            </a:br>
            <a:r>
              <a:rPr lang="sv-SE"/>
              <a:t>List of collectors</a:t>
            </a:r>
          </a:p>
        </p:txBody>
      </p:sp>
      <p:sp>
        <p:nvSpPr>
          <p:cNvPr id="4" name="Date Placeholder 3">
            <a:extLst>
              <a:ext uri="{FF2B5EF4-FFF2-40B4-BE49-F238E27FC236}">
                <a16:creationId xmlns:a16="http://schemas.microsoft.com/office/drawing/2014/main" id="{DAF9B273-EE96-A44E-A02A-C7AA1160B994}"/>
              </a:ext>
            </a:extLst>
          </p:cNvPr>
          <p:cNvSpPr>
            <a:spLocks noGrp="1"/>
          </p:cNvSpPr>
          <p:nvPr>
            <p:ph type="dt" sz="half" idx="10"/>
          </p:nvPr>
        </p:nvSpPr>
        <p:spPr/>
        <p:txBody>
          <a:bodyPr/>
          <a:lstStyle/>
          <a:p>
            <a:fld id="{6FA8D38B-7A85-7E4E-9C9B-12F394E7FE78}" type="datetime1">
              <a:rPr lang="sv-SE" smtClean="0"/>
              <a:pPr/>
              <a:t>2024-10-25</a:t>
            </a:fld>
            <a:endParaRPr lang="sv-SE" dirty="0"/>
          </a:p>
        </p:txBody>
      </p:sp>
      <p:sp>
        <p:nvSpPr>
          <p:cNvPr id="5" name="Footer Placeholder 4">
            <a:extLst>
              <a:ext uri="{FF2B5EF4-FFF2-40B4-BE49-F238E27FC236}">
                <a16:creationId xmlns:a16="http://schemas.microsoft.com/office/drawing/2014/main" id="{FDE5A7F8-2F17-5E4B-966E-C438E616F281}"/>
              </a:ext>
            </a:extLst>
          </p:cNvPr>
          <p:cNvSpPr>
            <a:spLocks noGrp="1"/>
          </p:cNvSpPr>
          <p:nvPr>
            <p:ph type="ftr" sz="quarter" idx="11"/>
          </p:nvPr>
        </p:nvSpPr>
        <p:spPr/>
        <p:txBody>
          <a:bodyPr anchor="t" anchorCtr="0"/>
          <a:lstStyle/>
          <a:p>
            <a:r>
              <a:rPr lang="sv-SE"/>
              <a:t>Monitoring of the ExPECA Testbed</a:t>
            </a:r>
          </a:p>
          <a:p>
            <a:endParaRPr lang="sv-SE" dirty="0"/>
          </a:p>
        </p:txBody>
      </p:sp>
      <p:sp>
        <p:nvSpPr>
          <p:cNvPr id="6" name="Slide Number Placeholder 5">
            <a:extLst>
              <a:ext uri="{FF2B5EF4-FFF2-40B4-BE49-F238E27FC236}">
                <a16:creationId xmlns:a16="http://schemas.microsoft.com/office/drawing/2014/main" id="{66B4B103-04C0-4846-BB5C-19A08F41DB8F}"/>
              </a:ext>
            </a:extLst>
          </p:cNvPr>
          <p:cNvSpPr>
            <a:spLocks noGrp="1"/>
          </p:cNvSpPr>
          <p:nvPr>
            <p:ph type="sldNum" sz="quarter" idx="12"/>
          </p:nvPr>
        </p:nvSpPr>
        <p:spPr/>
        <p:txBody>
          <a:bodyPr/>
          <a:lstStyle/>
          <a:p>
            <a:fld id="{7422A9A3-8636-4A04-BD48-3153280FB086}" type="slidenum">
              <a:rPr lang="sv-SE" smtClean="0"/>
              <a:pPr/>
              <a:t>13</a:t>
            </a:fld>
            <a:endParaRPr lang="sv-SE"/>
          </a:p>
        </p:txBody>
      </p:sp>
      <p:sp>
        <p:nvSpPr>
          <p:cNvPr id="19" name="Content Placeholder 18">
            <a:extLst>
              <a:ext uri="{FF2B5EF4-FFF2-40B4-BE49-F238E27FC236}">
                <a16:creationId xmlns:a16="http://schemas.microsoft.com/office/drawing/2014/main" id="{08E8EBC3-06C1-9D44-A112-5549F827436C}"/>
              </a:ext>
            </a:extLst>
          </p:cNvPr>
          <p:cNvSpPr>
            <a:spLocks noGrp="1"/>
          </p:cNvSpPr>
          <p:nvPr>
            <p:ph sz="quarter" idx="13"/>
          </p:nvPr>
        </p:nvSpPr>
        <p:spPr/>
        <p:txBody>
          <a:bodyPr/>
          <a:lstStyle/>
          <a:p>
            <a:r>
              <a:rPr lang="en-US"/>
              <a:t>expeca-scan-collector.py — Collects server / device ping connectivity status</a:t>
            </a:r>
          </a:p>
          <a:p>
            <a:r>
              <a:rPr lang="en-US"/>
              <a:t>expeca-serverscan-collector.py — Collects server SSH connectivity status</a:t>
            </a:r>
          </a:p>
          <a:p>
            <a:r>
              <a:rPr lang="en-US"/>
              <a:t>expeca-ptp-collector.py — Collects server GPS / PTP sync information from servers</a:t>
            </a:r>
          </a:p>
          <a:p>
            <a:r>
              <a:rPr lang="en-US"/>
              <a:t>expeca-adv-collector.py — Collects configuration / connection data from Advantech 5G routers</a:t>
            </a:r>
          </a:p>
          <a:p>
            <a:r>
              <a:rPr lang="en-US"/>
              <a:t>expeca-ep5g-collector.py — Collects throughput / latency metrics from EP5G</a:t>
            </a:r>
          </a:p>
          <a:p>
            <a:r>
              <a:rPr lang="en-US"/>
              <a:t>expeca-ep5g-pm-collector.py — Collects EP5G Performance Metrics, with a vast number of detailed metrics</a:t>
            </a:r>
          </a:p>
          <a:p>
            <a:endParaRPr lang="en-US"/>
          </a:p>
        </p:txBody>
      </p:sp>
    </p:spTree>
    <p:extLst>
      <p:ext uri="{BB962C8B-B14F-4D97-AF65-F5344CB8AC3E}">
        <p14:creationId xmlns:p14="http://schemas.microsoft.com/office/powerpoint/2010/main" val="1056718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F7AB7781-EB32-CA48-82CD-DCA022824980}"/>
              </a:ext>
            </a:extLst>
          </p:cNvPr>
          <p:cNvSpPr>
            <a:spLocks noGrp="1"/>
          </p:cNvSpPr>
          <p:nvPr>
            <p:ph type="title"/>
          </p:nvPr>
        </p:nvSpPr>
        <p:spPr/>
        <p:txBody>
          <a:bodyPr/>
          <a:lstStyle/>
          <a:p>
            <a:r>
              <a:rPr lang="sv-SE"/>
              <a:t>Current Situation</a:t>
            </a:r>
          </a:p>
        </p:txBody>
      </p:sp>
      <p:sp>
        <p:nvSpPr>
          <p:cNvPr id="4" name="Date Placeholder 3">
            <a:extLst>
              <a:ext uri="{FF2B5EF4-FFF2-40B4-BE49-F238E27FC236}">
                <a16:creationId xmlns:a16="http://schemas.microsoft.com/office/drawing/2014/main" id="{DAF9B273-EE96-A44E-A02A-C7AA1160B994}"/>
              </a:ext>
            </a:extLst>
          </p:cNvPr>
          <p:cNvSpPr>
            <a:spLocks noGrp="1"/>
          </p:cNvSpPr>
          <p:nvPr>
            <p:ph type="dt" sz="half" idx="10"/>
          </p:nvPr>
        </p:nvSpPr>
        <p:spPr/>
        <p:txBody>
          <a:bodyPr/>
          <a:lstStyle/>
          <a:p>
            <a:fld id="{6FA8D38B-7A85-7E4E-9C9B-12F394E7FE78}" type="datetime1">
              <a:rPr lang="sv-SE" smtClean="0"/>
              <a:pPr/>
              <a:t>2024-10-25</a:t>
            </a:fld>
            <a:endParaRPr lang="sv-SE" dirty="0"/>
          </a:p>
        </p:txBody>
      </p:sp>
      <p:sp>
        <p:nvSpPr>
          <p:cNvPr id="5" name="Footer Placeholder 4">
            <a:extLst>
              <a:ext uri="{FF2B5EF4-FFF2-40B4-BE49-F238E27FC236}">
                <a16:creationId xmlns:a16="http://schemas.microsoft.com/office/drawing/2014/main" id="{FDE5A7F8-2F17-5E4B-966E-C438E616F281}"/>
              </a:ext>
            </a:extLst>
          </p:cNvPr>
          <p:cNvSpPr>
            <a:spLocks noGrp="1"/>
          </p:cNvSpPr>
          <p:nvPr>
            <p:ph type="ftr" sz="quarter" idx="11"/>
          </p:nvPr>
        </p:nvSpPr>
        <p:spPr/>
        <p:txBody>
          <a:bodyPr anchor="t" anchorCtr="0"/>
          <a:lstStyle/>
          <a:p>
            <a:r>
              <a:rPr lang="sv-SE"/>
              <a:t>Monitoring of the ExPECA Testbed</a:t>
            </a:r>
          </a:p>
          <a:p>
            <a:endParaRPr lang="sv-SE" dirty="0"/>
          </a:p>
        </p:txBody>
      </p:sp>
      <p:sp>
        <p:nvSpPr>
          <p:cNvPr id="6" name="Slide Number Placeholder 5">
            <a:extLst>
              <a:ext uri="{FF2B5EF4-FFF2-40B4-BE49-F238E27FC236}">
                <a16:creationId xmlns:a16="http://schemas.microsoft.com/office/drawing/2014/main" id="{66B4B103-04C0-4846-BB5C-19A08F41DB8F}"/>
              </a:ext>
            </a:extLst>
          </p:cNvPr>
          <p:cNvSpPr>
            <a:spLocks noGrp="1"/>
          </p:cNvSpPr>
          <p:nvPr>
            <p:ph type="sldNum" sz="quarter" idx="12"/>
          </p:nvPr>
        </p:nvSpPr>
        <p:spPr/>
        <p:txBody>
          <a:bodyPr/>
          <a:lstStyle/>
          <a:p>
            <a:fld id="{7422A9A3-8636-4A04-BD48-3153280FB086}" type="slidenum">
              <a:rPr lang="sv-SE" smtClean="0"/>
              <a:pPr/>
              <a:t>14</a:t>
            </a:fld>
            <a:endParaRPr lang="sv-SE"/>
          </a:p>
        </p:txBody>
      </p:sp>
      <p:sp>
        <p:nvSpPr>
          <p:cNvPr id="19" name="Content Placeholder 18">
            <a:extLst>
              <a:ext uri="{FF2B5EF4-FFF2-40B4-BE49-F238E27FC236}">
                <a16:creationId xmlns:a16="http://schemas.microsoft.com/office/drawing/2014/main" id="{08E8EBC3-06C1-9D44-A112-5549F827436C}"/>
              </a:ext>
            </a:extLst>
          </p:cNvPr>
          <p:cNvSpPr>
            <a:spLocks noGrp="1"/>
          </p:cNvSpPr>
          <p:nvPr>
            <p:ph sz="quarter" idx="13"/>
          </p:nvPr>
        </p:nvSpPr>
        <p:spPr/>
        <p:txBody>
          <a:bodyPr/>
          <a:lstStyle/>
          <a:p>
            <a:r>
              <a:rPr lang="sv-SE"/>
              <a:t>Prometheus server included as chi-in-a-box container, executing on controller node</a:t>
            </a:r>
          </a:p>
          <a:p>
            <a:r>
              <a:rPr lang="sv-SE"/>
              <a:t>InfluxDB and MySQL loaded as containers on AUX-VM, a VM on controller node</a:t>
            </a:r>
          </a:p>
          <a:p>
            <a:r>
              <a:rPr lang="sv-SE"/>
              <a:t>Some exporters included as chi-in-a-box containers, executing on controller node</a:t>
            </a:r>
          </a:p>
          <a:p>
            <a:r>
              <a:rPr lang="sv-SE"/>
              <a:t>Open source Node Exporter also executes on worker nodes as containers</a:t>
            </a:r>
          </a:p>
          <a:p>
            <a:r>
              <a:rPr lang="sv-SE"/>
              <a:t>Custom built exporter / collectors are executing on the controller node, to collect equipment status and Ericsson Private 5G metrics</a:t>
            </a:r>
          </a:p>
          <a:p>
            <a:r>
              <a:rPr lang="sv-SE"/>
              <a:t>Communication Prometheus / InfluxDB / MySQL </a:t>
            </a:r>
            <a:r>
              <a:rPr lang="sv-SE">
                <a:latin typeface="Calibri" panose="020F0502020204030204" pitchFamily="34" charset="0"/>
                <a:cs typeface="Calibri" panose="020F0502020204030204" pitchFamily="34" charset="0"/>
              </a:rPr>
              <a:t>↔</a:t>
            </a:r>
            <a:r>
              <a:rPr lang="sv-SE"/>
              <a:t> Exporters on internal network</a:t>
            </a:r>
          </a:p>
          <a:p>
            <a:r>
              <a:rPr lang="sv-SE"/>
              <a:t>Communication Prometheus / InfluxDB / MySQL </a:t>
            </a:r>
            <a:r>
              <a:rPr lang="sv-SE">
                <a:latin typeface="Calibri" panose="020F0502020204030204" pitchFamily="34" charset="0"/>
                <a:cs typeface="Calibri" panose="020F0502020204030204" pitchFamily="34" charset="0"/>
              </a:rPr>
              <a:t>↔</a:t>
            </a:r>
            <a:r>
              <a:rPr lang="sv-SE"/>
              <a:t> Grafana on public network</a:t>
            </a:r>
          </a:p>
          <a:p>
            <a:r>
              <a:rPr lang="sv-SE"/>
              <a:t>Grafana Cloud service is used for metrics display at expeca.grafana.net</a:t>
            </a:r>
          </a:p>
          <a:p>
            <a:endParaRPr lang="sv-SE"/>
          </a:p>
          <a:p>
            <a:endParaRPr lang="sv-SE"/>
          </a:p>
        </p:txBody>
      </p:sp>
    </p:spTree>
    <p:extLst>
      <p:ext uri="{BB962C8B-B14F-4D97-AF65-F5344CB8AC3E}">
        <p14:creationId xmlns:p14="http://schemas.microsoft.com/office/powerpoint/2010/main" val="3928381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6B4B103-04C0-4846-BB5C-19A08F41DB8F}"/>
              </a:ext>
            </a:extLst>
          </p:cNvPr>
          <p:cNvSpPr>
            <a:spLocks noGrp="1"/>
          </p:cNvSpPr>
          <p:nvPr>
            <p:ph type="sldNum" sz="quarter" idx="12"/>
          </p:nvPr>
        </p:nvSpPr>
        <p:spPr>
          <a:xfrm>
            <a:off x="6835080" y="4902599"/>
            <a:ext cx="2057400" cy="232574"/>
          </a:xfrm>
        </p:spPr>
        <p:txBody>
          <a:bodyPr anchor="ctr">
            <a:normAutofit/>
          </a:bodyPr>
          <a:lstStyle/>
          <a:p>
            <a:pPr>
              <a:spcAft>
                <a:spcPts val="600"/>
              </a:spcAft>
            </a:pPr>
            <a:fld id="{7422A9A3-8636-4A04-BD48-3153280FB086}" type="slidenum">
              <a:rPr lang="sv-SE" smtClean="0"/>
              <a:pPr>
                <a:spcAft>
                  <a:spcPts val="600"/>
                </a:spcAft>
              </a:pPr>
              <a:t>2</a:t>
            </a:fld>
            <a:endParaRPr lang="sv-SE"/>
          </a:p>
        </p:txBody>
      </p:sp>
      <p:sp>
        <p:nvSpPr>
          <p:cNvPr id="5" name="Footer Placeholder 4">
            <a:extLst>
              <a:ext uri="{FF2B5EF4-FFF2-40B4-BE49-F238E27FC236}">
                <a16:creationId xmlns:a16="http://schemas.microsoft.com/office/drawing/2014/main" id="{FDE5A7F8-2F17-5E4B-966E-C438E616F281}"/>
              </a:ext>
            </a:extLst>
          </p:cNvPr>
          <p:cNvSpPr>
            <a:spLocks noGrp="1"/>
          </p:cNvSpPr>
          <p:nvPr>
            <p:ph type="ftr" sz="quarter" idx="11"/>
          </p:nvPr>
        </p:nvSpPr>
        <p:spPr>
          <a:xfrm>
            <a:off x="3028950" y="4902599"/>
            <a:ext cx="3086100" cy="232574"/>
          </a:xfrm>
        </p:spPr>
        <p:txBody>
          <a:bodyPr anchor="ctr" anchorCtr="0">
            <a:normAutofit/>
          </a:bodyPr>
          <a:lstStyle/>
          <a:p>
            <a:r>
              <a:rPr lang="sv-SE"/>
              <a:t>Monitoring of the ExPECA Testbed</a:t>
            </a:r>
          </a:p>
          <a:p>
            <a:pPr>
              <a:lnSpc>
                <a:spcPct val="90000"/>
              </a:lnSpc>
              <a:spcAft>
                <a:spcPts val="600"/>
              </a:spcAft>
            </a:pPr>
            <a:endParaRPr lang="sv-SE" sz="400"/>
          </a:p>
        </p:txBody>
      </p:sp>
      <p:sp>
        <p:nvSpPr>
          <p:cNvPr id="4" name="Date Placeholder 3">
            <a:extLst>
              <a:ext uri="{FF2B5EF4-FFF2-40B4-BE49-F238E27FC236}">
                <a16:creationId xmlns:a16="http://schemas.microsoft.com/office/drawing/2014/main" id="{DAF9B273-EE96-A44E-A02A-C7AA1160B994}"/>
              </a:ext>
            </a:extLst>
          </p:cNvPr>
          <p:cNvSpPr>
            <a:spLocks noGrp="1"/>
          </p:cNvSpPr>
          <p:nvPr>
            <p:ph type="dt" sz="half" idx="10"/>
          </p:nvPr>
        </p:nvSpPr>
        <p:spPr>
          <a:xfrm>
            <a:off x="251520" y="4902599"/>
            <a:ext cx="2057400" cy="232574"/>
          </a:xfrm>
        </p:spPr>
        <p:txBody>
          <a:bodyPr anchor="ctr">
            <a:normAutofit/>
          </a:bodyPr>
          <a:lstStyle/>
          <a:p>
            <a:pPr>
              <a:spcAft>
                <a:spcPts val="600"/>
              </a:spcAft>
            </a:pPr>
            <a:fld id="{6FA8D38B-7A85-7E4E-9C9B-12F394E7FE78}" type="datetime1">
              <a:rPr lang="sv-SE" smtClean="0"/>
              <a:pPr>
                <a:spcAft>
                  <a:spcPts val="600"/>
                </a:spcAft>
              </a:pPr>
              <a:t>2024-10-25</a:t>
            </a:fld>
            <a:endParaRPr lang="sv-SE"/>
          </a:p>
        </p:txBody>
      </p:sp>
      <p:pic>
        <p:nvPicPr>
          <p:cNvPr id="3" name="Picture 2" descr="A picture containing clipart&#10;&#10;Description automatically generated">
            <a:extLst>
              <a:ext uri="{FF2B5EF4-FFF2-40B4-BE49-F238E27FC236}">
                <a16:creationId xmlns:a16="http://schemas.microsoft.com/office/drawing/2014/main" id="{84976BFC-91A0-7021-B2E4-7E1FF66DB0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3244" y="1441639"/>
            <a:ext cx="3794694" cy="3045241"/>
          </a:xfrm>
          <a:prstGeom prst="rect">
            <a:avLst/>
          </a:prstGeom>
          <a:noFill/>
        </p:spPr>
      </p:pic>
      <p:sp>
        <p:nvSpPr>
          <p:cNvPr id="19" name="Content Placeholder 18">
            <a:extLst>
              <a:ext uri="{FF2B5EF4-FFF2-40B4-BE49-F238E27FC236}">
                <a16:creationId xmlns:a16="http://schemas.microsoft.com/office/drawing/2014/main" id="{08E8EBC3-06C1-9D44-A112-5549F827436C}"/>
              </a:ext>
            </a:extLst>
          </p:cNvPr>
          <p:cNvSpPr>
            <a:spLocks noGrp="1"/>
          </p:cNvSpPr>
          <p:nvPr>
            <p:ph sz="quarter" idx="17"/>
          </p:nvPr>
        </p:nvSpPr>
        <p:spPr>
          <a:xfrm>
            <a:off x="1131888" y="1194594"/>
            <a:ext cx="3794694" cy="3540919"/>
          </a:xfrm>
        </p:spPr>
        <p:txBody>
          <a:bodyPr>
            <a:normAutofit/>
          </a:bodyPr>
          <a:lstStyle/>
          <a:p>
            <a:r>
              <a:rPr lang="sv-SE"/>
              <a:t>Collect and display performance metrics, info about system state, and important events</a:t>
            </a:r>
          </a:p>
          <a:p>
            <a:r>
              <a:rPr lang="sv-SE"/>
              <a:t>Quickly detect faults, resource shortages, system changes, etc</a:t>
            </a:r>
          </a:p>
          <a:p>
            <a:r>
              <a:rPr lang="sv-SE"/>
              <a:t>Save time and effort for testbed administrators</a:t>
            </a:r>
          </a:p>
          <a:p>
            <a:r>
              <a:rPr lang="sv-SE"/>
              <a:t>Increase confidence in the testbed as platform for experiments</a:t>
            </a:r>
          </a:p>
          <a:p>
            <a:r>
              <a:rPr lang="sv-SE"/>
              <a:t>Helps anticipation of actions (e.g. upgrades) for testbed improvement</a:t>
            </a:r>
          </a:p>
        </p:txBody>
      </p:sp>
      <p:sp>
        <p:nvSpPr>
          <p:cNvPr id="18" name="Title 17">
            <a:extLst>
              <a:ext uri="{FF2B5EF4-FFF2-40B4-BE49-F238E27FC236}">
                <a16:creationId xmlns:a16="http://schemas.microsoft.com/office/drawing/2014/main" id="{F7AB7781-EB32-CA48-82CD-DCA022824980}"/>
              </a:ext>
            </a:extLst>
          </p:cNvPr>
          <p:cNvSpPr>
            <a:spLocks noGrp="1"/>
          </p:cNvSpPr>
          <p:nvPr>
            <p:ph type="title"/>
          </p:nvPr>
        </p:nvSpPr>
        <p:spPr>
          <a:xfrm>
            <a:off x="1133680" y="250032"/>
            <a:ext cx="7763861" cy="647700"/>
          </a:xfrm>
        </p:spPr>
        <p:txBody>
          <a:bodyPr anchor="ctr">
            <a:normAutofit/>
          </a:bodyPr>
          <a:lstStyle/>
          <a:p>
            <a:r>
              <a:rPr lang="sv-SE"/>
              <a:t>What and Why</a:t>
            </a:r>
          </a:p>
        </p:txBody>
      </p:sp>
    </p:spTree>
    <p:extLst>
      <p:ext uri="{BB962C8B-B14F-4D97-AF65-F5344CB8AC3E}">
        <p14:creationId xmlns:p14="http://schemas.microsoft.com/office/powerpoint/2010/main" val="3318228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F7AB7781-EB32-CA48-82CD-DCA022824980}"/>
              </a:ext>
            </a:extLst>
          </p:cNvPr>
          <p:cNvSpPr>
            <a:spLocks noGrp="1"/>
          </p:cNvSpPr>
          <p:nvPr>
            <p:ph type="title"/>
          </p:nvPr>
        </p:nvSpPr>
        <p:spPr/>
        <p:txBody>
          <a:bodyPr/>
          <a:lstStyle/>
          <a:p>
            <a:r>
              <a:rPr lang="sv-SE"/>
              <a:t>Overview</a:t>
            </a:r>
          </a:p>
        </p:txBody>
      </p:sp>
      <p:sp>
        <p:nvSpPr>
          <p:cNvPr id="4" name="Date Placeholder 3">
            <a:extLst>
              <a:ext uri="{FF2B5EF4-FFF2-40B4-BE49-F238E27FC236}">
                <a16:creationId xmlns:a16="http://schemas.microsoft.com/office/drawing/2014/main" id="{DAF9B273-EE96-A44E-A02A-C7AA1160B994}"/>
              </a:ext>
            </a:extLst>
          </p:cNvPr>
          <p:cNvSpPr>
            <a:spLocks noGrp="1"/>
          </p:cNvSpPr>
          <p:nvPr>
            <p:ph type="dt" sz="half" idx="10"/>
          </p:nvPr>
        </p:nvSpPr>
        <p:spPr/>
        <p:txBody>
          <a:bodyPr/>
          <a:lstStyle/>
          <a:p>
            <a:fld id="{6FA8D38B-7A85-7E4E-9C9B-12F394E7FE78}" type="datetime1">
              <a:rPr lang="sv-SE" smtClean="0"/>
              <a:pPr/>
              <a:t>2024-10-25</a:t>
            </a:fld>
            <a:endParaRPr lang="sv-SE" dirty="0"/>
          </a:p>
        </p:txBody>
      </p:sp>
      <p:sp>
        <p:nvSpPr>
          <p:cNvPr id="5" name="Footer Placeholder 4">
            <a:extLst>
              <a:ext uri="{FF2B5EF4-FFF2-40B4-BE49-F238E27FC236}">
                <a16:creationId xmlns:a16="http://schemas.microsoft.com/office/drawing/2014/main" id="{FDE5A7F8-2F17-5E4B-966E-C438E616F281}"/>
              </a:ext>
            </a:extLst>
          </p:cNvPr>
          <p:cNvSpPr>
            <a:spLocks noGrp="1"/>
          </p:cNvSpPr>
          <p:nvPr>
            <p:ph type="ftr" sz="quarter" idx="11"/>
          </p:nvPr>
        </p:nvSpPr>
        <p:spPr/>
        <p:txBody>
          <a:bodyPr anchor="t" anchorCtr="0"/>
          <a:lstStyle/>
          <a:p>
            <a:r>
              <a:rPr lang="sv-SE"/>
              <a:t>Monitoring of the ExPECA Testbed</a:t>
            </a:r>
          </a:p>
          <a:p>
            <a:endParaRPr lang="sv-SE" dirty="0"/>
          </a:p>
        </p:txBody>
      </p:sp>
      <p:sp>
        <p:nvSpPr>
          <p:cNvPr id="6" name="Slide Number Placeholder 5">
            <a:extLst>
              <a:ext uri="{FF2B5EF4-FFF2-40B4-BE49-F238E27FC236}">
                <a16:creationId xmlns:a16="http://schemas.microsoft.com/office/drawing/2014/main" id="{66B4B103-04C0-4846-BB5C-19A08F41DB8F}"/>
              </a:ext>
            </a:extLst>
          </p:cNvPr>
          <p:cNvSpPr>
            <a:spLocks noGrp="1"/>
          </p:cNvSpPr>
          <p:nvPr>
            <p:ph type="sldNum" sz="quarter" idx="12"/>
          </p:nvPr>
        </p:nvSpPr>
        <p:spPr/>
        <p:txBody>
          <a:bodyPr/>
          <a:lstStyle/>
          <a:p>
            <a:fld id="{7422A9A3-8636-4A04-BD48-3153280FB086}" type="slidenum">
              <a:rPr lang="sv-SE" smtClean="0"/>
              <a:pPr/>
              <a:t>3</a:t>
            </a:fld>
            <a:endParaRPr lang="sv-SE"/>
          </a:p>
        </p:txBody>
      </p:sp>
      <p:sp>
        <p:nvSpPr>
          <p:cNvPr id="2" name="Rectangle: Rounded Corners 1">
            <a:extLst>
              <a:ext uri="{FF2B5EF4-FFF2-40B4-BE49-F238E27FC236}">
                <a16:creationId xmlns:a16="http://schemas.microsoft.com/office/drawing/2014/main" id="{F805424C-DFAA-B8A8-B4A4-F8A1B814262A}"/>
              </a:ext>
            </a:extLst>
          </p:cNvPr>
          <p:cNvSpPr/>
          <p:nvPr/>
        </p:nvSpPr>
        <p:spPr>
          <a:xfrm>
            <a:off x="828224" y="1338065"/>
            <a:ext cx="1223496" cy="1161677"/>
          </a:xfrm>
          <a:prstGeom prst="roundRect">
            <a:avLst/>
          </a:prstGeom>
          <a:solidFill>
            <a:schemeClr val="accent1">
              <a:lumMod val="40000"/>
              <a:lumOff val="60000"/>
            </a:schemeClr>
          </a:solid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b="1">
              <a:solidFill>
                <a:schemeClr val="tx1"/>
              </a:solidFill>
            </a:endParaRPr>
          </a:p>
        </p:txBody>
      </p:sp>
      <p:sp>
        <p:nvSpPr>
          <p:cNvPr id="7" name="Rectangle: Rounded Corners 6">
            <a:extLst>
              <a:ext uri="{FF2B5EF4-FFF2-40B4-BE49-F238E27FC236}">
                <a16:creationId xmlns:a16="http://schemas.microsoft.com/office/drawing/2014/main" id="{36A752A5-4DFD-CF98-15DE-DA5CE853424B}"/>
              </a:ext>
            </a:extLst>
          </p:cNvPr>
          <p:cNvSpPr/>
          <p:nvPr/>
        </p:nvSpPr>
        <p:spPr>
          <a:xfrm>
            <a:off x="828224" y="2787774"/>
            <a:ext cx="1223496" cy="1161677"/>
          </a:xfrm>
          <a:prstGeom prst="roundRect">
            <a:avLst/>
          </a:prstGeom>
          <a:solidFill>
            <a:schemeClr val="accent1">
              <a:lumMod val="40000"/>
              <a:lumOff val="60000"/>
            </a:schemeClr>
          </a:solid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b="1">
              <a:solidFill>
                <a:schemeClr val="tx1"/>
              </a:solidFill>
            </a:endParaRPr>
          </a:p>
        </p:txBody>
      </p:sp>
      <p:sp>
        <p:nvSpPr>
          <p:cNvPr id="12" name="TextBox 11">
            <a:extLst>
              <a:ext uri="{FF2B5EF4-FFF2-40B4-BE49-F238E27FC236}">
                <a16:creationId xmlns:a16="http://schemas.microsoft.com/office/drawing/2014/main" id="{A152C0F7-E8E5-4097-F554-29DCE5C64D66}"/>
              </a:ext>
            </a:extLst>
          </p:cNvPr>
          <p:cNvSpPr txBox="1"/>
          <p:nvPr/>
        </p:nvSpPr>
        <p:spPr>
          <a:xfrm>
            <a:off x="3851920" y="771564"/>
            <a:ext cx="963022" cy="215444"/>
          </a:xfrm>
          <a:prstGeom prst="rect">
            <a:avLst/>
          </a:prstGeom>
          <a:noFill/>
        </p:spPr>
        <p:txBody>
          <a:bodyPr wrap="square" lIns="0" tIns="0" rIns="0" bIns="0" rtlCol="0">
            <a:spAutoFit/>
          </a:bodyPr>
          <a:lstStyle/>
          <a:p>
            <a:pPr algn="l"/>
            <a:r>
              <a:rPr lang="sv-SE" sz="1400"/>
              <a:t>Prometheus</a:t>
            </a:r>
            <a:endParaRPr lang="en-SE" sz="1400" dirty="0" err="1"/>
          </a:p>
        </p:txBody>
      </p:sp>
      <p:sp>
        <p:nvSpPr>
          <p:cNvPr id="16" name="TextBox 15">
            <a:extLst>
              <a:ext uri="{FF2B5EF4-FFF2-40B4-BE49-F238E27FC236}">
                <a16:creationId xmlns:a16="http://schemas.microsoft.com/office/drawing/2014/main" id="{789CD16D-4D0D-D2DB-C19C-78F89CA113FC}"/>
              </a:ext>
            </a:extLst>
          </p:cNvPr>
          <p:cNvSpPr txBox="1"/>
          <p:nvPr/>
        </p:nvSpPr>
        <p:spPr>
          <a:xfrm>
            <a:off x="7039349" y="1558556"/>
            <a:ext cx="924933" cy="307777"/>
          </a:xfrm>
          <a:prstGeom prst="rect">
            <a:avLst/>
          </a:prstGeom>
          <a:noFill/>
        </p:spPr>
        <p:txBody>
          <a:bodyPr wrap="none" lIns="0" tIns="0" rIns="0" bIns="0" rtlCol="0">
            <a:spAutoFit/>
          </a:bodyPr>
          <a:lstStyle/>
          <a:p>
            <a:pPr algn="l"/>
            <a:r>
              <a:rPr lang="sv-SE" sz="2000"/>
              <a:t>Grafana</a:t>
            </a:r>
            <a:endParaRPr lang="en-SE" sz="2000" dirty="0" err="1"/>
          </a:p>
        </p:txBody>
      </p:sp>
      <p:sp>
        <p:nvSpPr>
          <p:cNvPr id="17" name="Rectangle 16">
            <a:extLst>
              <a:ext uri="{FF2B5EF4-FFF2-40B4-BE49-F238E27FC236}">
                <a16:creationId xmlns:a16="http://schemas.microsoft.com/office/drawing/2014/main" id="{0A5F9B66-65D0-7CFF-5C10-08342D2A48DC}"/>
              </a:ext>
            </a:extLst>
          </p:cNvPr>
          <p:cNvSpPr/>
          <p:nvPr/>
        </p:nvSpPr>
        <p:spPr>
          <a:xfrm>
            <a:off x="572488" y="1060385"/>
            <a:ext cx="1728192" cy="309634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sz="2000" dirty="0"/>
          </a:p>
        </p:txBody>
      </p:sp>
      <p:sp>
        <p:nvSpPr>
          <p:cNvPr id="20" name="TextBox 19">
            <a:extLst>
              <a:ext uri="{FF2B5EF4-FFF2-40B4-BE49-F238E27FC236}">
                <a16:creationId xmlns:a16="http://schemas.microsoft.com/office/drawing/2014/main" id="{2E3E5E0A-1FEE-3575-B517-D3D13E17AE28}"/>
              </a:ext>
            </a:extLst>
          </p:cNvPr>
          <p:cNvSpPr txBox="1"/>
          <p:nvPr/>
        </p:nvSpPr>
        <p:spPr>
          <a:xfrm>
            <a:off x="1743042" y="1098468"/>
            <a:ext cx="505529" cy="153888"/>
          </a:xfrm>
          <a:prstGeom prst="rect">
            <a:avLst/>
          </a:prstGeom>
          <a:noFill/>
        </p:spPr>
        <p:txBody>
          <a:bodyPr wrap="square" lIns="0" tIns="0" rIns="0" bIns="0" rtlCol="0">
            <a:spAutoFit/>
          </a:bodyPr>
          <a:lstStyle/>
          <a:p>
            <a:pPr algn="l"/>
            <a:r>
              <a:rPr lang="sv-SE" sz="1000"/>
              <a:t>Testbed</a:t>
            </a:r>
            <a:endParaRPr lang="en-SE" sz="1000" dirty="0" err="1"/>
          </a:p>
        </p:txBody>
      </p:sp>
      <p:sp>
        <p:nvSpPr>
          <p:cNvPr id="22" name="TextBox 21">
            <a:extLst>
              <a:ext uri="{FF2B5EF4-FFF2-40B4-BE49-F238E27FC236}">
                <a16:creationId xmlns:a16="http://schemas.microsoft.com/office/drawing/2014/main" id="{305FD284-115A-5560-F4AD-40C0890ACBB3}"/>
              </a:ext>
            </a:extLst>
          </p:cNvPr>
          <p:cNvSpPr txBox="1"/>
          <p:nvPr/>
        </p:nvSpPr>
        <p:spPr>
          <a:xfrm>
            <a:off x="1314980" y="1840840"/>
            <a:ext cx="624618" cy="153888"/>
          </a:xfrm>
          <a:prstGeom prst="rect">
            <a:avLst/>
          </a:prstGeom>
          <a:noFill/>
        </p:spPr>
        <p:txBody>
          <a:bodyPr wrap="square" lIns="0" tIns="0" rIns="0" bIns="0" rtlCol="0">
            <a:spAutoFit/>
          </a:bodyPr>
          <a:lstStyle/>
          <a:p>
            <a:pPr algn="l"/>
            <a:r>
              <a:rPr lang="sv-SE" sz="1000"/>
              <a:t>Exporter 1</a:t>
            </a:r>
            <a:endParaRPr lang="en-SE" sz="1000" dirty="0" err="1"/>
          </a:p>
        </p:txBody>
      </p:sp>
      <p:sp>
        <p:nvSpPr>
          <p:cNvPr id="23" name="TextBox 22">
            <a:extLst>
              <a:ext uri="{FF2B5EF4-FFF2-40B4-BE49-F238E27FC236}">
                <a16:creationId xmlns:a16="http://schemas.microsoft.com/office/drawing/2014/main" id="{A20C35D0-F882-D92F-FFEB-00C28721FDA6}"/>
              </a:ext>
            </a:extLst>
          </p:cNvPr>
          <p:cNvSpPr txBox="1"/>
          <p:nvPr/>
        </p:nvSpPr>
        <p:spPr>
          <a:xfrm>
            <a:off x="1148043" y="1428158"/>
            <a:ext cx="577081" cy="215444"/>
          </a:xfrm>
          <a:prstGeom prst="rect">
            <a:avLst/>
          </a:prstGeom>
          <a:noFill/>
        </p:spPr>
        <p:txBody>
          <a:bodyPr wrap="none" lIns="0" tIns="0" rIns="0" bIns="0" rtlCol="0">
            <a:spAutoFit/>
          </a:bodyPr>
          <a:lstStyle/>
          <a:p>
            <a:pPr algn="l"/>
            <a:r>
              <a:rPr lang="sv-SE" sz="1400"/>
              <a:t>Node 1</a:t>
            </a:r>
            <a:endParaRPr lang="en-SE" sz="1400" dirty="0" err="1"/>
          </a:p>
        </p:txBody>
      </p:sp>
      <p:sp>
        <p:nvSpPr>
          <p:cNvPr id="24" name="Oval 23">
            <a:extLst>
              <a:ext uri="{FF2B5EF4-FFF2-40B4-BE49-F238E27FC236}">
                <a16:creationId xmlns:a16="http://schemas.microsoft.com/office/drawing/2014/main" id="{160D2321-D310-8E5F-2FEF-438FDD73B3BF}"/>
              </a:ext>
            </a:extLst>
          </p:cNvPr>
          <p:cNvSpPr/>
          <p:nvPr/>
        </p:nvSpPr>
        <p:spPr>
          <a:xfrm>
            <a:off x="1148043" y="1779796"/>
            <a:ext cx="814064" cy="280814"/>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sz="2000" dirty="0"/>
          </a:p>
        </p:txBody>
      </p:sp>
      <p:sp>
        <p:nvSpPr>
          <p:cNvPr id="26" name="TextBox 25">
            <a:extLst>
              <a:ext uri="{FF2B5EF4-FFF2-40B4-BE49-F238E27FC236}">
                <a16:creationId xmlns:a16="http://schemas.microsoft.com/office/drawing/2014/main" id="{E321AA1B-C2A5-7829-2D0C-A087EE39AFC0}"/>
              </a:ext>
            </a:extLst>
          </p:cNvPr>
          <p:cNvSpPr txBox="1"/>
          <p:nvPr/>
        </p:nvSpPr>
        <p:spPr>
          <a:xfrm>
            <a:off x="1304185" y="2162663"/>
            <a:ext cx="624618" cy="153888"/>
          </a:xfrm>
          <a:prstGeom prst="rect">
            <a:avLst/>
          </a:prstGeom>
          <a:noFill/>
        </p:spPr>
        <p:txBody>
          <a:bodyPr wrap="square" lIns="0" tIns="0" rIns="0" bIns="0" rtlCol="0">
            <a:spAutoFit/>
          </a:bodyPr>
          <a:lstStyle/>
          <a:p>
            <a:pPr algn="l"/>
            <a:r>
              <a:rPr lang="sv-SE" sz="1000"/>
              <a:t>Exporter 2</a:t>
            </a:r>
            <a:endParaRPr lang="en-SE" sz="1000" dirty="0" err="1"/>
          </a:p>
        </p:txBody>
      </p:sp>
      <p:sp>
        <p:nvSpPr>
          <p:cNvPr id="27" name="Oval 26">
            <a:extLst>
              <a:ext uri="{FF2B5EF4-FFF2-40B4-BE49-F238E27FC236}">
                <a16:creationId xmlns:a16="http://schemas.microsoft.com/office/drawing/2014/main" id="{B91BB32A-A12F-D305-6E5A-5262AAB6BFE0}"/>
              </a:ext>
            </a:extLst>
          </p:cNvPr>
          <p:cNvSpPr/>
          <p:nvPr/>
        </p:nvSpPr>
        <p:spPr>
          <a:xfrm>
            <a:off x="1137248" y="2101619"/>
            <a:ext cx="814064" cy="280814"/>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sz="2000" dirty="0"/>
          </a:p>
        </p:txBody>
      </p:sp>
      <p:sp>
        <p:nvSpPr>
          <p:cNvPr id="28" name="TextBox 27">
            <a:extLst>
              <a:ext uri="{FF2B5EF4-FFF2-40B4-BE49-F238E27FC236}">
                <a16:creationId xmlns:a16="http://schemas.microsoft.com/office/drawing/2014/main" id="{D1D75B77-09E5-5FA7-0420-A5460FCFE0CD}"/>
              </a:ext>
            </a:extLst>
          </p:cNvPr>
          <p:cNvSpPr txBox="1"/>
          <p:nvPr/>
        </p:nvSpPr>
        <p:spPr>
          <a:xfrm>
            <a:off x="1299021" y="3286400"/>
            <a:ext cx="624618" cy="153888"/>
          </a:xfrm>
          <a:prstGeom prst="rect">
            <a:avLst/>
          </a:prstGeom>
          <a:noFill/>
        </p:spPr>
        <p:txBody>
          <a:bodyPr wrap="square" lIns="0" tIns="0" rIns="0" bIns="0" rtlCol="0">
            <a:spAutoFit/>
          </a:bodyPr>
          <a:lstStyle/>
          <a:p>
            <a:pPr algn="l"/>
            <a:r>
              <a:rPr lang="sv-SE" sz="1000"/>
              <a:t>Exporter 1</a:t>
            </a:r>
            <a:endParaRPr lang="en-SE" sz="1000" dirty="0" err="1"/>
          </a:p>
        </p:txBody>
      </p:sp>
      <p:sp>
        <p:nvSpPr>
          <p:cNvPr id="29" name="TextBox 28">
            <a:extLst>
              <a:ext uri="{FF2B5EF4-FFF2-40B4-BE49-F238E27FC236}">
                <a16:creationId xmlns:a16="http://schemas.microsoft.com/office/drawing/2014/main" id="{39A887DC-E9B3-9D08-A086-F3233DC69E7D}"/>
              </a:ext>
            </a:extLst>
          </p:cNvPr>
          <p:cNvSpPr txBox="1"/>
          <p:nvPr/>
        </p:nvSpPr>
        <p:spPr>
          <a:xfrm>
            <a:off x="1132084" y="2873718"/>
            <a:ext cx="577081" cy="215444"/>
          </a:xfrm>
          <a:prstGeom prst="rect">
            <a:avLst/>
          </a:prstGeom>
          <a:noFill/>
        </p:spPr>
        <p:txBody>
          <a:bodyPr wrap="none" lIns="0" tIns="0" rIns="0" bIns="0" rtlCol="0">
            <a:spAutoFit/>
          </a:bodyPr>
          <a:lstStyle/>
          <a:p>
            <a:pPr algn="l"/>
            <a:r>
              <a:rPr lang="sv-SE" sz="1400"/>
              <a:t>Node 2</a:t>
            </a:r>
            <a:endParaRPr lang="en-SE" sz="1400" dirty="0" err="1"/>
          </a:p>
        </p:txBody>
      </p:sp>
      <p:sp>
        <p:nvSpPr>
          <p:cNvPr id="30" name="Oval 29">
            <a:extLst>
              <a:ext uri="{FF2B5EF4-FFF2-40B4-BE49-F238E27FC236}">
                <a16:creationId xmlns:a16="http://schemas.microsoft.com/office/drawing/2014/main" id="{CE552CC4-3E4A-515F-DC24-4D5815FD06FD}"/>
              </a:ext>
            </a:extLst>
          </p:cNvPr>
          <p:cNvSpPr/>
          <p:nvPr/>
        </p:nvSpPr>
        <p:spPr>
          <a:xfrm>
            <a:off x="1132084" y="3225356"/>
            <a:ext cx="814064" cy="280814"/>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sz="2000" dirty="0"/>
          </a:p>
        </p:txBody>
      </p:sp>
      <p:sp>
        <p:nvSpPr>
          <p:cNvPr id="31" name="TextBox 30">
            <a:extLst>
              <a:ext uri="{FF2B5EF4-FFF2-40B4-BE49-F238E27FC236}">
                <a16:creationId xmlns:a16="http://schemas.microsoft.com/office/drawing/2014/main" id="{797F3451-3D6E-143E-C752-3228C4130201}"/>
              </a:ext>
            </a:extLst>
          </p:cNvPr>
          <p:cNvSpPr txBox="1"/>
          <p:nvPr/>
        </p:nvSpPr>
        <p:spPr>
          <a:xfrm>
            <a:off x="1288226" y="3608223"/>
            <a:ext cx="624618" cy="153888"/>
          </a:xfrm>
          <a:prstGeom prst="rect">
            <a:avLst/>
          </a:prstGeom>
          <a:noFill/>
        </p:spPr>
        <p:txBody>
          <a:bodyPr wrap="square" lIns="0" tIns="0" rIns="0" bIns="0" rtlCol="0">
            <a:spAutoFit/>
          </a:bodyPr>
          <a:lstStyle/>
          <a:p>
            <a:pPr algn="l"/>
            <a:r>
              <a:rPr lang="sv-SE" sz="1000"/>
              <a:t>Exporter 2</a:t>
            </a:r>
            <a:endParaRPr lang="en-SE" sz="1000" dirty="0" err="1"/>
          </a:p>
        </p:txBody>
      </p:sp>
      <p:sp>
        <p:nvSpPr>
          <p:cNvPr id="32" name="Oval 31">
            <a:extLst>
              <a:ext uri="{FF2B5EF4-FFF2-40B4-BE49-F238E27FC236}">
                <a16:creationId xmlns:a16="http://schemas.microsoft.com/office/drawing/2014/main" id="{1BE6EA4C-AA5C-CE0A-DDF1-375A424BAC55}"/>
              </a:ext>
            </a:extLst>
          </p:cNvPr>
          <p:cNvSpPr/>
          <p:nvPr/>
        </p:nvSpPr>
        <p:spPr>
          <a:xfrm>
            <a:off x="1121289" y="3547179"/>
            <a:ext cx="814064" cy="280814"/>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sz="2000" dirty="0"/>
          </a:p>
        </p:txBody>
      </p:sp>
      <p:sp>
        <p:nvSpPr>
          <p:cNvPr id="33" name="TextBox 32">
            <a:extLst>
              <a:ext uri="{FF2B5EF4-FFF2-40B4-BE49-F238E27FC236}">
                <a16:creationId xmlns:a16="http://schemas.microsoft.com/office/drawing/2014/main" id="{EB04235B-4535-5E6F-073A-3DB7DF819606}"/>
              </a:ext>
            </a:extLst>
          </p:cNvPr>
          <p:cNvSpPr txBox="1"/>
          <p:nvPr/>
        </p:nvSpPr>
        <p:spPr>
          <a:xfrm>
            <a:off x="7092569" y="2842286"/>
            <a:ext cx="965008" cy="430887"/>
          </a:xfrm>
          <a:prstGeom prst="rect">
            <a:avLst/>
          </a:prstGeom>
          <a:noFill/>
        </p:spPr>
        <p:txBody>
          <a:bodyPr wrap="square" lIns="0" tIns="0" rIns="0" bIns="0" rtlCol="0">
            <a:spAutoFit/>
          </a:bodyPr>
          <a:lstStyle/>
          <a:p>
            <a:pPr algn="l"/>
            <a:r>
              <a:rPr lang="sv-SE" sz="1400"/>
              <a:t>Panels</a:t>
            </a:r>
          </a:p>
          <a:p>
            <a:pPr algn="l"/>
            <a:r>
              <a:rPr lang="sv-SE" sz="1400"/>
              <a:t>Dashboards</a:t>
            </a:r>
            <a:endParaRPr lang="en-SE" sz="1400" dirty="0" err="1"/>
          </a:p>
        </p:txBody>
      </p:sp>
      <p:cxnSp>
        <p:nvCxnSpPr>
          <p:cNvPr id="35" name="Straight Arrow Connector 34">
            <a:extLst>
              <a:ext uri="{FF2B5EF4-FFF2-40B4-BE49-F238E27FC236}">
                <a16:creationId xmlns:a16="http://schemas.microsoft.com/office/drawing/2014/main" id="{5049119F-5CFF-03D9-C89B-96F7A9A88A1B}"/>
              </a:ext>
            </a:extLst>
          </p:cNvPr>
          <p:cNvCxnSpPr>
            <a:cxnSpLocks/>
          </p:cNvCxnSpPr>
          <p:nvPr/>
        </p:nvCxnSpPr>
        <p:spPr>
          <a:xfrm>
            <a:off x="2123728" y="1917784"/>
            <a:ext cx="1656184" cy="2448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BDCD9375-4E30-1184-BE14-38075EFB9C04}"/>
              </a:ext>
            </a:extLst>
          </p:cNvPr>
          <p:cNvCxnSpPr>
            <a:cxnSpLocks/>
          </p:cNvCxnSpPr>
          <p:nvPr/>
        </p:nvCxnSpPr>
        <p:spPr>
          <a:xfrm>
            <a:off x="2116800" y="2254019"/>
            <a:ext cx="1663112" cy="625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13071FB3-2BFA-A7BA-6F3A-3028B4D85BDB}"/>
              </a:ext>
            </a:extLst>
          </p:cNvPr>
          <p:cNvCxnSpPr>
            <a:cxnSpLocks/>
          </p:cNvCxnSpPr>
          <p:nvPr/>
        </p:nvCxnSpPr>
        <p:spPr>
          <a:xfrm flipV="1">
            <a:off x="2123728" y="2528383"/>
            <a:ext cx="1642138" cy="713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0954C623-B295-CF6D-B817-4209CEEF9D29}"/>
              </a:ext>
            </a:extLst>
          </p:cNvPr>
          <p:cNvCxnSpPr>
            <a:cxnSpLocks/>
          </p:cNvCxnSpPr>
          <p:nvPr/>
        </p:nvCxnSpPr>
        <p:spPr>
          <a:xfrm flipV="1">
            <a:off x="2116800" y="2733016"/>
            <a:ext cx="1663112" cy="903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91118DC9-8F73-C3B5-333A-B757535CB9DD}"/>
              </a:ext>
            </a:extLst>
          </p:cNvPr>
          <p:cNvCxnSpPr>
            <a:cxnSpLocks/>
          </p:cNvCxnSpPr>
          <p:nvPr/>
        </p:nvCxnSpPr>
        <p:spPr>
          <a:xfrm>
            <a:off x="5015610" y="2443870"/>
            <a:ext cx="17676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F3103123-59CD-E0F8-E883-8222764A93F8}"/>
              </a:ext>
            </a:extLst>
          </p:cNvPr>
          <p:cNvSpPr txBox="1"/>
          <p:nvPr/>
        </p:nvSpPr>
        <p:spPr>
          <a:xfrm>
            <a:off x="5404026" y="2197767"/>
            <a:ext cx="956993" cy="184666"/>
          </a:xfrm>
          <a:prstGeom prst="rect">
            <a:avLst/>
          </a:prstGeom>
          <a:noFill/>
        </p:spPr>
        <p:txBody>
          <a:bodyPr wrap="none" lIns="0" tIns="0" rIns="0" bIns="0" rtlCol="0">
            <a:spAutoFit/>
          </a:bodyPr>
          <a:lstStyle/>
          <a:p>
            <a:pPr algn="l"/>
            <a:r>
              <a:rPr lang="sv-SE" sz="1200"/>
              <a:t>Metrics Query</a:t>
            </a:r>
          </a:p>
        </p:txBody>
      </p:sp>
      <p:pic>
        <p:nvPicPr>
          <p:cNvPr id="3" name="Picture 2">
            <a:extLst>
              <a:ext uri="{FF2B5EF4-FFF2-40B4-BE49-F238E27FC236}">
                <a16:creationId xmlns:a16="http://schemas.microsoft.com/office/drawing/2014/main" id="{A42EEAC2-71B8-EE78-6214-DB8669F50C1F}"/>
              </a:ext>
            </a:extLst>
          </p:cNvPr>
          <p:cNvPicPr>
            <a:picLocks noChangeAspect="1"/>
          </p:cNvPicPr>
          <p:nvPr/>
        </p:nvPicPr>
        <p:blipFill>
          <a:blip r:embed="rId2"/>
          <a:stretch>
            <a:fillRect/>
          </a:stretch>
        </p:blipFill>
        <p:spPr>
          <a:xfrm>
            <a:off x="4067257" y="960598"/>
            <a:ext cx="571140" cy="770960"/>
          </a:xfrm>
          <a:prstGeom prst="rect">
            <a:avLst/>
          </a:prstGeom>
        </p:spPr>
      </p:pic>
      <p:pic>
        <p:nvPicPr>
          <p:cNvPr id="8" name="Picture 7">
            <a:extLst>
              <a:ext uri="{FF2B5EF4-FFF2-40B4-BE49-F238E27FC236}">
                <a16:creationId xmlns:a16="http://schemas.microsoft.com/office/drawing/2014/main" id="{DFDC85A9-86EC-D74D-3E11-BC7746D26D3D}"/>
              </a:ext>
            </a:extLst>
          </p:cNvPr>
          <p:cNvPicPr>
            <a:picLocks noChangeAspect="1"/>
          </p:cNvPicPr>
          <p:nvPr/>
        </p:nvPicPr>
        <p:blipFill>
          <a:blip r:embed="rId3"/>
          <a:stretch>
            <a:fillRect/>
          </a:stretch>
        </p:blipFill>
        <p:spPr>
          <a:xfrm>
            <a:off x="7092569" y="1923678"/>
            <a:ext cx="826284" cy="894039"/>
          </a:xfrm>
          <a:prstGeom prst="rect">
            <a:avLst/>
          </a:prstGeom>
        </p:spPr>
      </p:pic>
      <p:pic>
        <p:nvPicPr>
          <p:cNvPr id="10" name="Picture 9" descr="A blue and black octagon shaped object&#10;&#10;Description automatically generated">
            <a:extLst>
              <a:ext uri="{FF2B5EF4-FFF2-40B4-BE49-F238E27FC236}">
                <a16:creationId xmlns:a16="http://schemas.microsoft.com/office/drawing/2014/main" id="{FFFAEB62-C1D1-A8D4-DE6D-946ECDBE4A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3178" y="2116269"/>
            <a:ext cx="639299" cy="649447"/>
          </a:xfrm>
          <a:prstGeom prst="rect">
            <a:avLst/>
          </a:prstGeom>
        </p:spPr>
      </p:pic>
      <p:pic>
        <p:nvPicPr>
          <p:cNvPr id="13" name="Picture 12" descr="A logo with a dolphin&#10;&#10;Description automatically generated">
            <a:extLst>
              <a:ext uri="{FF2B5EF4-FFF2-40B4-BE49-F238E27FC236}">
                <a16:creationId xmlns:a16="http://schemas.microsoft.com/office/drawing/2014/main" id="{29F14DD3-F47D-A242-2E64-BAC2DC9235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3006" y="3028587"/>
            <a:ext cx="963022" cy="497521"/>
          </a:xfrm>
          <a:prstGeom prst="rect">
            <a:avLst/>
          </a:prstGeom>
        </p:spPr>
      </p:pic>
      <p:sp>
        <p:nvSpPr>
          <p:cNvPr id="14" name="TextBox 13">
            <a:extLst>
              <a:ext uri="{FF2B5EF4-FFF2-40B4-BE49-F238E27FC236}">
                <a16:creationId xmlns:a16="http://schemas.microsoft.com/office/drawing/2014/main" id="{F3F166E7-3B26-2CF7-AFDD-D2CB9A622AA1}"/>
              </a:ext>
            </a:extLst>
          </p:cNvPr>
          <p:cNvSpPr txBox="1"/>
          <p:nvPr/>
        </p:nvSpPr>
        <p:spPr>
          <a:xfrm>
            <a:off x="3992787" y="1900825"/>
            <a:ext cx="720080" cy="215444"/>
          </a:xfrm>
          <a:prstGeom prst="rect">
            <a:avLst/>
          </a:prstGeom>
          <a:noFill/>
        </p:spPr>
        <p:txBody>
          <a:bodyPr wrap="square" lIns="0" tIns="0" rIns="0" bIns="0" rtlCol="0">
            <a:spAutoFit/>
          </a:bodyPr>
          <a:lstStyle/>
          <a:p>
            <a:pPr algn="l"/>
            <a:r>
              <a:rPr lang="sv-SE" sz="1400"/>
              <a:t>InfluxDB</a:t>
            </a:r>
            <a:endParaRPr lang="en-SE" sz="1400" dirty="0" err="1"/>
          </a:p>
        </p:txBody>
      </p:sp>
    </p:spTree>
    <p:extLst>
      <p:ext uri="{BB962C8B-B14F-4D97-AF65-F5344CB8AC3E}">
        <p14:creationId xmlns:p14="http://schemas.microsoft.com/office/powerpoint/2010/main" val="2264042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F7AB7781-EB32-CA48-82CD-DCA022824980}"/>
              </a:ext>
            </a:extLst>
          </p:cNvPr>
          <p:cNvSpPr>
            <a:spLocks noGrp="1"/>
          </p:cNvSpPr>
          <p:nvPr>
            <p:ph type="title"/>
          </p:nvPr>
        </p:nvSpPr>
        <p:spPr/>
        <p:txBody>
          <a:bodyPr/>
          <a:lstStyle/>
          <a:p>
            <a:r>
              <a:rPr lang="sv-SE"/>
              <a:t>Prometheus</a:t>
            </a:r>
          </a:p>
        </p:txBody>
      </p:sp>
      <p:sp>
        <p:nvSpPr>
          <p:cNvPr id="4" name="Date Placeholder 3">
            <a:extLst>
              <a:ext uri="{FF2B5EF4-FFF2-40B4-BE49-F238E27FC236}">
                <a16:creationId xmlns:a16="http://schemas.microsoft.com/office/drawing/2014/main" id="{DAF9B273-EE96-A44E-A02A-C7AA1160B994}"/>
              </a:ext>
            </a:extLst>
          </p:cNvPr>
          <p:cNvSpPr>
            <a:spLocks noGrp="1"/>
          </p:cNvSpPr>
          <p:nvPr>
            <p:ph type="dt" sz="half" idx="10"/>
          </p:nvPr>
        </p:nvSpPr>
        <p:spPr/>
        <p:txBody>
          <a:bodyPr/>
          <a:lstStyle/>
          <a:p>
            <a:fld id="{6FA8D38B-7A85-7E4E-9C9B-12F394E7FE78}" type="datetime1">
              <a:rPr lang="sv-SE" smtClean="0"/>
              <a:pPr/>
              <a:t>2024-10-25</a:t>
            </a:fld>
            <a:endParaRPr lang="sv-SE" dirty="0"/>
          </a:p>
        </p:txBody>
      </p:sp>
      <p:sp>
        <p:nvSpPr>
          <p:cNvPr id="5" name="Footer Placeholder 4">
            <a:extLst>
              <a:ext uri="{FF2B5EF4-FFF2-40B4-BE49-F238E27FC236}">
                <a16:creationId xmlns:a16="http://schemas.microsoft.com/office/drawing/2014/main" id="{FDE5A7F8-2F17-5E4B-966E-C438E616F281}"/>
              </a:ext>
            </a:extLst>
          </p:cNvPr>
          <p:cNvSpPr>
            <a:spLocks noGrp="1"/>
          </p:cNvSpPr>
          <p:nvPr>
            <p:ph type="ftr" sz="quarter" idx="11"/>
          </p:nvPr>
        </p:nvSpPr>
        <p:spPr/>
        <p:txBody>
          <a:bodyPr anchor="t" anchorCtr="0"/>
          <a:lstStyle/>
          <a:p>
            <a:r>
              <a:rPr lang="sv-SE"/>
              <a:t>Monitoring of the ExPECA Testbed</a:t>
            </a:r>
          </a:p>
          <a:p>
            <a:endParaRPr lang="sv-SE" dirty="0"/>
          </a:p>
        </p:txBody>
      </p:sp>
      <p:sp>
        <p:nvSpPr>
          <p:cNvPr id="6" name="Slide Number Placeholder 5">
            <a:extLst>
              <a:ext uri="{FF2B5EF4-FFF2-40B4-BE49-F238E27FC236}">
                <a16:creationId xmlns:a16="http://schemas.microsoft.com/office/drawing/2014/main" id="{66B4B103-04C0-4846-BB5C-19A08F41DB8F}"/>
              </a:ext>
            </a:extLst>
          </p:cNvPr>
          <p:cNvSpPr>
            <a:spLocks noGrp="1"/>
          </p:cNvSpPr>
          <p:nvPr>
            <p:ph type="sldNum" sz="quarter" idx="12"/>
          </p:nvPr>
        </p:nvSpPr>
        <p:spPr/>
        <p:txBody>
          <a:bodyPr/>
          <a:lstStyle/>
          <a:p>
            <a:fld id="{7422A9A3-8636-4A04-BD48-3153280FB086}" type="slidenum">
              <a:rPr lang="sv-SE" smtClean="0"/>
              <a:pPr/>
              <a:t>4</a:t>
            </a:fld>
            <a:endParaRPr lang="sv-SE"/>
          </a:p>
        </p:txBody>
      </p:sp>
      <p:sp>
        <p:nvSpPr>
          <p:cNvPr id="19" name="Content Placeholder 18">
            <a:extLst>
              <a:ext uri="{FF2B5EF4-FFF2-40B4-BE49-F238E27FC236}">
                <a16:creationId xmlns:a16="http://schemas.microsoft.com/office/drawing/2014/main" id="{08E8EBC3-06C1-9D44-A112-5549F827436C}"/>
              </a:ext>
            </a:extLst>
          </p:cNvPr>
          <p:cNvSpPr>
            <a:spLocks noGrp="1"/>
          </p:cNvSpPr>
          <p:nvPr>
            <p:ph sz="quarter" idx="13"/>
          </p:nvPr>
        </p:nvSpPr>
        <p:spPr/>
        <p:txBody>
          <a:bodyPr/>
          <a:lstStyle/>
          <a:p>
            <a:r>
              <a:rPr lang="sv-SE"/>
              <a:t>Application to gather and store time series metrics</a:t>
            </a:r>
          </a:p>
          <a:p>
            <a:r>
              <a:rPr lang="sv-SE"/>
              <a:t>”Scrapes” metrics from exporters’ exposed ports</a:t>
            </a:r>
          </a:p>
          <a:p>
            <a:r>
              <a:rPr lang="sv-SE"/>
              <a:t>Already included in the testbed as a container service</a:t>
            </a:r>
          </a:p>
          <a:p>
            <a:r>
              <a:rPr lang="sv-SE"/>
              <a:t>Exposes port to display applications (e.g. Grafana) for metrics query</a:t>
            </a:r>
          </a:p>
          <a:p>
            <a:r>
              <a:rPr lang="sv-SE"/>
              <a:t>Time stamps for metrics are provided by Prometheus at scraping time</a:t>
            </a:r>
          </a:p>
        </p:txBody>
      </p:sp>
      <p:pic>
        <p:nvPicPr>
          <p:cNvPr id="3" name="Picture 2">
            <a:extLst>
              <a:ext uri="{FF2B5EF4-FFF2-40B4-BE49-F238E27FC236}">
                <a16:creationId xmlns:a16="http://schemas.microsoft.com/office/drawing/2014/main" id="{DABEACEE-84F9-69DD-8BAD-38598B41BCBF}"/>
              </a:ext>
            </a:extLst>
          </p:cNvPr>
          <p:cNvPicPr>
            <a:picLocks noChangeAspect="1"/>
          </p:cNvPicPr>
          <p:nvPr/>
        </p:nvPicPr>
        <p:blipFill>
          <a:blip r:embed="rId2"/>
          <a:stretch>
            <a:fillRect/>
          </a:stretch>
        </p:blipFill>
        <p:spPr>
          <a:xfrm>
            <a:off x="3491880" y="164537"/>
            <a:ext cx="606499" cy="818690"/>
          </a:xfrm>
          <a:prstGeom prst="rect">
            <a:avLst/>
          </a:prstGeom>
        </p:spPr>
      </p:pic>
    </p:spTree>
    <p:extLst>
      <p:ext uri="{BB962C8B-B14F-4D97-AF65-F5344CB8AC3E}">
        <p14:creationId xmlns:p14="http://schemas.microsoft.com/office/powerpoint/2010/main" val="2059236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F7AB7781-EB32-CA48-82CD-DCA022824980}"/>
              </a:ext>
            </a:extLst>
          </p:cNvPr>
          <p:cNvSpPr>
            <a:spLocks noGrp="1"/>
          </p:cNvSpPr>
          <p:nvPr>
            <p:ph type="title"/>
          </p:nvPr>
        </p:nvSpPr>
        <p:spPr/>
        <p:txBody>
          <a:bodyPr/>
          <a:lstStyle/>
          <a:p>
            <a:r>
              <a:rPr lang="sv-SE"/>
              <a:t>InfluxDB</a:t>
            </a:r>
          </a:p>
        </p:txBody>
      </p:sp>
      <p:sp>
        <p:nvSpPr>
          <p:cNvPr id="4" name="Date Placeholder 3">
            <a:extLst>
              <a:ext uri="{FF2B5EF4-FFF2-40B4-BE49-F238E27FC236}">
                <a16:creationId xmlns:a16="http://schemas.microsoft.com/office/drawing/2014/main" id="{DAF9B273-EE96-A44E-A02A-C7AA1160B994}"/>
              </a:ext>
            </a:extLst>
          </p:cNvPr>
          <p:cNvSpPr>
            <a:spLocks noGrp="1"/>
          </p:cNvSpPr>
          <p:nvPr>
            <p:ph type="dt" sz="half" idx="10"/>
          </p:nvPr>
        </p:nvSpPr>
        <p:spPr/>
        <p:txBody>
          <a:bodyPr/>
          <a:lstStyle/>
          <a:p>
            <a:fld id="{6FA8D38B-7A85-7E4E-9C9B-12F394E7FE78}" type="datetime1">
              <a:rPr lang="sv-SE" smtClean="0"/>
              <a:pPr/>
              <a:t>2024-10-25</a:t>
            </a:fld>
            <a:endParaRPr lang="sv-SE" dirty="0"/>
          </a:p>
        </p:txBody>
      </p:sp>
      <p:sp>
        <p:nvSpPr>
          <p:cNvPr id="5" name="Footer Placeholder 4">
            <a:extLst>
              <a:ext uri="{FF2B5EF4-FFF2-40B4-BE49-F238E27FC236}">
                <a16:creationId xmlns:a16="http://schemas.microsoft.com/office/drawing/2014/main" id="{FDE5A7F8-2F17-5E4B-966E-C438E616F281}"/>
              </a:ext>
            </a:extLst>
          </p:cNvPr>
          <p:cNvSpPr>
            <a:spLocks noGrp="1"/>
          </p:cNvSpPr>
          <p:nvPr>
            <p:ph type="ftr" sz="quarter" idx="11"/>
          </p:nvPr>
        </p:nvSpPr>
        <p:spPr/>
        <p:txBody>
          <a:bodyPr anchor="t" anchorCtr="0"/>
          <a:lstStyle/>
          <a:p>
            <a:r>
              <a:rPr lang="sv-SE"/>
              <a:t>Monitoring of the ExPECA Testbed</a:t>
            </a:r>
          </a:p>
          <a:p>
            <a:endParaRPr lang="sv-SE" dirty="0"/>
          </a:p>
        </p:txBody>
      </p:sp>
      <p:sp>
        <p:nvSpPr>
          <p:cNvPr id="6" name="Slide Number Placeholder 5">
            <a:extLst>
              <a:ext uri="{FF2B5EF4-FFF2-40B4-BE49-F238E27FC236}">
                <a16:creationId xmlns:a16="http://schemas.microsoft.com/office/drawing/2014/main" id="{66B4B103-04C0-4846-BB5C-19A08F41DB8F}"/>
              </a:ext>
            </a:extLst>
          </p:cNvPr>
          <p:cNvSpPr>
            <a:spLocks noGrp="1"/>
          </p:cNvSpPr>
          <p:nvPr>
            <p:ph type="sldNum" sz="quarter" idx="12"/>
          </p:nvPr>
        </p:nvSpPr>
        <p:spPr/>
        <p:txBody>
          <a:bodyPr/>
          <a:lstStyle/>
          <a:p>
            <a:fld id="{7422A9A3-8636-4A04-BD48-3153280FB086}" type="slidenum">
              <a:rPr lang="sv-SE" smtClean="0"/>
              <a:pPr/>
              <a:t>5</a:t>
            </a:fld>
            <a:endParaRPr lang="sv-SE"/>
          </a:p>
        </p:txBody>
      </p:sp>
      <p:sp>
        <p:nvSpPr>
          <p:cNvPr id="19" name="Content Placeholder 18">
            <a:extLst>
              <a:ext uri="{FF2B5EF4-FFF2-40B4-BE49-F238E27FC236}">
                <a16:creationId xmlns:a16="http://schemas.microsoft.com/office/drawing/2014/main" id="{08E8EBC3-06C1-9D44-A112-5549F827436C}"/>
              </a:ext>
            </a:extLst>
          </p:cNvPr>
          <p:cNvSpPr>
            <a:spLocks noGrp="1"/>
          </p:cNvSpPr>
          <p:nvPr>
            <p:ph sz="quarter" idx="13"/>
          </p:nvPr>
        </p:nvSpPr>
        <p:spPr/>
        <p:txBody>
          <a:bodyPr/>
          <a:lstStyle/>
          <a:p>
            <a:r>
              <a:rPr lang="sv-SE"/>
              <a:t>Application to gather and store time series metrics</a:t>
            </a:r>
          </a:p>
          <a:p>
            <a:r>
              <a:rPr lang="sv-SE"/>
              <a:t>Metrics are pushed from exporters</a:t>
            </a:r>
          </a:p>
          <a:p>
            <a:r>
              <a:rPr lang="sv-SE"/>
              <a:t>Installed as Docker container in AUX-VM</a:t>
            </a:r>
          </a:p>
          <a:p>
            <a:r>
              <a:rPr lang="sv-SE"/>
              <a:t>Exposes port to display applications (e.g. Grafana) for metrics query</a:t>
            </a:r>
          </a:p>
          <a:p>
            <a:r>
              <a:rPr lang="sv-SE"/>
              <a:t>Time stamps for metrics are provided by either by exporter or by InfluxDB at ingestion</a:t>
            </a:r>
          </a:p>
          <a:p>
            <a:endParaRPr lang="sv-SE"/>
          </a:p>
        </p:txBody>
      </p:sp>
      <p:pic>
        <p:nvPicPr>
          <p:cNvPr id="2" name="Picture 1" descr="A blue and black octagon shaped object&#10;&#10;Description automatically generated">
            <a:extLst>
              <a:ext uri="{FF2B5EF4-FFF2-40B4-BE49-F238E27FC236}">
                <a16:creationId xmlns:a16="http://schemas.microsoft.com/office/drawing/2014/main" id="{7337345F-2EB4-827E-B93C-C45F349E3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250032"/>
            <a:ext cx="639299" cy="649447"/>
          </a:xfrm>
          <a:prstGeom prst="rect">
            <a:avLst/>
          </a:prstGeom>
        </p:spPr>
      </p:pic>
    </p:spTree>
    <p:extLst>
      <p:ext uri="{BB962C8B-B14F-4D97-AF65-F5344CB8AC3E}">
        <p14:creationId xmlns:p14="http://schemas.microsoft.com/office/powerpoint/2010/main" val="404023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F7AB7781-EB32-CA48-82CD-DCA022824980}"/>
              </a:ext>
            </a:extLst>
          </p:cNvPr>
          <p:cNvSpPr>
            <a:spLocks noGrp="1"/>
          </p:cNvSpPr>
          <p:nvPr>
            <p:ph type="title"/>
          </p:nvPr>
        </p:nvSpPr>
        <p:spPr/>
        <p:txBody>
          <a:bodyPr/>
          <a:lstStyle/>
          <a:p>
            <a:r>
              <a:rPr lang="sv-SE"/>
              <a:t>MySQL</a:t>
            </a:r>
          </a:p>
        </p:txBody>
      </p:sp>
      <p:sp>
        <p:nvSpPr>
          <p:cNvPr id="4" name="Date Placeholder 3">
            <a:extLst>
              <a:ext uri="{FF2B5EF4-FFF2-40B4-BE49-F238E27FC236}">
                <a16:creationId xmlns:a16="http://schemas.microsoft.com/office/drawing/2014/main" id="{DAF9B273-EE96-A44E-A02A-C7AA1160B994}"/>
              </a:ext>
            </a:extLst>
          </p:cNvPr>
          <p:cNvSpPr>
            <a:spLocks noGrp="1"/>
          </p:cNvSpPr>
          <p:nvPr>
            <p:ph type="dt" sz="half" idx="10"/>
          </p:nvPr>
        </p:nvSpPr>
        <p:spPr/>
        <p:txBody>
          <a:bodyPr/>
          <a:lstStyle/>
          <a:p>
            <a:fld id="{6FA8D38B-7A85-7E4E-9C9B-12F394E7FE78}" type="datetime1">
              <a:rPr lang="sv-SE" smtClean="0"/>
              <a:pPr/>
              <a:t>2024-10-25</a:t>
            </a:fld>
            <a:endParaRPr lang="sv-SE" dirty="0"/>
          </a:p>
        </p:txBody>
      </p:sp>
      <p:sp>
        <p:nvSpPr>
          <p:cNvPr id="5" name="Footer Placeholder 4">
            <a:extLst>
              <a:ext uri="{FF2B5EF4-FFF2-40B4-BE49-F238E27FC236}">
                <a16:creationId xmlns:a16="http://schemas.microsoft.com/office/drawing/2014/main" id="{FDE5A7F8-2F17-5E4B-966E-C438E616F281}"/>
              </a:ext>
            </a:extLst>
          </p:cNvPr>
          <p:cNvSpPr>
            <a:spLocks noGrp="1"/>
          </p:cNvSpPr>
          <p:nvPr>
            <p:ph type="ftr" sz="quarter" idx="11"/>
          </p:nvPr>
        </p:nvSpPr>
        <p:spPr/>
        <p:txBody>
          <a:bodyPr anchor="t" anchorCtr="0"/>
          <a:lstStyle/>
          <a:p>
            <a:r>
              <a:rPr lang="sv-SE"/>
              <a:t>Monitoring of the ExPECA Testbed</a:t>
            </a:r>
          </a:p>
          <a:p>
            <a:endParaRPr lang="sv-SE" dirty="0"/>
          </a:p>
        </p:txBody>
      </p:sp>
      <p:sp>
        <p:nvSpPr>
          <p:cNvPr id="6" name="Slide Number Placeholder 5">
            <a:extLst>
              <a:ext uri="{FF2B5EF4-FFF2-40B4-BE49-F238E27FC236}">
                <a16:creationId xmlns:a16="http://schemas.microsoft.com/office/drawing/2014/main" id="{66B4B103-04C0-4846-BB5C-19A08F41DB8F}"/>
              </a:ext>
            </a:extLst>
          </p:cNvPr>
          <p:cNvSpPr>
            <a:spLocks noGrp="1"/>
          </p:cNvSpPr>
          <p:nvPr>
            <p:ph type="sldNum" sz="quarter" idx="12"/>
          </p:nvPr>
        </p:nvSpPr>
        <p:spPr/>
        <p:txBody>
          <a:bodyPr/>
          <a:lstStyle/>
          <a:p>
            <a:fld id="{7422A9A3-8636-4A04-BD48-3153280FB086}" type="slidenum">
              <a:rPr lang="sv-SE" smtClean="0"/>
              <a:pPr/>
              <a:t>6</a:t>
            </a:fld>
            <a:endParaRPr lang="sv-SE"/>
          </a:p>
        </p:txBody>
      </p:sp>
      <p:sp>
        <p:nvSpPr>
          <p:cNvPr id="19" name="Content Placeholder 18">
            <a:extLst>
              <a:ext uri="{FF2B5EF4-FFF2-40B4-BE49-F238E27FC236}">
                <a16:creationId xmlns:a16="http://schemas.microsoft.com/office/drawing/2014/main" id="{08E8EBC3-06C1-9D44-A112-5549F827436C}"/>
              </a:ext>
            </a:extLst>
          </p:cNvPr>
          <p:cNvSpPr>
            <a:spLocks noGrp="1"/>
          </p:cNvSpPr>
          <p:nvPr>
            <p:ph sz="quarter" idx="13"/>
          </p:nvPr>
        </p:nvSpPr>
        <p:spPr/>
        <p:txBody>
          <a:bodyPr/>
          <a:lstStyle/>
          <a:p>
            <a:r>
              <a:rPr lang="sv-SE"/>
              <a:t>Application to gather and store data in relational database</a:t>
            </a:r>
          </a:p>
          <a:p>
            <a:r>
              <a:rPr lang="sv-SE"/>
              <a:t>Metrics are pushed from exporters</a:t>
            </a:r>
          </a:p>
          <a:p>
            <a:r>
              <a:rPr lang="sv-SE"/>
              <a:t>Installed as Docker container in AUX-VM</a:t>
            </a:r>
          </a:p>
          <a:p>
            <a:r>
              <a:rPr lang="sv-SE"/>
              <a:t>Exposes port to display applications (e.g. Grafana) for metrics query</a:t>
            </a:r>
          </a:p>
          <a:p>
            <a:r>
              <a:rPr lang="sv-SE"/>
              <a:t>Time stamps for metrics are provided by exporter if needed</a:t>
            </a:r>
          </a:p>
          <a:p>
            <a:r>
              <a:rPr lang="sv-SE"/>
              <a:t>Non time series data do not need time stamp</a:t>
            </a:r>
          </a:p>
          <a:p>
            <a:endParaRPr lang="sv-SE"/>
          </a:p>
        </p:txBody>
      </p:sp>
      <p:pic>
        <p:nvPicPr>
          <p:cNvPr id="2" name="Picture 1">
            <a:extLst>
              <a:ext uri="{FF2B5EF4-FFF2-40B4-BE49-F238E27FC236}">
                <a16:creationId xmlns:a16="http://schemas.microsoft.com/office/drawing/2014/main" id="{7337345F-2EB4-827E-B93C-C45F349E334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771800" y="330458"/>
            <a:ext cx="949654" cy="486848"/>
          </a:xfrm>
          <a:prstGeom prst="rect">
            <a:avLst/>
          </a:prstGeom>
        </p:spPr>
      </p:pic>
    </p:spTree>
    <p:extLst>
      <p:ext uri="{BB962C8B-B14F-4D97-AF65-F5344CB8AC3E}">
        <p14:creationId xmlns:p14="http://schemas.microsoft.com/office/powerpoint/2010/main" val="1312265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F7AB7781-EB32-CA48-82CD-DCA022824980}"/>
              </a:ext>
            </a:extLst>
          </p:cNvPr>
          <p:cNvSpPr>
            <a:spLocks noGrp="1"/>
          </p:cNvSpPr>
          <p:nvPr>
            <p:ph type="title"/>
          </p:nvPr>
        </p:nvSpPr>
        <p:spPr/>
        <p:txBody>
          <a:bodyPr/>
          <a:lstStyle/>
          <a:p>
            <a:r>
              <a:rPr lang="sv-SE"/>
              <a:t>Exporters</a:t>
            </a:r>
          </a:p>
        </p:txBody>
      </p:sp>
      <p:sp>
        <p:nvSpPr>
          <p:cNvPr id="4" name="Date Placeholder 3">
            <a:extLst>
              <a:ext uri="{FF2B5EF4-FFF2-40B4-BE49-F238E27FC236}">
                <a16:creationId xmlns:a16="http://schemas.microsoft.com/office/drawing/2014/main" id="{DAF9B273-EE96-A44E-A02A-C7AA1160B994}"/>
              </a:ext>
            </a:extLst>
          </p:cNvPr>
          <p:cNvSpPr>
            <a:spLocks noGrp="1"/>
          </p:cNvSpPr>
          <p:nvPr>
            <p:ph type="dt" sz="half" idx="10"/>
          </p:nvPr>
        </p:nvSpPr>
        <p:spPr/>
        <p:txBody>
          <a:bodyPr/>
          <a:lstStyle/>
          <a:p>
            <a:fld id="{6FA8D38B-7A85-7E4E-9C9B-12F394E7FE78}" type="datetime1">
              <a:rPr lang="sv-SE" smtClean="0"/>
              <a:pPr/>
              <a:t>2024-10-25</a:t>
            </a:fld>
            <a:endParaRPr lang="sv-SE" dirty="0"/>
          </a:p>
        </p:txBody>
      </p:sp>
      <p:sp>
        <p:nvSpPr>
          <p:cNvPr id="5" name="Footer Placeholder 4">
            <a:extLst>
              <a:ext uri="{FF2B5EF4-FFF2-40B4-BE49-F238E27FC236}">
                <a16:creationId xmlns:a16="http://schemas.microsoft.com/office/drawing/2014/main" id="{FDE5A7F8-2F17-5E4B-966E-C438E616F281}"/>
              </a:ext>
            </a:extLst>
          </p:cNvPr>
          <p:cNvSpPr>
            <a:spLocks noGrp="1"/>
          </p:cNvSpPr>
          <p:nvPr>
            <p:ph type="ftr" sz="quarter" idx="11"/>
          </p:nvPr>
        </p:nvSpPr>
        <p:spPr/>
        <p:txBody>
          <a:bodyPr anchor="t" anchorCtr="0"/>
          <a:lstStyle/>
          <a:p>
            <a:r>
              <a:rPr lang="sv-SE"/>
              <a:t>Monitoring of the ExPECA Testbed</a:t>
            </a:r>
          </a:p>
          <a:p>
            <a:endParaRPr lang="sv-SE" dirty="0"/>
          </a:p>
        </p:txBody>
      </p:sp>
      <p:sp>
        <p:nvSpPr>
          <p:cNvPr id="6" name="Slide Number Placeholder 5">
            <a:extLst>
              <a:ext uri="{FF2B5EF4-FFF2-40B4-BE49-F238E27FC236}">
                <a16:creationId xmlns:a16="http://schemas.microsoft.com/office/drawing/2014/main" id="{66B4B103-04C0-4846-BB5C-19A08F41DB8F}"/>
              </a:ext>
            </a:extLst>
          </p:cNvPr>
          <p:cNvSpPr>
            <a:spLocks noGrp="1"/>
          </p:cNvSpPr>
          <p:nvPr>
            <p:ph type="sldNum" sz="quarter" idx="12"/>
          </p:nvPr>
        </p:nvSpPr>
        <p:spPr/>
        <p:txBody>
          <a:bodyPr/>
          <a:lstStyle/>
          <a:p>
            <a:fld id="{7422A9A3-8636-4A04-BD48-3153280FB086}" type="slidenum">
              <a:rPr lang="sv-SE" smtClean="0"/>
              <a:pPr/>
              <a:t>7</a:t>
            </a:fld>
            <a:endParaRPr lang="sv-SE"/>
          </a:p>
        </p:txBody>
      </p:sp>
      <p:sp>
        <p:nvSpPr>
          <p:cNvPr id="19" name="Content Placeholder 18">
            <a:extLst>
              <a:ext uri="{FF2B5EF4-FFF2-40B4-BE49-F238E27FC236}">
                <a16:creationId xmlns:a16="http://schemas.microsoft.com/office/drawing/2014/main" id="{08E8EBC3-06C1-9D44-A112-5549F827436C}"/>
              </a:ext>
            </a:extLst>
          </p:cNvPr>
          <p:cNvSpPr>
            <a:spLocks noGrp="1"/>
          </p:cNvSpPr>
          <p:nvPr>
            <p:ph sz="quarter" idx="13"/>
          </p:nvPr>
        </p:nvSpPr>
        <p:spPr/>
        <p:txBody>
          <a:bodyPr/>
          <a:lstStyle/>
          <a:p>
            <a:r>
              <a:rPr lang="sv-SE"/>
              <a:t>Applications that gather metric data from co-located systems</a:t>
            </a:r>
          </a:p>
          <a:p>
            <a:r>
              <a:rPr lang="sv-SE"/>
              <a:t>Prometheus exporters exposes ports to Prometheus for metrics collection</a:t>
            </a:r>
          </a:p>
          <a:p>
            <a:r>
              <a:rPr lang="sv-SE"/>
              <a:t>InfluxDB exporters pushes metrics to InfluxDB</a:t>
            </a:r>
          </a:p>
          <a:p>
            <a:r>
              <a:rPr lang="sv-SE"/>
              <a:t>MySQL exporters pushes metrics / data to InfluxDB</a:t>
            </a:r>
          </a:p>
          <a:p>
            <a:r>
              <a:rPr lang="sv-SE"/>
              <a:t>Some exporters are open source, and are loaded on the testbed as container services, like Node Exporter, which can give node related information (CPU load, memory usage, etc), and Openstack Exporter (Openstack service information)</a:t>
            </a:r>
          </a:p>
          <a:p>
            <a:r>
              <a:rPr lang="sv-SE"/>
              <a:t>Some exporters are custom developed for the ExPECA testbed</a:t>
            </a:r>
          </a:p>
        </p:txBody>
      </p:sp>
    </p:spTree>
    <p:extLst>
      <p:ext uri="{BB962C8B-B14F-4D97-AF65-F5344CB8AC3E}">
        <p14:creationId xmlns:p14="http://schemas.microsoft.com/office/powerpoint/2010/main" val="414990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F7AB7781-EB32-CA48-82CD-DCA022824980}"/>
              </a:ext>
            </a:extLst>
          </p:cNvPr>
          <p:cNvSpPr>
            <a:spLocks noGrp="1"/>
          </p:cNvSpPr>
          <p:nvPr>
            <p:ph type="title"/>
          </p:nvPr>
        </p:nvSpPr>
        <p:spPr/>
        <p:txBody>
          <a:bodyPr/>
          <a:lstStyle/>
          <a:p>
            <a:r>
              <a:rPr lang="sv-SE"/>
              <a:t>Grafana</a:t>
            </a:r>
          </a:p>
        </p:txBody>
      </p:sp>
      <p:sp>
        <p:nvSpPr>
          <p:cNvPr id="4" name="Date Placeholder 3">
            <a:extLst>
              <a:ext uri="{FF2B5EF4-FFF2-40B4-BE49-F238E27FC236}">
                <a16:creationId xmlns:a16="http://schemas.microsoft.com/office/drawing/2014/main" id="{DAF9B273-EE96-A44E-A02A-C7AA1160B994}"/>
              </a:ext>
            </a:extLst>
          </p:cNvPr>
          <p:cNvSpPr>
            <a:spLocks noGrp="1"/>
          </p:cNvSpPr>
          <p:nvPr>
            <p:ph type="dt" sz="half" idx="10"/>
          </p:nvPr>
        </p:nvSpPr>
        <p:spPr/>
        <p:txBody>
          <a:bodyPr/>
          <a:lstStyle/>
          <a:p>
            <a:fld id="{6FA8D38B-7A85-7E4E-9C9B-12F394E7FE78}" type="datetime1">
              <a:rPr lang="sv-SE" smtClean="0"/>
              <a:pPr/>
              <a:t>2024-10-25</a:t>
            </a:fld>
            <a:endParaRPr lang="sv-SE" dirty="0"/>
          </a:p>
        </p:txBody>
      </p:sp>
      <p:sp>
        <p:nvSpPr>
          <p:cNvPr id="5" name="Footer Placeholder 4">
            <a:extLst>
              <a:ext uri="{FF2B5EF4-FFF2-40B4-BE49-F238E27FC236}">
                <a16:creationId xmlns:a16="http://schemas.microsoft.com/office/drawing/2014/main" id="{FDE5A7F8-2F17-5E4B-966E-C438E616F281}"/>
              </a:ext>
            </a:extLst>
          </p:cNvPr>
          <p:cNvSpPr>
            <a:spLocks noGrp="1"/>
          </p:cNvSpPr>
          <p:nvPr>
            <p:ph type="ftr" sz="quarter" idx="11"/>
          </p:nvPr>
        </p:nvSpPr>
        <p:spPr/>
        <p:txBody>
          <a:bodyPr anchor="t" anchorCtr="0"/>
          <a:lstStyle/>
          <a:p>
            <a:r>
              <a:rPr lang="sv-SE"/>
              <a:t>Monitoring of the ExPECA Testbed</a:t>
            </a:r>
          </a:p>
          <a:p>
            <a:endParaRPr lang="sv-SE" dirty="0"/>
          </a:p>
        </p:txBody>
      </p:sp>
      <p:sp>
        <p:nvSpPr>
          <p:cNvPr id="6" name="Slide Number Placeholder 5">
            <a:extLst>
              <a:ext uri="{FF2B5EF4-FFF2-40B4-BE49-F238E27FC236}">
                <a16:creationId xmlns:a16="http://schemas.microsoft.com/office/drawing/2014/main" id="{66B4B103-04C0-4846-BB5C-19A08F41DB8F}"/>
              </a:ext>
            </a:extLst>
          </p:cNvPr>
          <p:cNvSpPr>
            <a:spLocks noGrp="1"/>
          </p:cNvSpPr>
          <p:nvPr>
            <p:ph type="sldNum" sz="quarter" idx="12"/>
          </p:nvPr>
        </p:nvSpPr>
        <p:spPr/>
        <p:txBody>
          <a:bodyPr/>
          <a:lstStyle/>
          <a:p>
            <a:fld id="{7422A9A3-8636-4A04-BD48-3153280FB086}" type="slidenum">
              <a:rPr lang="sv-SE" smtClean="0"/>
              <a:pPr/>
              <a:t>8</a:t>
            </a:fld>
            <a:endParaRPr lang="sv-SE"/>
          </a:p>
        </p:txBody>
      </p:sp>
      <p:sp>
        <p:nvSpPr>
          <p:cNvPr id="19" name="Content Placeholder 18">
            <a:extLst>
              <a:ext uri="{FF2B5EF4-FFF2-40B4-BE49-F238E27FC236}">
                <a16:creationId xmlns:a16="http://schemas.microsoft.com/office/drawing/2014/main" id="{08E8EBC3-06C1-9D44-A112-5549F827436C}"/>
              </a:ext>
            </a:extLst>
          </p:cNvPr>
          <p:cNvSpPr>
            <a:spLocks noGrp="1"/>
          </p:cNvSpPr>
          <p:nvPr>
            <p:ph sz="quarter" idx="13"/>
          </p:nvPr>
        </p:nvSpPr>
        <p:spPr/>
        <p:txBody>
          <a:bodyPr/>
          <a:lstStyle/>
          <a:p>
            <a:r>
              <a:rPr lang="sv-SE"/>
              <a:t>Application to query and display data (panels, dashboards), plus alerting</a:t>
            </a:r>
          </a:p>
          <a:p>
            <a:r>
              <a:rPr lang="sv-SE"/>
              <a:t>We are using Grafana Cloud service</a:t>
            </a:r>
          </a:p>
        </p:txBody>
      </p:sp>
      <p:pic>
        <p:nvPicPr>
          <p:cNvPr id="3" name="Picture 2">
            <a:extLst>
              <a:ext uri="{FF2B5EF4-FFF2-40B4-BE49-F238E27FC236}">
                <a16:creationId xmlns:a16="http://schemas.microsoft.com/office/drawing/2014/main" id="{100CD4A2-A44F-8ECE-DC68-0083CC3EDD11}"/>
              </a:ext>
            </a:extLst>
          </p:cNvPr>
          <p:cNvPicPr>
            <a:picLocks noChangeAspect="1"/>
          </p:cNvPicPr>
          <p:nvPr/>
        </p:nvPicPr>
        <p:blipFill>
          <a:blip r:embed="rId2"/>
          <a:stretch>
            <a:fillRect/>
          </a:stretch>
        </p:blipFill>
        <p:spPr>
          <a:xfrm>
            <a:off x="3014351" y="221997"/>
            <a:ext cx="659347" cy="713413"/>
          </a:xfrm>
          <a:prstGeom prst="rect">
            <a:avLst/>
          </a:prstGeom>
        </p:spPr>
      </p:pic>
      <p:pic>
        <p:nvPicPr>
          <p:cNvPr id="7" name="Picture 6">
            <a:extLst>
              <a:ext uri="{FF2B5EF4-FFF2-40B4-BE49-F238E27FC236}">
                <a16:creationId xmlns:a16="http://schemas.microsoft.com/office/drawing/2014/main" id="{B9A55D6C-5DB8-655C-37C2-AACD3273B6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1560" y="2364254"/>
            <a:ext cx="7896871" cy="1921655"/>
          </a:xfrm>
          <a:prstGeom prst="rect">
            <a:avLst/>
          </a:prstGeom>
        </p:spPr>
      </p:pic>
    </p:spTree>
    <p:extLst>
      <p:ext uri="{BB962C8B-B14F-4D97-AF65-F5344CB8AC3E}">
        <p14:creationId xmlns:p14="http://schemas.microsoft.com/office/powerpoint/2010/main" val="25630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F7AB7781-EB32-CA48-82CD-DCA022824980}"/>
              </a:ext>
            </a:extLst>
          </p:cNvPr>
          <p:cNvSpPr>
            <a:spLocks noGrp="1"/>
          </p:cNvSpPr>
          <p:nvPr>
            <p:ph type="title"/>
          </p:nvPr>
        </p:nvSpPr>
        <p:spPr/>
        <p:txBody>
          <a:bodyPr/>
          <a:lstStyle/>
          <a:p>
            <a:r>
              <a:rPr lang="sv-SE"/>
              <a:t>Customized ExPECA Exporters</a:t>
            </a:r>
          </a:p>
        </p:txBody>
      </p:sp>
      <p:sp>
        <p:nvSpPr>
          <p:cNvPr id="4" name="Date Placeholder 3">
            <a:extLst>
              <a:ext uri="{FF2B5EF4-FFF2-40B4-BE49-F238E27FC236}">
                <a16:creationId xmlns:a16="http://schemas.microsoft.com/office/drawing/2014/main" id="{DAF9B273-EE96-A44E-A02A-C7AA1160B994}"/>
              </a:ext>
            </a:extLst>
          </p:cNvPr>
          <p:cNvSpPr>
            <a:spLocks noGrp="1"/>
          </p:cNvSpPr>
          <p:nvPr>
            <p:ph type="dt" sz="half" idx="10"/>
          </p:nvPr>
        </p:nvSpPr>
        <p:spPr/>
        <p:txBody>
          <a:bodyPr/>
          <a:lstStyle/>
          <a:p>
            <a:fld id="{6FA8D38B-7A85-7E4E-9C9B-12F394E7FE78}" type="datetime1">
              <a:rPr lang="sv-SE" smtClean="0"/>
              <a:pPr/>
              <a:t>2024-10-25</a:t>
            </a:fld>
            <a:endParaRPr lang="sv-SE" dirty="0"/>
          </a:p>
        </p:txBody>
      </p:sp>
      <p:sp>
        <p:nvSpPr>
          <p:cNvPr id="5" name="Footer Placeholder 4">
            <a:extLst>
              <a:ext uri="{FF2B5EF4-FFF2-40B4-BE49-F238E27FC236}">
                <a16:creationId xmlns:a16="http://schemas.microsoft.com/office/drawing/2014/main" id="{FDE5A7F8-2F17-5E4B-966E-C438E616F281}"/>
              </a:ext>
            </a:extLst>
          </p:cNvPr>
          <p:cNvSpPr>
            <a:spLocks noGrp="1"/>
          </p:cNvSpPr>
          <p:nvPr>
            <p:ph type="ftr" sz="quarter" idx="11"/>
          </p:nvPr>
        </p:nvSpPr>
        <p:spPr/>
        <p:txBody>
          <a:bodyPr anchor="t" anchorCtr="0"/>
          <a:lstStyle/>
          <a:p>
            <a:r>
              <a:rPr lang="sv-SE"/>
              <a:t>Monitoring of the ExPECA Testbed</a:t>
            </a:r>
          </a:p>
          <a:p>
            <a:endParaRPr lang="sv-SE" dirty="0"/>
          </a:p>
        </p:txBody>
      </p:sp>
      <p:sp>
        <p:nvSpPr>
          <p:cNvPr id="6" name="Slide Number Placeholder 5">
            <a:extLst>
              <a:ext uri="{FF2B5EF4-FFF2-40B4-BE49-F238E27FC236}">
                <a16:creationId xmlns:a16="http://schemas.microsoft.com/office/drawing/2014/main" id="{66B4B103-04C0-4846-BB5C-19A08F41DB8F}"/>
              </a:ext>
            </a:extLst>
          </p:cNvPr>
          <p:cNvSpPr>
            <a:spLocks noGrp="1"/>
          </p:cNvSpPr>
          <p:nvPr>
            <p:ph type="sldNum" sz="quarter" idx="12"/>
          </p:nvPr>
        </p:nvSpPr>
        <p:spPr/>
        <p:txBody>
          <a:bodyPr/>
          <a:lstStyle/>
          <a:p>
            <a:fld id="{7422A9A3-8636-4A04-BD48-3153280FB086}" type="slidenum">
              <a:rPr lang="sv-SE" smtClean="0"/>
              <a:pPr/>
              <a:t>9</a:t>
            </a:fld>
            <a:endParaRPr lang="sv-SE"/>
          </a:p>
        </p:txBody>
      </p:sp>
      <p:sp>
        <p:nvSpPr>
          <p:cNvPr id="19" name="Content Placeholder 18">
            <a:extLst>
              <a:ext uri="{FF2B5EF4-FFF2-40B4-BE49-F238E27FC236}">
                <a16:creationId xmlns:a16="http://schemas.microsoft.com/office/drawing/2014/main" id="{08E8EBC3-06C1-9D44-A112-5549F827436C}"/>
              </a:ext>
            </a:extLst>
          </p:cNvPr>
          <p:cNvSpPr>
            <a:spLocks noGrp="1"/>
          </p:cNvSpPr>
          <p:nvPr>
            <p:ph sz="quarter" idx="13"/>
          </p:nvPr>
        </p:nvSpPr>
        <p:spPr/>
        <p:txBody>
          <a:bodyPr/>
          <a:lstStyle/>
          <a:p>
            <a:r>
              <a:rPr lang="sv-SE"/>
              <a:t>Collect data we need, and expose to Prometheus or push to InfluxDB, MySQL</a:t>
            </a:r>
          </a:p>
          <a:p>
            <a:r>
              <a:rPr lang="sv-SE"/>
              <a:t>Exporters can be loaded on various nodes in the system, but for now only on Controller</a:t>
            </a:r>
          </a:p>
          <a:p>
            <a:r>
              <a:rPr lang="sv-SE"/>
              <a:t>Collectors can be developed and plugged in as we need them</a:t>
            </a:r>
          </a:p>
          <a:p>
            <a:endParaRPr lang="sv-SE"/>
          </a:p>
        </p:txBody>
      </p:sp>
      <p:sp>
        <p:nvSpPr>
          <p:cNvPr id="2" name="Oval 1">
            <a:extLst>
              <a:ext uri="{FF2B5EF4-FFF2-40B4-BE49-F238E27FC236}">
                <a16:creationId xmlns:a16="http://schemas.microsoft.com/office/drawing/2014/main" id="{6BEC46AA-9E9B-E366-D758-236A33243674}"/>
              </a:ext>
            </a:extLst>
          </p:cNvPr>
          <p:cNvSpPr/>
          <p:nvPr/>
        </p:nvSpPr>
        <p:spPr>
          <a:xfrm>
            <a:off x="3131840" y="2715766"/>
            <a:ext cx="1728192" cy="1706488"/>
          </a:xfrm>
          <a:prstGeom prst="ellipse">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800"/>
              <a:t>Exporter</a:t>
            </a:r>
            <a:endParaRPr lang="en-SE" sz="1800" dirty="0"/>
          </a:p>
        </p:txBody>
      </p:sp>
      <p:sp>
        <p:nvSpPr>
          <p:cNvPr id="3" name="Oval 2">
            <a:extLst>
              <a:ext uri="{FF2B5EF4-FFF2-40B4-BE49-F238E27FC236}">
                <a16:creationId xmlns:a16="http://schemas.microsoft.com/office/drawing/2014/main" id="{3943A308-2253-98D0-A842-9C438DF56133}"/>
              </a:ext>
            </a:extLst>
          </p:cNvPr>
          <p:cNvSpPr/>
          <p:nvPr/>
        </p:nvSpPr>
        <p:spPr>
          <a:xfrm>
            <a:off x="1686581" y="2591371"/>
            <a:ext cx="1008112" cy="441448"/>
          </a:xfrm>
          <a:prstGeom prst="ellipse">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a:solidFill>
                  <a:schemeClr val="tx1"/>
                </a:solidFill>
              </a:rPr>
              <a:t>Collector</a:t>
            </a:r>
            <a:endParaRPr lang="en-SE" sz="1000" dirty="0">
              <a:solidFill>
                <a:schemeClr val="tx1"/>
              </a:solidFill>
            </a:endParaRPr>
          </a:p>
        </p:txBody>
      </p:sp>
      <p:sp>
        <p:nvSpPr>
          <p:cNvPr id="10" name="Oval 9">
            <a:extLst>
              <a:ext uri="{FF2B5EF4-FFF2-40B4-BE49-F238E27FC236}">
                <a16:creationId xmlns:a16="http://schemas.microsoft.com/office/drawing/2014/main" id="{2BF13950-B716-723E-29CA-005CD4B48EF9}"/>
              </a:ext>
            </a:extLst>
          </p:cNvPr>
          <p:cNvSpPr/>
          <p:nvPr/>
        </p:nvSpPr>
        <p:spPr>
          <a:xfrm>
            <a:off x="1326878" y="3289009"/>
            <a:ext cx="1008112" cy="441448"/>
          </a:xfrm>
          <a:prstGeom prst="ellipse">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a:solidFill>
                  <a:schemeClr val="tx1"/>
                </a:solidFill>
              </a:rPr>
              <a:t>Collector</a:t>
            </a:r>
            <a:endParaRPr lang="en-SE" sz="1000" dirty="0">
              <a:solidFill>
                <a:schemeClr val="tx1"/>
              </a:solidFill>
            </a:endParaRPr>
          </a:p>
        </p:txBody>
      </p:sp>
      <p:sp>
        <p:nvSpPr>
          <p:cNvPr id="11" name="Oval 10">
            <a:extLst>
              <a:ext uri="{FF2B5EF4-FFF2-40B4-BE49-F238E27FC236}">
                <a16:creationId xmlns:a16="http://schemas.microsoft.com/office/drawing/2014/main" id="{EC0B8BAE-9043-A872-CFB8-7F254A4EABA2}"/>
              </a:ext>
            </a:extLst>
          </p:cNvPr>
          <p:cNvSpPr/>
          <p:nvPr/>
        </p:nvSpPr>
        <p:spPr>
          <a:xfrm>
            <a:off x="6522596" y="3332846"/>
            <a:ext cx="1008112" cy="441448"/>
          </a:xfrm>
          <a:prstGeom prst="ellipse">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a:solidFill>
                  <a:schemeClr val="tx1"/>
                </a:solidFill>
              </a:rPr>
              <a:t>Collector</a:t>
            </a:r>
            <a:endParaRPr lang="en-SE" sz="1000" dirty="0">
              <a:solidFill>
                <a:schemeClr val="tx1"/>
              </a:solidFill>
            </a:endParaRPr>
          </a:p>
        </p:txBody>
      </p:sp>
      <p:sp>
        <p:nvSpPr>
          <p:cNvPr id="12" name="Oval 11">
            <a:extLst>
              <a:ext uri="{FF2B5EF4-FFF2-40B4-BE49-F238E27FC236}">
                <a16:creationId xmlns:a16="http://schemas.microsoft.com/office/drawing/2014/main" id="{F1B27DF8-C640-03AB-F8C8-DE623809D288}"/>
              </a:ext>
            </a:extLst>
          </p:cNvPr>
          <p:cNvSpPr/>
          <p:nvPr/>
        </p:nvSpPr>
        <p:spPr>
          <a:xfrm>
            <a:off x="1686581" y="4088618"/>
            <a:ext cx="1008112" cy="441448"/>
          </a:xfrm>
          <a:prstGeom prst="ellipse">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a:solidFill>
                  <a:schemeClr val="tx1"/>
                </a:solidFill>
              </a:rPr>
              <a:t>Collector</a:t>
            </a:r>
            <a:endParaRPr lang="en-SE" sz="1000" dirty="0">
              <a:solidFill>
                <a:schemeClr val="tx1"/>
              </a:solidFill>
            </a:endParaRPr>
          </a:p>
        </p:txBody>
      </p:sp>
      <p:cxnSp>
        <p:nvCxnSpPr>
          <p:cNvPr id="14" name="Straight Connector 13">
            <a:extLst>
              <a:ext uri="{FF2B5EF4-FFF2-40B4-BE49-F238E27FC236}">
                <a16:creationId xmlns:a16="http://schemas.microsoft.com/office/drawing/2014/main" id="{E13FF61B-EF7F-6444-7A7E-BA37A00791CB}"/>
              </a:ext>
            </a:extLst>
          </p:cNvPr>
          <p:cNvCxnSpPr>
            <a:cxnSpLocks/>
            <a:stCxn id="3" idx="6"/>
            <a:endCxn id="2" idx="1"/>
          </p:cNvCxnSpPr>
          <p:nvPr/>
        </p:nvCxnSpPr>
        <p:spPr>
          <a:xfrm>
            <a:off x="2694693" y="2812095"/>
            <a:ext cx="690235" cy="1535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121077C-CDB8-E3A1-0A12-93DAE35CAC1E}"/>
              </a:ext>
            </a:extLst>
          </p:cNvPr>
          <p:cNvCxnSpPr>
            <a:cxnSpLocks/>
            <a:stCxn id="10" idx="6"/>
            <a:endCxn id="2" idx="2"/>
          </p:cNvCxnSpPr>
          <p:nvPr/>
        </p:nvCxnSpPr>
        <p:spPr>
          <a:xfrm>
            <a:off x="2334990" y="3509733"/>
            <a:ext cx="796850" cy="592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6581303-25F3-2A7E-DC43-3C7A37DCC7BB}"/>
              </a:ext>
            </a:extLst>
          </p:cNvPr>
          <p:cNvCxnSpPr>
            <a:cxnSpLocks/>
            <a:stCxn id="12" idx="6"/>
            <a:endCxn id="2" idx="3"/>
          </p:cNvCxnSpPr>
          <p:nvPr/>
        </p:nvCxnSpPr>
        <p:spPr>
          <a:xfrm flipV="1">
            <a:off x="2694693" y="4172345"/>
            <a:ext cx="690235" cy="1369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Arrow: Left 23">
            <a:extLst>
              <a:ext uri="{FF2B5EF4-FFF2-40B4-BE49-F238E27FC236}">
                <a16:creationId xmlns:a16="http://schemas.microsoft.com/office/drawing/2014/main" id="{C79426BC-A6D1-B767-C682-36A67F54109B}"/>
              </a:ext>
            </a:extLst>
          </p:cNvPr>
          <p:cNvSpPr/>
          <p:nvPr/>
        </p:nvSpPr>
        <p:spPr>
          <a:xfrm>
            <a:off x="5222362" y="3311254"/>
            <a:ext cx="978408" cy="484632"/>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sz="2000" dirty="0"/>
          </a:p>
        </p:txBody>
      </p:sp>
    </p:spTree>
    <p:extLst>
      <p:ext uri="{BB962C8B-B14F-4D97-AF65-F5344CB8AC3E}">
        <p14:creationId xmlns:p14="http://schemas.microsoft.com/office/powerpoint/2010/main" val="775380545"/>
      </p:ext>
    </p:extLst>
  </p:cSld>
  <p:clrMapOvr>
    <a:masterClrMapping/>
  </p:clrMapOvr>
</p:sld>
</file>

<file path=ppt/theme/theme1.xml><?xml version="1.0" encoding="utf-8"?>
<a:theme xmlns:a="http://schemas.openxmlformats.org/drawingml/2006/main" name="Office-tema">
  <a:themeElements>
    <a:clrScheme name="KTH">
      <a:dk1>
        <a:srgbClr val="000000"/>
      </a:dk1>
      <a:lt1>
        <a:srgbClr val="FFFFFF"/>
      </a:lt1>
      <a:dk2>
        <a:srgbClr val="65656C"/>
      </a:dk2>
      <a:lt2>
        <a:srgbClr val="838389"/>
      </a:lt2>
      <a:accent1>
        <a:srgbClr val="1954A6"/>
      </a:accent1>
      <a:accent2>
        <a:srgbClr val="5E87C0"/>
      </a:accent2>
      <a:accent3>
        <a:srgbClr val="2091C3"/>
      </a:accent3>
      <a:accent4>
        <a:srgbClr val="D02F80"/>
      </a:accent4>
      <a:accent5>
        <a:srgbClr val="D95999"/>
      </a:accent5>
      <a:accent6>
        <a:srgbClr val="61922E"/>
      </a:accent6>
      <a:hlink>
        <a:srgbClr val="65656C"/>
      </a:hlink>
      <a:folHlink>
        <a:srgbClr val="83838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tlCol="0" anchor="ctr"/>
      <a:lstStyle>
        <a:defPPr algn="ctr">
          <a:defRPr sz="2000"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sz="2000" dirty="0" err="1"/>
        </a:defPPr>
      </a:lstStyle>
    </a:txDef>
  </a:objectDefaults>
  <a:extraClrSchemeLst/>
  <a:extLst>
    <a:ext uri="{05A4C25C-085E-4340-85A3-A5531E510DB2}">
      <thm15:themeFamily xmlns:thm15="http://schemas.microsoft.com/office/thememl/2012/main" name="KTH_16_9_widescreen_ht20.pptx" id="{D851367E-9036-43B4-9296-8B045BA056D0}" vid="{8EB72D5C-85BD-4063-B14A-88C59FA0F9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KTH 16x9</Template>
  <TotalTime>3175</TotalTime>
  <Words>879</Words>
  <Application>Microsoft Office PowerPoint</Application>
  <PresentationFormat>On-screen Show (16:9)</PresentationFormat>
  <Paragraphs>133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Office-tema</vt:lpstr>
      <vt:lpstr>Monitoring of the ExPECA Testbed</vt:lpstr>
      <vt:lpstr>What and Why</vt:lpstr>
      <vt:lpstr>Overview</vt:lpstr>
      <vt:lpstr>Prometheus</vt:lpstr>
      <vt:lpstr>InfluxDB</vt:lpstr>
      <vt:lpstr>MySQL</vt:lpstr>
      <vt:lpstr>Exporters</vt:lpstr>
      <vt:lpstr>Grafana</vt:lpstr>
      <vt:lpstr>Customized ExPECA Exporters</vt:lpstr>
      <vt:lpstr>Customized ExPECA Exporters: expeca-exporter-xxxx.py</vt:lpstr>
      <vt:lpstr>Customized ExPECA Exporters: expeca-exporter-xxxx.yml</vt:lpstr>
      <vt:lpstr>Customized ExPECA Exporters: List of exporters</vt:lpstr>
      <vt:lpstr>Customized ExPECA Exporters: List of collectors</vt:lpstr>
      <vt:lpstr>Current Situation</vt:lpstr>
    </vt:vector>
  </TitlesOfParts>
  <Company>KTH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Tillgänglighetsanpassa din presentation</dc:title>
  <dc:creator>Stefan Rönngren</dc:creator>
  <cp:lastModifiedBy>Stefan Rönngren</cp:lastModifiedBy>
  <cp:revision>172</cp:revision>
  <dcterms:created xsi:type="dcterms:W3CDTF">2023-02-09T09:40:23Z</dcterms:created>
  <dcterms:modified xsi:type="dcterms:W3CDTF">2024-10-25T06:29:10Z</dcterms:modified>
</cp:coreProperties>
</file>