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9" r:id="rId3"/>
    <p:sldId id="260" r:id="rId4"/>
    <p:sldId id="273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70" r:id="rId13"/>
    <p:sldId id="271" r:id="rId14"/>
    <p:sldId id="278" r:id="rId15"/>
  </p:sldIdLst>
  <p:sldSz cx="9144000" cy="5143500" type="screen16x9"/>
  <p:notesSz cx="6858000" cy="9144000"/>
  <p:defaultTextStyle>
    <a:defPPr>
      <a:defRPr lang="sv-S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47" d="100"/>
          <a:sy n="147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8641E886-6D8F-4DA2-898A-00B1EAE1AC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EDFE6A-05C8-4F6B-BA8A-F497180174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3AE95-3DFC-4DDB-A7BB-B9BF94A03429}" type="datetimeFigureOut">
              <a:rPr lang="sv-SE" smtClean="0"/>
              <a:t>2023-05-05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AE70C2B-4AA1-47BF-94B9-F7DF59FCFC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D3EF666-D1D2-478D-9969-E1DE1FE2D0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6AD15-F18B-494F-8904-C45D7BCBE60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594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539D3-FAF3-FC43-8825-CC8C9D4686B2}" type="datetimeFigureOut">
              <a:rPr lang="sv-SE" smtClean="0"/>
              <a:t>2023-05-05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B8005-7BF2-4B40-A831-B1EE96BFE5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84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8E8603-97F6-448F-AF1B-7D33D8C7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t>‹#›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3CD4D9-900F-4086-81FD-AB6606D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2CF517-9DD4-421C-AE14-6B4A445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26A-213D-3B48-BB0C-19ADA28B3F4D}" type="datetime1">
              <a:rPr lang="sv-SE" smtClean="0"/>
              <a:t>2023-05-05</a:t>
            </a:fld>
            <a:endParaRPr lang="sv-SE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83F7B48-BB86-D74E-A1EB-2C3CDBAC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0"/>
          <a:stretch/>
        </p:blipFill>
        <p:spPr>
          <a:xfrm>
            <a:off x="246063" y="2559025"/>
            <a:ext cx="8650292" cy="2443097"/>
          </a:xfrm>
          <a:prstGeom prst="rect">
            <a:avLst/>
          </a:prstGeom>
        </p:spPr>
      </p:pic>
      <p:sp>
        <p:nvSpPr>
          <p:cNvPr id="25" name="Underrubrik 2">
            <a:extLst>
              <a:ext uri="{FF2B5EF4-FFF2-40B4-BE49-F238E27FC236}">
                <a16:creationId xmlns:a16="http://schemas.microsoft.com/office/drawing/2014/main" id="{040AB90C-B2A7-4284-98E0-80DAE0A2C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928" y="1974952"/>
            <a:ext cx="8090297" cy="59679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24" name="Rubrik 1">
            <a:extLst>
              <a:ext uri="{FF2B5EF4-FFF2-40B4-BE49-F238E27FC236}">
                <a16:creationId xmlns:a16="http://schemas.microsoft.com/office/drawing/2014/main" id="{2973C368-F8A4-41B1-9D52-4D799881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928" y="1390867"/>
            <a:ext cx="8090297" cy="566641"/>
          </a:xfrm>
        </p:spPr>
        <p:txBody>
          <a:bodyPr anchor="t"/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891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42CF517-9DD4-421C-AE14-6B4A4453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F508-B04A-E34A-80DD-59A12C5D1039}" type="datetime1">
              <a:rPr lang="sv-SE" smtClean="0"/>
              <a:t>2023-05-05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3CD4D9-900F-4086-81FD-AB6606D8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8E8603-97F6-448F-AF1B-7D33D8C7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t>‹#›</a:t>
            </a:fld>
            <a:endParaRPr lang="sv-S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0A1F01-262A-6542-96F8-9345B621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0"/>
          <a:stretch/>
        </p:blipFill>
        <p:spPr>
          <a:xfrm>
            <a:off x="246063" y="2559025"/>
            <a:ext cx="8650292" cy="2443097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FF22D944-0354-4DCD-8334-3FC7C9FFC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928" y="1974952"/>
            <a:ext cx="8090297" cy="59679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18E66E3-BED5-4C6D-B465-40B84B88D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928" y="1390867"/>
            <a:ext cx="8090297" cy="566641"/>
          </a:xfrm>
        </p:spPr>
        <p:txBody>
          <a:bodyPr anchor="t"/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pic>
        <p:nvPicPr>
          <p:cNvPr id="9" name="Bildobjekt 19">
            <a:extLst>
              <a:ext uri="{FF2B5EF4-FFF2-40B4-BE49-F238E27FC236}">
                <a16:creationId xmlns:a16="http://schemas.microsoft.com/office/drawing/2014/main" id="{D08EEA80-13E5-4697-A9DA-21277742FA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6476" y="333641"/>
            <a:ext cx="1287722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04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5F99B-B767-4EF4-BDED-E7E361EB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1B72178-9B2F-45A7-A31E-7710591B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9A48BD2-8B5B-44E1-8F6C-9B0D41A6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3F4D8-4BE6-D743-AE27-D14757A6F270}" type="datetime1">
              <a:rPr lang="sv-SE" smtClean="0"/>
              <a:t>2023-05-05</a:t>
            </a:fld>
            <a:endParaRPr lang="sv-SE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FA474A84-82A6-4747-B64B-83217A0CB5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1888" y="1194198"/>
            <a:ext cx="7765653" cy="3540919"/>
          </a:xfrm>
        </p:spPr>
        <p:txBody>
          <a:bodyPr>
            <a:normAutofit/>
          </a:bodyPr>
          <a:lstStyle>
            <a:lvl1pPr>
              <a:defRPr sz="1500"/>
            </a:lvl1pPr>
            <a:lvl2pPr marL="514350" indent="-171450">
              <a:buFont typeface="Arial" panose="020B0604020202020204" pitchFamily="34" charset="0"/>
              <a:buChar char="‒"/>
              <a:defRPr sz="1350"/>
            </a:lvl2pPr>
            <a:lvl3pPr marL="857250" indent="-171450">
              <a:buFont typeface="Arial" panose="020B0604020202020204" pitchFamily="34" charset="0"/>
              <a:buChar char="˃"/>
              <a:defRPr sz="1200"/>
            </a:lvl3pPr>
            <a:lvl4pPr>
              <a:defRPr sz="1050"/>
            </a:lvl4pPr>
            <a:lvl5pPr marL="1543050" indent="-171450">
              <a:buFont typeface="Arial" panose="020B0604020202020204" pitchFamily="34" charset="0"/>
              <a:buChar char="‒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EB0B6BB-AC5F-485A-85BA-F56E433C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732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579ABBA-285A-4BDD-A8DE-D7E23266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0D5306-1C16-4D96-8016-0B45E72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C966D54-57EE-458D-979F-B857F348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3559-229D-724F-BBD5-623E582CF5C1}" type="datetime1">
              <a:rPr lang="sv-SE" smtClean="0"/>
              <a:t>2023-05-05</a:t>
            </a:fld>
            <a:endParaRPr lang="sv-SE"/>
          </a:p>
        </p:txBody>
      </p:sp>
      <p:sp>
        <p:nvSpPr>
          <p:cNvPr id="11" name="Platshållare för innehåll 6">
            <a:extLst>
              <a:ext uri="{FF2B5EF4-FFF2-40B4-BE49-F238E27FC236}">
                <a16:creationId xmlns:a16="http://schemas.microsoft.com/office/drawing/2014/main" id="{C23E0C61-4086-4E9E-9765-C96613FBE58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3244" y="1193800"/>
            <a:ext cx="3794694" cy="354091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innehåll 6">
            <a:extLst>
              <a:ext uri="{FF2B5EF4-FFF2-40B4-BE49-F238E27FC236}">
                <a16:creationId xmlns:a16="http://schemas.microsoft.com/office/drawing/2014/main" id="{F4B1B781-8A23-4309-9884-DD6E3CE0EF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31888" y="1194594"/>
            <a:ext cx="3794694" cy="3540919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41903042-6CE8-4286-847C-7E810AF5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5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579ABBA-285A-4BDD-A8DE-D7E23266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C0D5306-1C16-4D96-8016-0B45E72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C966D54-57EE-458D-979F-B857F348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60D0-FE42-A248-8A54-F26FEA948759}" type="datetime1">
              <a:rPr lang="sv-SE" smtClean="0"/>
              <a:t>2023-05-05</a:t>
            </a:fld>
            <a:endParaRPr lang="sv-SE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6304BE55-467D-4CE2-9B8D-EC038C989AF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3244" y="1664494"/>
            <a:ext cx="3794297" cy="307062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10">
            <a:extLst>
              <a:ext uri="{FF2B5EF4-FFF2-40B4-BE49-F238E27FC236}">
                <a16:creationId xmlns:a16="http://schemas.microsoft.com/office/drawing/2014/main" id="{4D066E04-C797-4C85-AD05-F6EFD42AED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03244" y="1194197"/>
            <a:ext cx="3794297" cy="39885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latshållare för innehåll 6">
            <a:extLst>
              <a:ext uri="{FF2B5EF4-FFF2-40B4-BE49-F238E27FC236}">
                <a16:creationId xmlns:a16="http://schemas.microsoft.com/office/drawing/2014/main" id="{20A69851-5F12-40D3-A417-2DCD7530A5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36220" y="1664494"/>
            <a:ext cx="3792153" cy="307062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0">
            <a:extLst>
              <a:ext uri="{FF2B5EF4-FFF2-40B4-BE49-F238E27FC236}">
                <a16:creationId xmlns:a16="http://schemas.microsoft.com/office/drawing/2014/main" id="{9472B11D-1B06-4AB9-A788-CEFECBDC8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36220" y="1194197"/>
            <a:ext cx="3792153" cy="398859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945529D-785A-43B8-8CB0-BF49CF7D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4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E1C101-21B3-4DE8-ACC8-96D836B9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98402AB-3C0D-47F3-B526-AEE8B976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1421C8-A909-4498-9C65-2C4F1875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7D9E-CD1D-F144-88A8-27D2C4D672B1}" type="datetime1">
              <a:rPr lang="sv-SE" smtClean="0"/>
              <a:t>2023-05-05</a:t>
            </a:fld>
            <a:endParaRPr lang="sv-SE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FECDBECF-4709-417A-8783-E9CAB0603A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460" y="1194198"/>
            <a:ext cx="8651081" cy="35409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8A04EEF-7713-4918-A58B-127EED1C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33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E1C101-21B3-4DE8-ACC8-96D836B9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98402AB-3C0D-47F3-B526-AEE8B976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91421C8-A909-4498-9C65-2C4F1875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85DF-A6DF-A54D-9960-BE991B45200F}" type="datetime1">
              <a:rPr lang="sv-SE" smtClean="0"/>
              <a:t>2023-05-05</a:t>
            </a:fld>
            <a:endParaRPr lang="sv-SE"/>
          </a:p>
        </p:txBody>
      </p:sp>
      <p:sp>
        <p:nvSpPr>
          <p:cNvPr id="9" name="Platshållare för bild 6">
            <a:extLst>
              <a:ext uri="{FF2B5EF4-FFF2-40B4-BE49-F238E27FC236}">
                <a16:creationId xmlns:a16="http://schemas.microsoft.com/office/drawing/2014/main" id="{3747F699-0360-4395-8415-6E5114D6C6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0332" y="1194198"/>
            <a:ext cx="4237210" cy="35409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FECDBECF-4709-417A-8783-E9CAB0603A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46460" y="1194594"/>
            <a:ext cx="4237209" cy="35409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8A04EEF-7713-4918-A58B-127EED1C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7958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DE0A226-9A3A-4E94-A386-D753C79E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2D627AA-4087-4599-9513-63987ED8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92B391E-9C84-4E0D-898B-8454343B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1D87-1285-6843-BFFA-E098C31F828A}" type="datetime1">
              <a:rPr lang="sv-SE" smtClean="0"/>
              <a:t>2023-05-05</a:t>
            </a:fld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F4B5727-3AF8-4023-B42B-839E8695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658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DBF7EF-8E59-4075-A8F0-EF49E121C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080" y="4902599"/>
            <a:ext cx="2057400" cy="2325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2A9A3-8636-4A04-BD48-3153280FB08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9465249-3F3D-4589-A44C-3AA1952E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902599"/>
            <a:ext cx="3086100" cy="232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C11F1C-711C-4AD7-A25F-D2B3F451B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1520" y="4902599"/>
            <a:ext cx="2057400" cy="2325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8303-AD2F-DB4D-B8E2-7368B5FD02EE}" type="datetime1">
              <a:rPr lang="sv-SE" smtClean="0"/>
              <a:t>2023-05-05</a:t>
            </a:fld>
            <a:endParaRPr lang="sv-SE" dirty="0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D263F704-88D1-4479-BA22-2920B7F3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750" y="4889099"/>
            <a:ext cx="8646791" cy="1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013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EFDED03-B73B-4057-9667-7B69EF4D7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7" y="1194197"/>
            <a:ext cx="7765653" cy="3438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B551155-ADB6-4713-AD48-92A8C535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80" y="250032"/>
            <a:ext cx="7763861" cy="6477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3C4B2EE-2B48-4379-BBD1-4FA250447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rrowheads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6551" y="250120"/>
            <a:ext cx="644150" cy="652399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3" r:id="rId3"/>
    <p:sldLayoutId id="2147483654" r:id="rId4"/>
    <p:sldLayoutId id="2147483655" r:id="rId5"/>
    <p:sldLayoutId id="2147483651" r:id="rId6"/>
    <p:sldLayoutId id="2147483652" r:id="rId7"/>
    <p:sldLayoutId id="2147483650" r:id="rId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&gt;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13" userDrawn="1">
          <p15:clr>
            <a:srgbClr val="F26B43"/>
          </p15:clr>
        </p15:guide>
        <p15:guide id="4" pos="5454" userDrawn="1">
          <p15:clr>
            <a:srgbClr val="F26B43"/>
          </p15:clr>
        </p15:guide>
        <p15:guide id="6" pos="358" userDrawn="1">
          <p15:clr>
            <a:srgbClr val="F26B43"/>
          </p15:clr>
        </p15:guide>
        <p15:guide id="7" orient="horz" pos="158" userDrawn="1">
          <p15:clr>
            <a:srgbClr val="F26B43"/>
          </p15:clr>
        </p15:guide>
        <p15:guide id="8" orient="horz" pos="3084" userDrawn="1">
          <p15:clr>
            <a:srgbClr val="F26B43"/>
          </p15:clr>
        </p15:guide>
        <p15:guide id="9" pos="5605" userDrawn="1">
          <p15:clr>
            <a:srgbClr val="F26B43"/>
          </p15:clr>
        </p15:guide>
        <p15:guide id="10" pos="155" userDrawn="1">
          <p15:clr>
            <a:srgbClr val="F26B43"/>
          </p15:clr>
        </p15:guide>
        <p15:guide id="11" pos="560" userDrawn="1">
          <p15:clr>
            <a:srgbClr val="F26B43"/>
          </p15:clr>
        </p15:guide>
        <p15:guide id="12" orient="horz" pos="566" userDrawn="1">
          <p15:clr>
            <a:srgbClr val="F26B43"/>
          </p15:clr>
        </p15:guide>
        <p15:guide id="13" orient="horz" pos="752" userDrawn="1">
          <p15:clr>
            <a:srgbClr val="F26B43"/>
          </p15:clr>
        </p15:guide>
        <p15:guide id="14" orient="horz" pos="29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477E2580-045A-2C4E-BA82-D935EA0B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D966-E856-D943-A136-678CE7D86287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2042EA8-980A-C248-824E-A4B16B44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8351F6F7-4188-C641-8543-5926E4D0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1</a:t>
            </a:fld>
            <a:endParaRPr lang="sv-S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851F35-D7A4-2846-A843-8391B1C14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Monitoring of the ExPECA Testbed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AD19FBC-DA9D-F040-ADEE-CDDBAEE4D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Gathering and Displaying Testbed Status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61691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Customized ExPECA Exporter:</a:t>
            </a:r>
            <a:br>
              <a:rPr lang="sv-SE"/>
            </a:br>
            <a:r>
              <a:rPr lang="sv-SE"/>
              <a:t>expeca-scan-collector.py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This script is called by the expeca-exporter.py</a:t>
            </a:r>
          </a:p>
          <a:p>
            <a:r>
              <a:rPr lang="en-US"/>
              <a:t>Via SSH from controller, it runs scan.py on mgmt switch to collect status of ExPECA devices, checked through ping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872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Customized ExPECA Exporter:</a:t>
            </a:r>
            <a:br>
              <a:rPr lang="sv-SE"/>
            </a:br>
            <a:r>
              <a:rPr lang="sv-SE"/>
              <a:t>expeca-serverscan-collector.py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This script is called by the expeca-exporter.py</a:t>
            </a:r>
          </a:p>
          <a:p>
            <a:r>
              <a:rPr lang="en-US"/>
              <a:t>It checks connection with storage and worker nodes, through ping and SSH connection, and reports status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671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Current Situation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Prometheus server included as chi-in-a-box container, executing on controller node</a:t>
            </a:r>
          </a:p>
          <a:p>
            <a:r>
              <a:rPr lang="sv-SE"/>
              <a:t>Some exporters included as chi-in-a-box containers, executing on controller node</a:t>
            </a:r>
          </a:p>
          <a:p>
            <a:r>
              <a:rPr lang="sv-SE"/>
              <a:t>Open source node exporter also executes on worker nodes</a:t>
            </a:r>
          </a:p>
          <a:p>
            <a:r>
              <a:rPr lang="sv-SE"/>
              <a:t>Custom built exporter / collectors are executing on the controller node, to collect equipment status and Ericsson Private 5G metrics</a:t>
            </a:r>
          </a:p>
          <a:p>
            <a:r>
              <a:rPr lang="sv-SE"/>
              <a:t>Communication Prometheus </a:t>
            </a:r>
            <a:r>
              <a:rPr lang="sv-SE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sv-SE"/>
              <a:t> Exporters on internal network</a:t>
            </a:r>
          </a:p>
          <a:p>
            <a:r>
              <a:rPr lang="sv-SE"/>
              <a:t>Communication Prometheus </a:t>
            </a:r>
            <a:r>
              <a:rPr lang="sv-SE">
                <a:latin typeface="Calibri" panose="020F0502020204030204" pitchFamily="34" charset="0"/>
                <a:cs typeface="Calibri" panose="020F0502020204030204" pitchFamily="34" charset="0"/>
              </a:rPr>
              <a:t>↔</a:t>
            </a:r>
            <a:r>
              <a:rPr lang="sv-SE"/>
              <a:t> Grafana on public network</a:t>
            </a:r>
          </a:p>
          <a:p>
            <a:r>
              <a:rPr lang="sv-SE"/>
              <a:t>Grafana Cloud service is used for metrics display at expeca.grafana.net</a:t>
            </a:r>
          </a:p>
          <a:p>
            <a:endParaRPr lang="sv-SE"/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838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Proposed Way Forward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We all pitch in with suggestions for metrics / data that would be useful to display</a:t>
            </a:r>
          </a:p>
          <a:p>
            <a:r>
              <a:rPr lang="sv-SE"/>
              <a:t>Alerts can be defined, to notify us about system degradation and changes (both Prometheus and Grafana have alert capabilities)</a:t>
            </a:r>
          </a:p>
          <a:p>
            <a:r>
              <a:rPr lang="sv-SE"/>
              <a:t>Brick by brick, we build a better monitoring solution</a:t>
            </a:r>
          </a:p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370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More to look into…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Elasticsearch / Kibana – already on the testbed</a:t>
            </a:r>
          </a:p>
          <a:p>
            <a:r>
              <a:rPr lang="sv-SE"/>
              <a:t>Log collection and analysis</a:t>
            </a:r>
          </a:p>
          <a:p>
            <a:endParaRPr lang="sv-S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C6DE6-7C9B-6983-EDF1-CB0E7D3B6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589" y="1858547"/>
            <a:ext cx="7392822" cy="29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8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5080" y="4902599"/>
            <a:ext cx="2057400" cy="2325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422A9A3-8636-4A04-BD48-3153280FB086}" type="slidenum">
              <a:rPr lang="sv-SE" smtClean="0"/>
              <a:pPr>
                <a:spcAft>
                  <a:spcPts val="600"/>
                </a:spcAft>
              </a:pPr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902599"/>
            <a:ext cx="3086100" cy="232574"/>
          </a:xfrm>
        </p:spPr>
        <p:txBody>
          <a:bodyPr anchor="ctr" anchorCtr="0">
            <a:normAutofit/>
          </a:bodyPr>
          <a:lstStyle/>
          <a:p>
            <a:r>
              <a:rPr lang="sv-SE"/>
              <a:t>Monitoring of the ExPECA Testbed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sv-SE" sz="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4902599"/>
            <a:ext cx="2057400" cy="23257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A8D38B-7A85-7E4E-9C9B-12F394E7FE78}" type="datetime1">
              <a:rPr lang="sv-SE" smtClean="0"/>
              <a:pPr>
                <a:spcAft>
                  <a:spcPts val="600"/>
                </a:spcAft>
              </a:pPr>
              <a:t>2023-05-05</a:t>
            </a:fld>
            <a:endParaRPr lang="sv-SE"/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84976BFC-91A0-7021-B2E4-7E1FF66DB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44" y="1441639"/>
            <a:ext cx="3794694" cy="3045241"/>
          </a:xfrm>
          <a:prstGeom prst="rect">
            <a:avLst/>
          </a:prstGeom>
          <a:noFill/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31888" y="1194594"/>
            <a:ext cx="3794694" cy="3540919"/>
          </a:xfrm>
        </p:spPr>
        <p:txBody>
          <a:bodyPr>
            <a:normAutofit/>
          </a:bodyPr>
          <a:lstStyle/>
          <a:p>
            <a:r>
              <a:rPr lang="sv-SE"/>
              <a:t>Collect and display performance metrics, info about system state, and important events</a:t>
            </a:r>
          </a:p>
          <a:p>
            <a:r>
              <a:rPr lang="sv-SE"/>
              <a:t>Quickly detect faults, resource shortages, system changes, etc</a:t>
            </a:r>
          </a:p>
          <a:p>
            <a:r>
              <a:rPr lang="sv-SE"/>
              <a:t>Save time and effort for testbed administrators</a:t>
            </a:r>
          </a:p>
          <a:p>
            <a:r>
              <a:rPr lang="sv-SE"/>
              <a:t>Increase confidence in the testbed as platform for experiments</a:t>
            </a:r>
          </a:p>
          <a:p>
            <a:r>
              <a:rPr lang="sv-SE"/>
              <a:t>Helps anticipation of actions (e.g. upgrades) for testbed improvement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680" y="250032"/>
            <a:ext cx="7763861" cy="647700"/>
          </a:xfrm>
        </p:spPr>
        <p:txBody>
          <a:bodyPr anchor="ctr">
            <a:normAutofit/>
          </a:bodyPr>
          <a:lstStyle/>
          <a:p>
            <a:r>
              <a:rPr lang="sv-SE"/>
              <a:t>What and Why</a:t>
            </a:r>
          </a:p>
        </p:txBody>
      </p:sp>
    </p:spTree>
    <p:extLst>
      <p:ext uri="{BB962C8B-B14F-4D97-AF65-F5344CB8AC3E}">
        <p14:creationId xmlns:p14="http://schemas.microsoft.com/office/powerpoint/2010/main" val="331822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05424C-DFAA-B8A8-B4A4-F8A1B814262A}"/>
              </a:ext>
            </a:extLst>
          </p:cNvPr>
          <p:cNvSpPr/>
          <p:nvPr/>
        </p:nvSpPr>
        <p:spPr>
          <a:xfrm>
            <a:off x="828224" y="1338065"/>
            <a:ext cx="1223496" cy="1161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A752A5-4DFD-CF98-15DE-DA5CE853424B}"/>
              </a:ext>
            </a:extLst>
          </p:cNvPr>
          <p:cNvSpPr/>
          <p:nvPr/>
        </p:nvSpPr>
        <p:spPr>
          <a:xfrm>
            <a:off x="828224" y="2787774"/>
            <a:ext cx="1223496" cy="11616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2C0F7-E8E5-4097-F554-29DCE5C64D66}"/>
              </a:ext>
            </a:extLst>
          </p:cNvPr>
          <p:cNvSpPr txBox="1"/>
          <p:nvPr/>
        </p:nvSpPr>
        <p:spPr>
          <a:xfrm>
            <a:off x="3693395" y="1184176"/>
            <a:ext cx="13817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2000"/>
              <a:t>Prometheus</a:t>
            </a:r>
            <a:endParaRPr lang="en-SE" sz="20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CD16D-4D0D-D2DB-C19C-78F89CA113FC}"/>
              </a:ext>
            </a:extLst>
          </p:cNvPr>
          <p:cNvSpPr txBox="1"/>
          <p:nvPr/>
        </p:nvSpPr>
        <p:spPr>
          <a:xfrm>
            <a:off x="7025537" y="1184176"/>
            <a:ext cx="9249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2000"/>
              <a:t>Grafana</a:t>
            </a:r>
            <a:endParaRPr lang="en-SE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5F9B66-65D0-7CFF-5C10-08342D2A48DC}"/>
              </a:ext>
            </a:extLst>
          </p:cNvPr>
          <p:cNvSpPr/>
          <p:nvPr/>
        </p:nvSpPr>
        <p:spPr>
          <a:xfrm>
            <a:off x="572488" y="1060385"/>
            <a:ext cx="1728192" cy="30963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E5E0A-1FEE-3575-B517-D3D13E17AE28}"/>
              </a:ext>
            </a:extLst>
          </p:cNvPr>
          <p:cNvSpPr txBox="1"/>
          <p:nvPr/>
        </p:nvSpPr>
        <p:spPr>
          <a:xfrm>
            <a:off x="1743042" y="1098468"/>
            <a:ext cx="50552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000"/>
              <a:t>Testbed</a:t>
            </a:r>
            <a:endParaRPr lang="en-SE" sz="1000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FD284-115A-5560-F4AD-40C0890ACBB3}"/>
              </a:ext>
            </a:extLst>
          </p:cNvPr>
          <p:cNvSpPr txBox="1"/>
          <p:nvPr/>
        </p:nvSpPr>
        <p:spPr>
          <a:xfrm>
            <a:off x="1314980" y="1840840"/>
            <a:ext cx="6246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000"/>
              <a:t>Exporter 1</a:t>
            </a:r>
            <a:endParaRPr lang="en-SE" sz="10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0C35D0-F882-D92F-FFEB-00C28721FDA6}"/>
              </a:ext>
            </a:extLst>
          </p:cNvPr>
          <p:cNvSpPr txBox="1"/>
          <p:nvPr/>
        </p:nvSpPr>
        <p:spPr>
          <a:xfrm>
            <a:off x="1148043" y="1428158"/>
            <a:ext cx="5770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400"/>
              <a:t>Node 1</a:t>
            </a:r>
            <a:endParaRPr lang="en-SE" sz="1400" dirty="0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0D2321-D310-8E5F-2FEF-438FDD73B3BF}"/>
              </a:ext>
            </a:extLst>
          </p:cNvPr>
          <p:cNvSpPr/>
          <p:nvPr/>
        </p:nvSpPr>
        <p:spPr>
          <a:xfrm>
            <a:off x="1148043" y="1779796"/>
            <a:ext cx="814064" cy="28081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1AA1B-C2A5-7829-2D0C-A087EE39AFC0}"/>
              </a:ext>
            </a:extLst>
          </p:cNvPr>
          <p:cNvSpPr txBox="1"/>
          <p:nvPr/>
        </p:nvSpPr>
        <p:spPr>
          <a:xfrm>
            <a:off x="1304185" y="2162663"/>
            <a:ext cx="6246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000"/>
              <a:t>Exporter 2</a:t>
            </a:r>
            <a:endParaRPr lang="en-SE" sz="1000" dirty="0" err="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1BB32A-A12F-D305-6E5A-5262AAB6BFE0}"/>
              </a:ext>
            </a:extLst>
          </p:cNvPr>
          <p:cNvSpPr/>
          <p:nvPr/>
        </p:nvSpPr>
        <p:spPr>
          <a:xfrm>
            <a:off x="1137248" y="2101619"/>
            <a:ext cx="814064" cy="28081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75B77-09E5-5FA7-0420-A5460FCFE0CD}"/>
              </a:ext>
            </a:extLst>
          </p:cNvPr>
          <p:cNvSpPr txBox="1"/>
          <p:nvPr/>
        </p:nvSpPr>
        <p:spPr>
          <a:xfrm>
            <a:off x="1299021" y="3286400"/>
            <a:ext cx="6246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000"/>
              <a:t>Exporter 1</a:t>
            </a:r>
            <a:endParaRPr lang="en-SE" sz="10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A887DC-E9B3-9D08-A086-F3233DC69E7D}"/>
              </a:ext>
            </a:extLst>
          </p:cNvPr>
          <p:cNvSpPr txBox="1"/>
          <p:nvPr/>
        </p:nvSpPr>
        <p:spPr>
          <a:xfrm>
            <a:off x="1132084" y="2873718"/>
            <a:ext cx="5770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400"/>
              <a:t>Node 2</a:t>
            </a:r>
            <a:endParaRPr lang="en-SE" sz="1400" dirty="0" err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552CC4-3E4A-515F-DC24-4D5815FD06FD}"/>
              </a:ext>
            </a:extLst>
          </p:cNvPr>
          <p:cNvSpPr/>
          <p:nvPr/>
        </p:nvSpPr>
        <p:spPr>
          <a:xfrm>
            <a:off x="1132084" y="3225356"/>
            <a:ext cx="814064" cy="28081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7F3451-3D6E-143E-C752-3228C4130201}"/>
              </a:ext>
            </a:extLst>
          </p:cNvPr>
          <p:cNvSpPr txBox="1"/>
          <p:nvPr/>
        </p:nvSpPr>
        <p:spPr>
          <a:xfrm>
            <a:off x="1288226" y="3608223"/>
            <a:ext cx="6246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000"/>
              <a:t>Exporter 2</a:t>
            </a:r>
            <a:endParaRPr lang="en-SE" sz="1000" dirty="0" err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E6EA4C-AA5C-CE0A-DDF1-375A424BAC55}"/>
              </a:ext>
            </a:extLst>
          </p:cNvPr>
          <p:cNvSpPr/>
          <p:nvPr/>
        </p:nvSpPr>
        <p:spPr>
          <a:xfrm>
            <a:off x="1121289" y="3547179"/>
            <a:ext cx="814064" cy="280814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04235B-4535-5E6F-073A-3DB7DF819606}"/>
              </a:ext>
            </a:extLst>
          </p:cNvPr>
          <p:cNvSpPr txBox="1"/>
          <p:nvPr/>
        </p:nvSpPr>
        <p:spPr>
          <a:xfrm>
            <a:off x="7092569" y="2842286"/>
            <a:ext cx="9650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sv-SE" sz="1400"/>
              <a:t>Panels</a:t>
            </a:r>
          </a:p>
          <a:p>
            <a:pPr algn="l"/>
            <a:r>
              <a:rPr lang="sv-SE" sz="1400"/>
              <a:t>Dashboards</a:t>
            </a:r>
            <a:endParaRPr lang="en-SE" sz="1400" dirty="0" err="1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49119F-5CFF-03D9-C89B-96F7A9A88A1B}"/>
              </a:ext>
            </a:extLst>
          </p:cNvPr>
          <p:cNvCxnSpPr>
            <a:cxnSpLocks/>
          </p:cNvCxnSpPr>
          <p:nvPr/>
        </p:nvCxnSpPr>
        <p:spPr>
          <a:xfrm>
            <a:off x="2123728" y="1917784"/>
            <a:ext cx="1656184" cy="244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CD9375-4E30-1184-BE14-38075EFB9C04}"/>
              </a:ext>
            </a:extLst>
          </p:cNvPr>
          <p:cNvCxnSpPr>
            <a:cxnSpLocks/>
          </p:cNvCxnSpPr>
          <p:nvPr/>
        </p:nvCxnSpPr>
        <p:spPr>
          <a:xfrm>
            <a:off x="2116800" y="2254019"/>
            <a:ext cx="1663112" cy="6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071FB3-2BFA-A7BA-6F3A-3028B4D85BDB}"/>
              </a:ext>
            </a:extLst>
          </p:cNvPr>
          <p:cNvCxnSpPr>
            <a:cxnSpLocks/>
          </p:cNvCxnSpPr>
          <p:nvPr/>
        </p:nvCxnSpPr>
        <p:spPr>
          <a:xfrm flipV="1">
            <a:off x="2123728" y="2528383"/>
            <a:ext cx="1642138" cy="71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54C623-B295-CF6D-B817-4209CEEF9D29}"/>
              </a:ext>
            </a:extLst>
          </p:cNvPr>
          <p:cNvCxnSpPr>
            <a:cxnSpLocks/>
          </p:cNvCxnSpPr>
          <p:nvPr/>
        </p:nvCxnSpPr>
        <p:spPr>
          <a:xfrm flipV="1">
            <a:off x="2116800" y="2733016"/>
            <a:ext cx="1663112" cy="90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FD81332-E2BC-EBE5-6BAC-24ABF84FE062}"/>
              </a:ext>
            </a:extLst>
          </p:cNvPr>
          <p:cNvSpPr txBox="1"/>
          <p:nvPr/>
        </p:nvSpPr>
        <p:spPr>
          <a:xfrm>
            <a:off x="2461802" y="1650456"/>
            <a:ext cx="114294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200"/>
              <a:t>Metrics Scraping</a:t>
            </a:r>
          </a:p>
          <a:p>
            <a:pPr algn="l"/>
            <a:r>
              <a:rPr lang="sv-SE" sz="1200"/>
              <a:t>        (HTTP)</a:t>
            </a:r>
            <a:endParaRPr lang="en-SE" sz="1200" dirty="0" err="1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118DC9-8F73-C3B5-333A-B757535CB9DD}"/>
              </a:ext>
            </a:extLst>
          </p:cNvPr>
          <p:cNvCxnSpPr>
            <a:cxnSpLocks/>
          </p:cNvCxnSpPr>
          <p:nvPr/>
        </p:nvCxnSpPr>
        <p:spPr>
          <a:xfrm>
            <a:off x="5015610" y="2443870"/>
            <a:ext cx="1767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3103123-59CD-E0F8-E883-8222764A93F8}"/>
              </a:ext>
            </a:extLst>
          </p:cNvPr>
          <p:cNvSpPr txBox="1"/>
          <p:nvPr/>
        </p:nvSpPr>
        <p:spPr>
          <a:xfrm>
            <a:off x="5163834" y="2190117"/>
            <a:ext cx="150522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1200"/>
              <a:t>Metrics Query (HTTP)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7CF81-A910-604D-C6D0-0441B32F26FF}"/>
              </a:ext>
            </a:extLst>
          </p:cNvPr>
          <p:cNvSpPr txBox="1"/>
          <p:nvPr/>
        </p:nvSpPr>
        <p:spPr>
          <a:xfrm>
            <a:off x="5181010" y="2512958"/>
            <a:ext cx="14250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sv-SE" sz="800"/>
              <a:t>(Could be HTTPS if necessary)</a:t>
            </a:r>
            <a:endParaRPr lang="en-SE" sz="8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EEAC2-71B8-EE78-6214-DB8669F5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99" y="1766588"/>
            <a:ext cx="820180" cy="1107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C85A9-86EC-D74D-3E11-BC7746D2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569" y="1923678"/>
            <a:ext cx="826284" cy="8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4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Prometheus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Application to gather and store time series metrics</a:t>
            </a:r>
          </a:p>
          <a:p>
            <a:r>
              <a:rPr lang="sv-SE"/>
              <a:t>”Scrapes” metrics from exporters’ exposed ports</a:t>
            </a:r>
          </a:p>
          <a:p>
            <a:r>
              <a:rPr lang="sv-SE"/>
              <a:t>Already included in the testbed as a container service</a:t>
            </a:r>
          </a:p>
          <a:p>
            <a:r>
              <a:rPr lang="sv-SE"/>
              <a:t>Exposes port to display applications (e.g. Grafana) for metrics query</a:t>
            </a:r>
          </a:p>
          <a:p>
            <a:r>
              <a:rPr lang="sv-SE"/>
              <a:t>Has alerting functionality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EACEE-84F9-69DD-8BAD-38598B41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64537"/>
            <a:ext cx="606499" cy="8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3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Prometheus Exporters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5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Applications that gather metric data from co-located systems</a:t>
            </a:r>
          </a:p>
          <a:p>
            <a:r>
              <a:rPr lang="sv-SE"/>
              <a:t>Exposes ports to Prometheus for metrics collection</a:t>
            </a:r>
          </a:p>
          <a:p>
            <a:r>
              <a:rPr lang="sv-SE"/>
              <a:t>Some exporters already exist on testbed as container services, like node exporter, which can give node related information (CPU load, memory usage, etc), and Openstack exporter (Openstack service information)</a:t>
            </a:r>
          </a:p>
        </p:txBody>
      </p:sp>
    </p:spTree>
    <p:extLst>
      <p:ext uri="{BB962C8B-B14F-4D97-AF65-F5344CB8AC3E}">
        <p14:creationId xmlns:p14="http://schemas.microsoft.com/office/powerpoint/2010/main" val="41499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Grafana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6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Application to query and display data (panels, dashboards), plus alerting</a:t>
            </a:r>
          </a:p>
          <a:p>
            <a:r>
              <a:rPr lang="sv-SE"/>
              <a:t>Can be installed on external server, on testbed server (e.g. controller), or 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CD4A2-A44F-8ECE-DC68-0083CC3E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51" y="221997"/>
            <a:ext cx="659347" cy="713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55D6C-5DB8-655C-37C2-AACD3273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07" y="1817527"/>
            <a:ext cx="7322593" cy="28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Customized ExPECA Exporter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7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/>
              <a:t>Collect data we need, and expose to Prometheus</a:t>
            </a:r>
          </a:p>
          <a:p>
            <a:r>
              <a:rPr lang="sv-SE"/>
              <a:t>Exporter loaded on various nodes in the system</a:t>
            </a:r>
          </a:p>
          <a:p>
            <a:r>
              <a:rPr lang="sv-SE"/>
              <a:t>Collectors can be developed and plugged in as we need them</a:t>
            </a:r>
          </a:p>
          <a:p>
            <a:endParaRPr lang="sv-SE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EC46AA-9E9B-E366-D758-236A33243674}"/>
              </a:ext>
            </a:extLst>
          </p:cNvPr>
          <p:cNvSpPr/>
          <p:nvPr/>
        </p:nvSpPr>
        <p:spPr>
          <a:xfrm>
            <a:off x="3131840" y="2715766"/>
            <a:ext cx="1728192" cy="1706488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800"/>
              <a:t>Exporter</a:t>
            </a:r>
            <a:endParaRPr lang="en-SE" sz="1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43A308-2253-98D0-A842-9C438DF56133}"/>
              </a:ext>
            </a:extLst>
          </p:cNvPr>
          <p:cNvSpPr/>
          <p:nvPr/>
        </p:nvSpPr>
        <p:spPr>
          <a:xfrm>
            <a:off x="1686581" y="2591371"/>
            <a:ext cx="1008112" cy="441448"/>
          </a:xfrm>
          <a:prstGeom prst="ellips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>
                <a:solidFill>
                  <a:schemeClr val="tx1"/>
                </a:solidFill>
              </a:rPr>
              <a:t>Collector</a:t>
            </a:r>
            <a:endParaRPr lang="en-SE" sz="1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F13950-B716-723E-29CA-005CD4B48EF9}"/>
              </a:ext>
            </a:extLst>
          </p:cNvPr>
          <p:cNvSpPr/>
          <p:nvPr/>
        </p:nvSpPr>
        <p:spPr>
          <a:xfrm>
            <a:off x="1326878" y="3289009"/>
            <a:ext cx="1008112" cy="441448"/>
          </a:xfrm>
          <a:prstGeom prst="ellips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>
                <a:solidFill>
                  <a:schemeClr val="tx1"/>
                </a:solidFill>
              </a:rPr>
              <a:t>Collector</a:t>
            </a:r>
            <a:endParaRPr lang="en-SE" sz="10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0B8BAE-9043-A872-CFB8-7F254A4EABA2}"/>
              </a:ext>
            </a:extLst>
          </p:cNvPr>
          <p:cNvSpPr/>
          <p:nvPr/>
        </p:nvSpPr>
        <p:spPr>
          <a:xfrm>
            <a:off x="6522596" y="3332846"/>
            <a:ext cx="1008112" cy="441448"/>
          </a:xfrm>
          <a:prstGeom prst="ellips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>
                <a:solidFill>
                  <a:schemeClr val="tx1"/>
                </a:solidFill>
              </a:rPr>
              <a:t>Collector</a:t>
            </a:r>
            <a:endParaRPr lang="en-SE" sz="10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B27DF8-C640-03AB-F8C8-DE623809D288}"/>
              </a:ext>
            </a:extLst>
          </p:cNvPr>
          <p:cNvSpPr/>
          <p:nvPr/>
        </p:nvSpPr>
        <p:spPr>
          <a:xfrm>
            <a:off x="1686581" y="4088618"/>
            <a:ext cx="1008112" cy="441448"/>
          </a:xfrm>
          <a:prstGeom prst="ellipse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>
                <a:solidFill>
                  <a:schemeClr val="tx1"/>
                </a:solidFill>
              </a:rPr>
              <a:t>Collector</a:t>
            </a:r>
            <a:endParaRPr lang="en-SE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3FF61B-EF7F-6444-7A7E-BA37A00791CB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2694693" y="2812095"/>
            <a:ext cx="690235" cy="153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21077C-CDB8-E3A1-0A12-93DAE35CAC1E}"/>
              </a:ext>
            </a:extLst>
          </p:cNvPr>
          <p:cNvCxnSpPr>
            <a:cxnSpLocks/>
            <a:stCxn id="10" idx="6"/>
            <a:endCxn id="2" idx="2"/>
          </p:cNvCxnSpPr>
          <p:nvPr/>
        </p:nvCxnSpPr>
        <p:spPr>
          <a:xfrm>
            <a:off x="2334990" y="3509733"/>
            <a:ext cx="796850" cy="592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581303-25F3-2A7E-DC43-3C7A37DCC7BB}"/>
              </a:ext>
            </a:extLst>
          </p:cNvPr>
          <p:cNvCxnSpPr>
            <a:cxnSpLocks/>
            <a:stCxn id="12" idx="6"/>
            <a:endCxn id="2" idx="3"/>
          </p:cNvCxnSpPr>
          <p:nvPr/>
        </p:nvCxnSpPr>
        <p:spPr>
          <a:xfrm flipV="1">
            <a:off x="2694693" y="4172345"/>
            <a:ext cx="690235" cy="136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C79426BC-A6D1-B767-C682-36A67F54109B}"/>
              </a:ext>
            </a:extLst>
          </p:cNvPr>
          <p:cNvSpPr/>
          <p:nvPr/>
        </p:nvSpPr>
        <p:spPr>
          <a:xfrm>
            <a:off x="5222362" y="3311254"/>
            <a:ext cx="978408" cy="48463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77538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Customized ExPECA Exporter:</a:t>
            </a:r>
            <a:br>
              <a:rPr lang="sv-SE"/>
            </a:br>
            <a:r>
              <a:rPr lang="sv-SE"/>
              <a:t>expeca-exporter.py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This script is an exporter for Prometheus metrics</a:t>
            </a:r>
          </a:p>
          <a:p>
            <a:r>
              <a:rPr lang="en-US"/>
              <a:t>It takes metrics from "collector" scripts in JSON format, and exposes them on a specific port so that Prometheus can "scrape" the metrics into its database</a:t>
            </a:r>
            <a:endParaRPr lang="sv-SE"/>
          </a:p>
          <a:p>
            <a:r>
              <a:rPr lang="en-US"/>
              <a:t>A config file in YAML format defines the collector scripts (separate Python scripts) and their corresponding metrics, so that new collectors and/or metrics can be added easily</a:t>
            </a:r>
          </a:p>
          <a:p>
            <a:r>
              <a:rPr lang="sv-SE"/>
              <a:t>Usage: python3 expeca-exporter &amp;</a:t>
            </a:r>
          </a:p>
        </p:txBody>
      </p:sp>
    </p:spTree>
    <p:extLst>
      <p:ext uri="{BB962C8B-B14F-4D97-AF65-F5344CB8AC3E}">
        <p14:creationId xmlns:p14="http://schemas.microsoft.com/office/powerpoint/2010/main" val="102985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7AB7781-EB32-CA48-82CD-DCA02282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Customized ExPECA Exporter:</a:t>
            </a:r>
            <a:br>
              <a:rPr lang="sv-SE"/>
            </a:br>
            <a:r>
              <a:rPr lang="sv-SE"/>
              <a:t>expeca-exporter.yml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9B273-EE96-A44E-A02A-C7AA1160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D38B-7A85-7E4E-9C9B-12F394E7FE78}" type="datetime1">
              <a:rPr lang="sv-SE" smtClean="0"/>
              <a:pPr/>
              <a:t>2023-05-05</a:t>
            </a:fld>
            <a:endParaRPr lang="sv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A7F8-2F17-5E4B-966E-C438E61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t" anchorCtr="0"/>
          <a:lstStyle/>
          <a:p>
            <a:r>
              <a:rPr lang="sv-SE"/>
              <a:t>Monitoring of the ExPECA Testbed</a:t>
            </a:r>
          </a:p>
          <a:p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B103-04C0-4846-BB5C-19A08F4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A9A3-8636-4A04-BD48-3153280FB086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8E8EBC3-06C1-9D44-A112-5549F82743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Configuration file for expeca-exporter.py</a:t>
            </a:r>
          </a:p>
          <a:p>
            <a:r>
              <a:rPr lang="en-US"/>
              <a:t>Defines polling interval – time interval between gathering of metrics data</a:t>
            </a:r>
            <a:endParaRPr lang="sv-SE"/>
          </a:p>
          <a:p>
            <a:r>
              <a:rPr lang="en-US"/>
              <a:t>Defines port to expose to Prometheus</a:t>
            </a:r>
          </a:p>
          <a:p>
            <a:r>
              <a:rPr lang="sv-SE"/>
              <a:t>Defines which collector scripts to call, and which metrics will be obtained from each</a:t>
            </a:r>
          </a:p>
        </p:txBody>
      </p:sp>
    </p:spTree>
    <p:extLst>
      <p:ext uri="{BB962C8B-B14F-4D97-AF65-F5344CB8AC3E}">
        <p14:creationId xmlns:p14="http://schemas.microsoft.com/office/powerpoint/2010/main" val="150334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KTH_16_9_widescreen_ht20.pptx" id="{D851367E-9036-43B4-9296-8B045BA056D0}" vid="{8EB72D5C-85BD-4063-B14A-88C59FA0F9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KTH 16x9</Template>
  <TotalTime>2521</TotalTime>
  <Words>727</Words>
  <Application>Microsoft Office PowerPoint</Application>
  <PresentationFormat>On-screen Show (16:9)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Office-tema</vt:lpstr>
      <vt:lpstr>Monitoring of the ExPECA Testbed</vt:lpstr>
      <vt:lpstr>What and Why</vt:lpstr>
      <vt:lpstr>Overview</vt:lpstr>
      <vt:lpstr>Prometheus</vt:lpstr>
      <vt:lpstr>Prometheus Exporters</vt:lpstr>
      <vt:lpstr>Grafana</vt:lpstr>
      <vt:lpstr>Customized ExPECA Exporter</vt:lpstr>
      <vt:lpstr>Customized ExPECA Exporter: expeca-exporter.py</vt:lpstr>
      <vt:lpstr>Customized ExPECA Exporter: expeca-exporter.yml</vt:lpstr>
      <vt:lpstr>Customized ExPECA Exporter: expeca-scan-collector.py</vt:lpstr>
      <vt:lpstr>Customized ExPECA Exporter: expeca-serverscan-collector.py</vt:lpstr>
      <vt:lpstr>Current Situation</vt:lpstr>
      <vt:lpstr>Proposed Way Forward</vt:lpstr>
      <vt:lpstr>More to look into…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Tillgänglighetsanpassa din presentation</dc:title>
  <dc:creator>Stefan Rönngren</dc:creator>
  <cp:lastModifiedBy>Stefan Rönngren</cp:lastModifiedBy>
  <cp:revision>125</cp:revision>
  <dcterms:created xsi:type="dcterms:W3CDTF">2023-02-09T09:40:23Z</dcterms:created>
  <dcterms:modified xsi:type="dcterms:W3CDTF">2023-05-05T15:52:12Z</dcterms:modified>
</cp:coreProperties>
</file>