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8" r:id="rId2"/>
    <p:sldId id="269" r:id="rId3"/>
    <p:sldId id="279" r:id="rId4"/>
    <p:sldId id="280" r:id="rId5"/>
    <p:sldId id="283" r:id="rId6"/>
    <p:sldId id="284" r:id="rId7"/>
  </p:sldIdLst>
  <p:sldSz cx="9144000" cy="5143500" type="screen16x9"/>
  <p:notesSz cx="6858000" cy="9144000"/>
  <p:defaultTextStyle>
    <a:defPPr>
      <a:defRPr lang="sv-S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44" d="100"/>
          <a:sy n="144" d="100"/>
        </p:scale>
        <p:origin x="690" y="114"/>
      </p:cViewPr>
      <p:guideLst/>
    </p:cSldViewPr>
  </p:slideViewPr>
  <p:notesTextViewPr>
    <p:cViewPr>
      <p:scale>
        <a:sx n="1" d="1"/>
        <a:sy n="1" d="1"/>
      </p:scale>
      <p:origin x="0" y="0"/>
    </p:cViewPr>
  </p:notesTextViewPr>
  <p:notesViewPr>
    <p:cSldViewPr showGuides="1">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a:extLst>
              <a:ext uri="{FF2B5EF4-FFF2-40B4-BE49-F238E27FC236}">
                <a16:creationId xmlns:a16="http://schemas.microsoft.com/office/drawing/2014/main" id="{8641E886-6D8F-4DA2-898A-00B1EAE1AC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a:extLst>
              <a:ext uri="{FF2B5EF4-FFF2-40B4-BE49-F238E27FC236}">
                <a16:creationId xmlns:a16="http://schemas.microsoft.com/office/drawing/2014/main" id="{C9EDFE6A-05C8-4F6B-BA8A-F497180174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C3AE95-3DFC-4DDB-A7BB-B9BF94A03429}" type="datetimeFigureOut">
              <a:rPr lang="sv-SE" smtClean="0"/>
              <a:t>2024-10-25</a:t>
            </a:fld>
            <a:endParaRPr lang="sv-SE"/>
          </a:p>
        </p:txBody>
      </p:sp>
      <p:sp>
        <p:nvSpPr>
          <p:cNvPr id="4" name="Platshållare för sidfot 3">
            <a:extLst>
              <a:ext uri="{FF2B5EF4-FFF2-40B4-BE49-F238E27FC236}">
                <a16:creationId xmlns:a16="http://schemas.microsoft.com/office/drawing/2014/main" id="{AAE70C2B-4AA1-47BF-94B9-F7DF59FCFC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5" name="Platshållare för bildnummer 4">
            <a:extLst>
              <a:ext uri="{FF2B5EF4-FFF2-40B4-BE49-F238E27FC236}">
                <a16:creationId xmlns:a16="http://schemas.microsoft.com/office/drawing/2014/main" id="{ED3EF666-D1D2-478D-9969-E1DE1FE2D0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96AD15-F18B-494F-8904-C45D7BCBE604}" type="slidenum">
              <a:rPr lang="sv-SE" smtClean="0"/>
              <a:t>‹#›</a:t>
            </a:fld>
            <a:endParaRPr lang="sv-SE"/>
          </a:p>
        </p:txBody>
      </p:sp>
    </p:spTree>
    <p:extLst>
      <p:ext uri="{BB962C8B-B14F-4D97-AF65-F5344CB8AC3E}">
        <p14:creationId xmlns:p14="http://schemas.microsoft.com/office/powerpoint/2010/main" val="2067594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539D3-FAF3-FC43-8825-CC8C9D4686B2}" type="datetimeFigureOut">
              <a:rPr lang="sv-SE" smtClean="0"/>
              <a:t>2024-10-25</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3B8005-7BF2-4B40-A831-B1EE96BFE5D5}" type="slidenum">
              <a:rPr lang="sv-SE" smtClean="0"/>
              <a:t>‹#›</a:t>
            </a:fld>
            <a:endParaRPr lang="sv-SE"/>
          </a:p>
        </p:txBody>
      </p:sp>
    </p:spTree>
    <p:extLst>
      <p:ext uri="{BB962C8B-B14F-4D97-AF65-F5344CB8AC3E}">
        <p14:creationId xmlns:p14="http://schemas.microsoft.com/office/powerpoint/2010/main" val="4984349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ild">
    <p:spTree>
      <p:nvGrpSpPr>
        <p:cNvPr id="1" name=""/>
        <p:cNvGrpSpPr/>
        <p:nvPr/>
      </p:nvGrpSpPr>
      <p:grpSpPr>
        <a:xfrm>
          <a:off x="0" y="0"/>
          <a:ext cx="0" cy="0"/>
          <a:chOff x="0" y="0"/>
          <a:chExt cx="0" cy="0"/>
        </a:xfrm>
      </p:grpSpPr>
      <p:sp>
        <p:nvSpPr>
          <p:cNvPr id="6" name="Platshållare för bildnummer 5">
            <a:extLst>
              <a:ext uri="{FF2B5EF4-FFF2-40B4-BE49-F238E27FC236}">
                <a16:creationId xmlns:a16="http://schemas.microsoft.com/office/drawing/2014/main" id="{528E8603-97F6-448F-AF1B-7D33D8C7567F}"/>
              </a:ext>
            </a:extLst>
          </p:cNvPr>
          <p:cNvSpPr>
            <a:spLocks noGrp="1"/>
          </p:cNvSpPr>
          <p:nvPr>
            <p:ph type="sldNum" sz="quarter" idx="12"/>
          </p:nvPr>
        </p:nvSpPr>
        <p:spPr/>
        <p:txBody>
          <a:bodyPr/>
          <a:lstStyle/>
          <a:p>
            <a:fld id="{7422A9A3-8636-4A04-BD48-3153280FB086}" type="slidenum">
              <a:rPr lang="sv-SE" smtClean="0"/>
              <a:t>‹#›</a:t>
            </a:fld>
            <a:endParaRPr lang="sv-SE"/>
          </a:p>
        </p:txBody>
      </p:sp>
      <p:sp>
        <p:nvSpPr>
          <p:cNvPr id="5" name="Platshållare för sidfot 4">
            <a:extLst>
              <a:ext uri="{FF2B5EF4-FFF2-40B4-BE49-F238E27FC236}">
                <a16:creationId xmlns:a16="http://schemas.microsoft.com/office/drawing/2014/main" id="{9E3CD4D9-900F-4086-81FD-AB6606D8B7D3}"/>
              </a:ext>
            </a:extLst>
          </p:cNvPr>
          <p:cNvSpPr>
            <a:spLocks noGrp="1"/>
          </p:cNvSpPr>
          <p:nvPr>
            <p:ph type="ftr" sz="quarter" idx="11"/>
          </p:nvPr>
        </p:nvSpPr>
        <p:spPr/>
        <p:txBody>
          <a:bodyPr/>
          <a:lstStyle/>
          <a:p>
            <a:endParaRPr lang="sv-SE" dirty="0"/>
          </a:p>
        </p:txBody>
      </p:sp>
      <p:sp>
        <p:nvSpPr>
          <p:cNvPr id="4" name="Platshållare för datum 3">
            <a:extLst>
              <a:ext uri="{FF2B5EF4-FFF2-40B4-BE49-F238E27FC236}">
                <a16:creationId xmlns:a16="http://schemas.microsoft.com/office/drawing/2014/main" id="{D42CF517-9DD4-421C-AE14-6B4A4453B097}"/>
              </a:ext>
            </a:extLst>
          </p:cNvPr>
          <p:cNvSpPr>
            <a:spLocks noGrp="1"/>
          </p:cNvSpPr>
          <p:nvPr>
            <p:ph type="dt" sz="half" idx="10"/>
          </p:nvPr>
        </p:nvSpPr>
        <p:spPr/>
        <p:txBody>
          <a:bodyPr/>
          <a:lstStyle/>
          <a:p>
            <a:fld id="{CD1B926A-213D-3B48-BB0C-19ADA28B3F4D}" type="datetime1">
              <a:rPr lang="sv-SE" smtClean="0"/>
              <a:t>2024-10-25</a:t>
            </a:fld>
            <a:endParaRPr lang="sv-SE"/>
          </a:p>
        </p:txBody>
      </p:sp>
      <p:pic>
        <p:nvPicPr>
          <p:cNvPr id="9" name="Graphic 8">
            <a:extLst>
              <a:ext uri="{FF2B5EF4-FFF2-40B4-BE49-F238E27FC236}">
                <a16:creationId xmlns:a16="http://schemas.microsoft.com/office/drawing/2014/main" id="{383F7B48-BB86-D74E-A1EB-2C3CDBAC7F27}"/>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00"/>
          <a:stretch/>
        </p:blipFill>
        <p:spPr>
          <a:xfrm>
            <a:off x="246063" y="2559025"/>
            <a:ext cx="8650292" cy="2443097"/>
          </a:xfrm>
          <a:prstGeom prst="rect">
            <a:avLst/>
          </a:prstGeom>
        </p:spPr>
      </p:pic>
      <p:sp>
        <p:nvSpPr>
          <p:cNvPr id="25" name="Underrubrik 2">
            <a:extLst>
              <a:ext uri="{FF2B5EF4-FFF2-40B4-BE49-F238E27FC236}">
                <a16:creationId xmlns:a16="http://schemas.microsoft.com/office/drawing/2014/main" id="{040AB90C-B2A7-4284-98E0-80DAE0A2CD53}"/>
              </a:ext>
            </a:extLst>
          </p:cNvPr>
          <p:cNvSpPr>
            <a:spLocks noGrp="1"/>
          </p:cNvSpPr>
          <p:nvPr>
            <p:ph type="subTitle" idx="1"/>
          </p:nvPr>
        </p:nvSpPr>
        <p:spPr>
          <a:xfrm>
            <a:off x="567928" y="1974952"/>
            <a:ext cx="8090297" cy="596798"/>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sv-SE" dirty="0"/>
          </a:p>
        </p:txBody>
      </p:sp>
      <p:sp>
        <p:nvSpPr>
          <p:cNvPr id="24" name="Rubrik 1">
            <a:extLst>
              <a:ext uri="{FF2B5EF4-FFF2-40B4-BE49-F238E27FC236}">
                <a16:creationId xmlns:a16="http://schemas.microsoft.com/office/drawing/2014/main" id="{2973C368-F8A4-41B1-9D52-4D79988138D8}"/>
              </a:ext>
            </a:extLst>
          </p:cNvPr>
          <p:cNvSpPr>
            <a:spLocks noGrp="1"/>
          </p:cNvSpPr>
          <p:nvPr>
            <p:ph type="ctrTitle"/>
          </p:nvPr>
        </p:nvSpPr>
        <p:spPr>
          <a:xfrm>
            <a:off x="567928" y="1390867"/>
            <a:ext cx="8090297" cy="566641"/>
          </a:xfrm>
        </p:spPr>
        <p:txBody>
          <a:bodyPr anchor="t"/>
          <a:lstStyle>
            <a:lvl1pPr algn="l">
              <a:defRPr sz="2700"/>
            </a:lvl1pPr>
          </a:lstStyle>
          <a:p>
            <a:r>
              <a:rPr lang="en-US"/>
              <a:t>Click to edit Master title style</a:t>
            </a:r>
            <a:endParaRPr lang="sv-SE" dirty="0"/>
          </a:p>
        </p:txBody>
      </p:sp>
    </p:spTree>
    <p:extLst>
      <p:ext uri="{BB962C8B-B14F-4D97-AF65-F5344CB8AC3E}">
        <p14:creationId xmlns:p14="http://schemas.microsoft.com/office/powerpoint/2010/main" val="4258912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_eng">
    <p:spTree>
      <p:nvGrpSpPr>
        <p:cNvPr id="1" name=""/>
        <p:cNvGrpSpPr/>
        <p:nvPr/>
      </p:nvGrpSpPr>
      <p:grpSpPr>
        <a:xfrm>
          <a:off x="0" y="0"/>
          <a:ext cx="0" cy="0"/>
          <a:chOff x="0" y="0"/>
          <a:chExt cx="0" cy="0"/>
        </a:xfrm>
      </p:grpSpPr>
      <p:sp>
        <p:nvSpPr>
          <p:cNvPr id="4" name="Platshållare för datum 3">
            <a:extLst>
              <a:ext uri="{FF2B5EF4-FFF2-40B4-BE49-F238E27FC236}">
                <a16:creationId xmlns:a16="http://schemas.microsoft.com/office/drawing/2014/main" id="{D42CF517-9DD4-421C-AE14-6B4A4453B097}"/>
              </a:ext>
            </a:extLst>
          </p:cNvPr>
          <p:cNvSpPr>
            <a:spLocks noGrp="1"/>
          </p:cNvSpPr>
          <p:nvPr>
            <p:ph type="dt" sz="half" idx="10"/>
          </p:nvPr>
        </p:nvSpPr>
        <p:spPr/>
        <p:txBody>
          <a:bodyPr/>
          <a:lstStyle/>
          <a:p>
            <a:fld id="{79CEF508-B04A-E34A-80DD-59A12C5D1039}" type="datetime1">
              <a:rPr lang="sv-SE" smtClean="0"/>
              <a:t>2024-10-25</a:t>
            </a:fld>
            <a:endParaRPr lang="sv-SE"/>
          </a:p>
        </p:txBody>
      </p:sp>
      <p:sp>
        <p:nvSpPr>
          <p:cNvPr id="5" name="Platshållare för sidfot 4">
            <a:extLst>
              <a:ext uri="{FF2B5EF4-FFF2-40B4-BE49-F238E27FC236}">
                <a16:creationId xmlns:a16="http://schemas.microsoft.com/office/drawing/2014/main" id="{9E3CD4D9-900F-4086-81FD-AB6606D8B7D3}"/>
              </a:ext>
            </a:extLst>
          </p:cNvPr>
          <p:cNvSpPr>
            <a:spLocks noGrp="1"/>
          </p:cNvSpPr>
          <p:nvPr>
            <p:ph type="ftr" sz="quarter" idx="11"/>
          </p:nvPr>
        </p:nvSpPr>
        <p:spPr/>
        <p:txBody>
          <a:bodyPr/>
          <a:lstStyle/>
          <a:p>
            <a:endParaRPr lang="sv-SE" dirty="0"/>
          </a:p>
        </p:txBody>
      </p:sp>
      <p:sp>
        <p:nvSpPr>
          <p:cNvPr id="6" name="Platshållare för bildnummer 5">
            <a:extLst>
              <a:ext uri="{FF2B5EF4-FFF2-40B4-BE49-F238E27FC236}">
                <a16:creationId xmlns:a16="http://schemas.microsoft.com/office/drawing/2014/main" id="{528E8603-97F6-448F-AF1B-7D33D8C7567F}"/>
              </a:ext>
            </a:extLst>
          </p:cNvPr>
          <p:cNvSpPr>
            <a:spLocks noGrp="1"/>
          </p:cNvSpPr>
          <p:nvPr>
            <p:ph type="sldNum" sz="quarter" idx="12"/>
          </p:nvPr>
        </p:nvSpPr>
        <p:spPr/>
        <p:txBody>
          <a:bodyPr/>
          <a:lstStyle/>
          <a:p>
            <a:fld id="{7422A9A3-8636-4A04-BD48-3153280FB086}" type="slidenum">
              <a:rPr lang="sv-SE" smtClean="0"/>
              <a:t>‹#›</a:t>
            </a:fld>
            <a:endParaRPr lang="sv-SE"/>
          </a:p>
        </p:txBody>
      </p:sp>
      <p:pic>
        <p:nvPicPr>
          <p:cNvPr id="10" name="Graphic 9">
            <a:extLst>
              <a:ext uri="{FF2B5EF4-FFF2-40B4-BE49-F238E27FC236}">
                <a16:creationId xmlns:a16="http://schemas.microsoft.com/office/drawing/2014/main" id="{E50A1F01-262A-6542-96F8-9345B6213D97}"/>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00"/>
          <a:stretch/>
        </p:blipFill>
        <p:spPr>
          <a:xfrm>
            <a:off x="246063" y="2559025"/>
            <a:ext cx="8650292" cy="2443097"/>
          </a:xfrm>
          <a:prstGeom prst="rect">
            <a:avLst/>
          </a:prstGeom>
        </p:spPr>
      </p:pic>
      <p:sp>
        <p:nvSpPr>
          <p:cNvPr id="3" name="Underrubrik 2">
            <a:extLst>
              <a:ext uri="{FF2B5EF4-FFF2-40B4-BE49-F238E27FC236}">
                <a16:creationId xmlns:a16="http://schemas.microsoft.com/office/drawing/2014/main" id="{FF22D944-0354-4DCD-8334-3FC7C9FFC904}"/>
              </a:ext>
            </a:extLst>
          </p:cNvPr>
          <p:cNvSpPr>
            <a:spLocks noGrp="1"/>
          </p:cNvSpPr>
          <p:nvPr>
            <p:ph type="subTitle" idx="1"/>
          </p:nvPr>
        </p:nvSpPr>
        <p:spPr>
          <a:xfrm>
            <a:off x="567928" y="1974952"/>
            <a:ext cx="8090297" cy="596798"/>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sv-SE" dirty="0"/>
          </a:p>
        </p:txBody>
      </p:sp>
      <p:sp>
        <p:nvSpPr>
          <p:cNvPr id="2" name="Rubrik 1">
            <a:extLst>
              <a:ext uri="{FF2B5EF4-FFF2-40B4-BE49-F238E27FC236}">
                <a16:creationId xmlns:a16="http://schemas.microsoft.com/office/drawing/2014/main" id="{918E66E3-BED5-4C6D-B465-40B84B88DB31}"/>
              </a:ext>
            </a:extLst>
          </p:cNvPr>
          <p:cNvSpPr>
            <a:spLocks noGrp="1"/>
          </p:cNvSpPr>
          <p:nvPr>
            <p:ph type="ctrTitle"/>
          </p:nvPr>
        </p:nvSpPr>
        <p:spPr>
          <a:xfrm>
            <a:off x="567928" y="1390867"/>
            <a:ext cx="8090297" cy="566641"/>
          </a:xfrm>
        </p:spPr>
        <p:txBody>
          <a:bodyPr anchor="t"/>
          <a:lstStyle>
            <a:lvl1pPr algn="l">
              <a:defRPr sz="2700"/>
            </a:lvl1pPr>
          </a:lstStyle>
          <a:p>
            <a:r>
              <a:rPr lang="en-US"/>
              <a:t>Click to edit Master title style</a:t>
            </a:r>
            <a:endParaRPr lang="sv-SE" dirty="0"/>
          </a:p>
        </p:txBody>
      </p:sp>
      <p:pic>
        <p:nvPicPr>
          <p:cNvPr id="9" name="Bildobjekt 19">
            <a:extLst>
              <a:ext uri="{FF2B5EF4-FFF2-40B4-BE49-F238E27FC236}">
                <a16:creationId xmlns:a16="http://schemas.microsoft.com/office/drawing/2014/main" id="{D08EEA80-13E5-4697-A9DA-21277742FA79}"/>
              </a:ext>
            </a:extLst>
          </p:cNvPr>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7526476" y="333641"/>
            <a:ext cx="1287722" cy="205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804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ubrik och innehåll">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3155F99B-B767-4EF4-BDED-E7E361EB3F4F}"/>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4" name="Platshållare för sidfot 3">
            <a:extLst>
              <a:ext uri="{FF2B5EF4-FFF2-40B4-BE49-F238E27FC236}">
                <a16:creationId xmlns:a16="http://schemas.microsoft.com/office/drawing/2014/main" id="{21B72178-9B2F-45A7-A31E-7710591B0F38}"/>
              </a:ext>
            </a:extLst>
          </p:cNvPr>
          <p:cNvSpPr>
            <a:spLocks noGrp="1"/>
          </p:cNvSpPr>
          <p:nvPr>
            <p:ph type="ftr" sz="quarter" idx="11"/>
          </p:nvPr>
        </p:nvSpPr>
        <p:spPr/>
        <p:txBody>
          <a:bodyPr/>
          <a:lstStyle/>
          <a:p>
            <a:endParaRPr lang="sv-SE" dirty="0"/>
          </a:p>
        </p:txBody>
      </p:sp>
      <p:sp>
        <p:nvSpPr>
          <p:cNvPr id="3" name="Platshållare för datum 2">
            <a:extLst>
              <a:ext uri="{FF2B5EF4-FFF2-40B4-BE49-F238E27FC236}">
                <a16:creationId xmlns:a16="http://schemas.microsoft.com/office/drawing/2014/main" id="{69A48BD2-8B5B-44E1-8F6C-9B0D41A68E8D}"/>
              </a:ext>
            </a:extLst>
          </p:cNvPr>
          <p:cNvSpPr>
            <a:spLocks noGrp="1"/>
          </p:cNvSpPr>
          <p:nvPr>
            <p:ph type="dt" sz="half" idx="10"/>
          </p:nvPr>
        </p:nvSpPr>
        <p:spPr/>
        <p:txBody>
          <a:bodyPr/>
          <a:lstStyle/>
          <a:p>
            <a:fld id="{95D3F4D8-4BE6-D743-AE27-D14757A6F270}" type="datetime1">
              <a:rPr lang="sv-SE" smtClean="0"/>
              <a:t>2024-10-25</a:t>
            </a:fld>
            <a:endParaRPr lang="sv-SE"/>
          </a:p>
        </p:txBody>
      </p:sp>
      <p:sp>
        <p:nvSpPr>
          <p:cNvPr id="7" name="Platshållare för innehåll 6">
            <a:extLst>
              <a:ext uri="{FF2B5EF4-FFF2-40B4-BE49-F238E27FC236}">
                <a16:creationId xmlns:a16="http://schemas.microsoft.com/office/drawing/2014/main" id="{FA474A84-82A6-4747-B64B-83217A0CB54B}"/>
              </a:ext>
            </a:extLst>
          </p:cNvPr>
          <p:cNvSpPr>
            <a:spLocks noGrp="1"/>
          </p:cNvSpPr>
          <p:nvPr>
            <p:ph sz="quarter" idx="13"/>
          </p:nvPr>
        </p:nvSpPr>
        <p:spPr>
          <a:xfrm>
            <a:off x="1131888" y="1194198"/>
            <a:ext cx="7765653" cy="3540919"/>
          </a:xfrm>
        </p:spPr>
        <p:txBody>
          <a:bodyPr>
            <a:normAutofit/>
          </a:bodyPr>
          <a:lstStyle>
            <a:lvl1pPr>
              <a:defRPr sz="1500"/>
            </a:lvl1pPr>
            <a:lvl2pPr marL="514350" indent="-171450">
              <a:buFont typeface="Arial" panose="020B0604020202020204" pitchFamily="34" charset="0"/>
              <a:buChar char="‒"/>
              <a:defRPr sz="1350"/>
            </a:lvl2pPr>
            <a:lvl3pPr marL="857250" indent="-171450">
              <a:buFont typeface="Arial" panose="020B0604020202020204" pitchFamily="34" charset="0"/>
              <a:buChar char="˃"/>
              <a:defRPr sz="1200"/>
            </a:lvl3pPr>
            <a:lvl4pPr>
              <a:defRPr sz="1050"/>
            </a:lvl4pPr>
            <a:lvl5pPr marL="1543050" indent="-171450">
              <a:buFont typeface="Arial" panose="020B0604020202020204" pitchFamily="34" charset="0"/>
              <a:buChar cha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2" name="Rubrik 1">
            <a:extLst>
              <a:ext uri="{FF2B5EF4-FFF2-40B4-BE49-F238E27FC236}">
                <a16:creationId xmlns:a16="http://schemas.microsoft.com/office/drawing/2014/main" id="{4EB0B6BB-AC5F-485A-85BA-F56E433C7DFA}"/>
              </a:ext>
            </a:extLst>
          </p:cNvPr>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2727327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ubrik och två innehåll">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2579ABBA-285A-4BDD-A8DE-D7E232663AD4}"/>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4" name="Platshållare för sidfot 3">
            <a:extLst>
              <a:ext uri="{FF2B5EF4-FFF2-40B4-BE49-F238E27FC236}">
                <a16:creationId xmlns:a16="http://schemas.microsoft.com/office/drawing/2014/main" id="{5C0D5306-1C16-4D96-8016-0B45E724AEEC}"/>
              </a:ext>
            </a:extLst>
          </p:cNvPr>
          <p:cNvSpPr>
            <a:spLocks noGrp="1"/>
          </p:cNvSpPr>
          <p:nvPr>
            <p:ph type="ftr" sz="quarter" idx="11"/>
          </p:nvPr>
        </p:nvSpPr>
        <p:spPr/>
        <p:txBody>
          <a:bodyPr/>
          <a:lstStyle/>
          <a:p>
            <a:endParaRPr lang="sv-SE" dirty="0"/>
          </a:p>
        </p:txBody>
      </p:sp>
      <p:sp>
        <p:nvSpPr>
          <p:cNvPr id="3" name="Platshållare för datum 2">
            <a:extLst>
              <a:ext uri="{FF2B5EF4-FFF2-40B4-BE49-F238E27FC236}">
                <a16:creationId xmlns:a16="http://schemas.microsoft.com/office/drawing/2014/main" id="{8C966D54-57EE-458D-979F-B857F3483E34}"/>
              </a:ext>
            </a:extLst>
          </p:cNvPr>
          <p:cNvSpPr>
            <a:spLocks noGrp="1"/>
          </p:cNvSpPr>
          <p:nvPr>
            <p:ph type="dt" sz="half" idx="10"/>
          </p:nvPr>
        </p:nvSpPr>
        <p:spPr/>
        <p:txBody>
          <a:bodyPr/>
          <a:lstStyle/>
          <a:p>
            <a:fld id="{A9663559-229D-724F-BBD5-623E582CF5C1}" type="datetime1">
              <a:rPr lang="sv-SE" smtClean="0"/>
              <a:t>2024-10-25</a:t>
            </a:fld>
            <a:endParaRPr lang="sv-SE"/>
          </a:p>
        </p:txBody>
      </p:sp>
      <p:sp>
        <p:nvSpPr>
          <p:cNvPr id="11" name="Platshållare för innehåll 6">
            <a:extLst>
              <a:ext uri="{FF2B5EF4-FFF2-40B4-BE49-F238E27FC236}">
                <a16:creationId xmlns:a16="http://schemas.microsoft.com/office/drawing/2014/main" id="{C23E0C61-4086-4E9E-9765-C96613FBE58E}"/>
              </a:ext>
            </a:extLst>
          </p:cNvPr>
          <p:cNvSpPr>
            <a:spLocks noGrp="1"/>
          </p:cNvSpPr>
          <p:nvPr>
            <p:ph sz="quarter" idx="14"/>
          </p:nvPr>
        </p:nvSpPr>
        <p:spPr>
          <a:xfrm>
            <a:off x="5103244" y="1193800"/>
            <a:ext cx="3794694" cy="3540919"/>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12" name="Platshållare för innehåll 6">
            <a:extLst>
              <a:ext uri="{FF2B5EF4-FFF2-40B4-BE49-F238E27FC236}">
                <a16:creationId xmlns:a16="http://schemas.microsoft.com/office/drawing/2014/main" id="{F4B1B781-8A23-4309-9884-DD6E3CE0EF21}"/>
              </a:ext>
            </a:extLst>
          </p:cNvPr>
          <p:cNvSpPr>
            <a:spLocks noGrp="1"/>
          </p:cNvSpPr>
          <p:nvPr>
            <p:ph sz="quarter" idx="17"/>
          </p:nvPr>
        </p:nvSpPr>
        <p:spPr>
          <a:xfrm>
            <a:off x="1131888" y="1194594"/>
            <a:ext cx="3794694" cy="3540919"/>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6" name="Rubrik 5">
            <a:extLst>
              <a:ext uri="{FF2B5EF4-FFF2-40B4-BE49-F238E27FC236}">
                <a16:creationId xmlns:a16="http://schemas.microsoft.com/office/drawing/2014/main" id="{41903042-6CE8-4286-847C-7E810AF58487}"/>
              </a:ext>
            </a:extLst>
          </p:cNvPr>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384158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ubrik, underrubriker och två innehåll">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2579ABBA-285A-4BDD-A8DE-D7E232663AD4}"/>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4" name="Platshållare för sidfot 3">
            <a:extLst>
              <a:ext uri="{FF2B5EF4-FFF2-40B4-BE49-F238E27FC236}">
                <a16:creationId xmlns:a16="http://schemas.microsoft.com/office/drawing/2014/main" id="{5C0D5306-1C16-4D96-8016-0B45E724AEEC}"/>
              </a:ext>
            </a:extLst>
          </p:cNvPr>
          <p:cNvSpPr>
            <a:spLocks noGrp="1"/>
          </p:cNvSpPr>
          <p:nvPr>
            <p:ph type="ftr" sz="quarter" idx="11"/>
          </p:nvPr>
        </p:nvSpPr>
        <p:spPr/>
        <p:txBody>
          <a:bodyPr/>
          <a:lstStyle/>
          <a:p>
            <a:endParaRPr lang="sv-SE" dirty="0"/>
          </a:p>
        </p:txBody>
      </p:sp>
      <p:sp>
        <p:nvSpPr>
          <p:cNvPr id="3" name="Platshållare för datum 2">
            <a:extLst>
              <a:ext uri="{FF2B5EF4-FFF2-40B4-BE49-F238E27FC236}">
                <a16:creationId xmlns:a16="http://schemas.microsoft.com/office/drawing/2014/main" id="{8C966D54-57EE-458D-979F-B857F3483E34}"/>
              </a:ext>
            </a:extLst>
          </p:cNvPr>
          <p:cNvSpPr>
            <a:spLocks noGrp="1"/>
          </p:cNvSpPr>
          <p:nvPr>
            <p:ph type="dt" sz="half" idx="10"/>
          </p:nvPr>
        </p:nvSpPr>
        <p:spPr/>
        <p:txBody>
          <a:bodyPr/>
          <a:lstStyle/>
          <a:p>
            <a:fld id="{F4AF60D0-FE42-A248-8A54-F26FEA948759}" type="datetime1">
              <a:rPr lang="sv-SE" smtClean="0"/>
              <a:t>2024-10-25</a:t>
            </a:fld>
            <a:endParaRPr lang="sv-SE"/>
          </a:p>
        </p:txBody>
      </p:sp>
      <p:sp>
        <p:nvSpPr>
          <p:cNvPr id="8" name="Platshållare för innehåll 6">
            <a:extLst>
              <a:ext uri="{FF2B5EF4-FFF2-40B4-BE49-F238E27FC236}">
                <a16:creationId xmlns:a16="http://schemas.microsoft.com/office/drawing/2014/main" id="{6304BE55-467D-4CE2-9B8D-EC038C989AF6}"/>
              </a:ext>
            </a:extLst>
          </p:cNvPr>
          <p:cNvSpPr>
            <a:spLocks noGrp="1"/>
          </p:cNvSpPr>
          <p:nvPr>
            <p:ph sz="quarter" idx="14"/>
          </p:nvPr>
        </p:nvSpPr>
        <p:spPr>
          <a:xfrm>
            <a:off x="5103244" y="1664494"/>
            <a:ext cx="3794297" cy="3070622"/>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12" name="Platshållare för text 10">
            <a:extLst>
              <a:ext uri="{FF2B5EF4-FFF2-40B4-BE49-F238E27FC236}">
                <a16:creationId xmlns:a16="http://schemas.microsoft.com/office/drawing/2014/main" id="{4D066E04-C797-4C85-AD05-F6EFD42AED3C}"/>
              </a:ext>
            </a:extLst>
          </p:cNvPr>
          <p:cNvSpPr>
            <a:spLocks noGrp="1"/>
          </p:cNvSpPr>
          <p:nvPr>
            <p:ph type="body" sz="quarter" idx="16"/>
          </p:nvPr>
        </p:nvSpPr>
        <p:spPr>
          <a:xfrm>
            <a:off x="5103244" y="1194197"/>
            <a:ext cx="3794297" cy="398859"/>
          </a:xfrm>
        </p:spPr>
        <p:txBody>
          <a:bodyPr>
            <a:noAutofit/>
          </a:bodyPr>
          <a:lstStyle>
            <a:lvl1pPr marL="0" indent="0">
              <a:buNone/>
              <a:defRPr sz="1500"/>
            </a:lvl1pPr>
          </a:lstStyle>
          <a:p>
            <a:pPr lvl="0"/>
            <a:r>
              <a:rPr lang="en-US"/>
              <a:t>Click to edit Master text styles</a:t>
            </a:r>
          </a:p>
        </p:txBody>
      </p:sp>
      <p:sp>
        <p:nvSpPr>
          <p:cNvPr id="13" name="Platshållare för innehåll 6">
            <a:extLst>
              <a:ext uri="{FF2B5EF4-FFF2-40B4-BE49-F238E27FC236}">
                <a16:creationId xmlns:a16="http://schemas.microsoft.com/office/drawing/2014/main" id="{20A69851-5F12-40D3-A417-2DCD7530A5F4}"/>
              </a:ext>
            </a:extLst>
          </p:cNvPr>
          <p:cNvSpPr>
            <a:spLocks noGrp="1"/>
          </p:cNvSpPr>
          <p:nvPr>
            <p:ph sz="quarter" idx="17"/>
          </p:nvPr>
        </p:nvSpPr>
        <p:spPr>
          <a:xfrm>
            <a:off x="1136220" y="1664494"/>
            <a:ext cx="3792153" cy="3070622"/>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14" name="Platshållare för text 10">
            <a:extLst>
              <a:ext uri="{FF2B5EF4-FFF2-40B4-BE49-F238E27FC236}">
                <a16:creationId xmlns:a16="http://schemas.microsoft.com/office/drawing/2014/main" id="{9472B11D-1B06-4AB9-A788-CEFECBDC8E16}"/>
              </a:ext>
            </a:extLst>
          </p:cNvPr>
          <p:cNvSpPr>
            <a:spLocks noGrp="1"/>
          </p:cNvSpPr>
          <p:nvPr>
            <p:ph type="body" sz="quarter" idx="18"/>
          </p:nvPr>
        </p:nvSpPr>
        <p:spPr>
          <a:xfrm>
            <a:off x="1136220" y="1194197"/>
            <a:ext cx="3792153" cy="398859"/>
          </a:xfrm>
        </p:spPr>
        <p:txBody>
          <a:bodyPr>
            <a:noAutofit/>
          </a:bodyPr>
          <a:lstStyle>
            <a:lvl1pPr marL="0" indent="0">
              <a:buNone/>
              <a:defRPr sz="1500"/>
            </a:lvl1pPr>
          </a:lstStyle>
          <a:p>
            <a:pPr lvl="0"/>
            <a:r>
              <a:rPr lang="en-US"/>
              <a:t>Click to edit Master text styles</a:t>
            </a:r>
          </a:p>
        </p:txBody>
      </p:sp>
      <p:sp>
        <p:nvSpPr>
          <p:cNvPr id="2" name="Rubrik 1">
            <a:extLst>
              <a:ext uri="{FF2B5EF4-FFF2-40B4-BE49-F238E27FC236}">
                <a16:creationId xmlns:a16="http://schemas.microsoft.com/office/drawing/2014/main" id="{6945529D-785A-43B8-8CB0-BF49CF7DDB58}"/>
              </a:ext>
            </a:extLst>
          </p:cNvPr>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118045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ubrik och bild">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89E1C101-21B3-4DE8-ACC8-96D836B902F7}"/>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4" name="Platshållare för sidfot 3">
            <a:extLst>
              <a:ext uri="{FF2B5EF4-FFF2-40B4-BE49-F238E27FC236}">
                <a16:creationId xmlns:a16="http://schemas.microsoft.com/office/drawing/2014/main" id="{698402AB-3C0D-47F3-B526-AEE8B976CD47}"/>
              </a:ext>
            </a:extLst>
          </p:cNvPr>
          <p:cNvSpPr>
            <a:spLocks noGrp="1"/>
          </p:cNvSpPr>
          <p:nvPr>
            <p:ph type="ftr" sz="quarter" idx="11"/>
          </p:nvPr>
        </p:nvSpPr>
        <p:spPr/>
        <p:txBody>
          <a:bodyPr/>
          <a:lstStyle/>
          <a:p>
            <a:endParaRPr lang="sv-SE" dirty="0"/>
          </a:p>
        </p:txBody>
      </p:sp>
      <p:sp>
        <p:nvSpPr>
          <p:cNvPr id="3" name="Platshållare för datum 2">
            <a:extLst>
              <a:ext uri="{FF2B5EF4-FFF2-40B4-BE49-F238E27FC236}">
                <a16:creationId xmlns:a16="http://schemas.microsoft.com/office/drawing/2014/main" id="{C91421C8-A909-4498-9C65-2C4F1875E586}"/>
              </a:ext>
            </a:extLst>
          </p:cNvPr>
          <p:cNvSpPr>
            <a:spLocks noGrp="1"/>
          </p:cNvSpPr>
          <p:nvPr>
            <p:ph type="dt" sz="half" idx="10"/>
          </p:nvPr>
        </p:nvSpPr>
        <p:spPr/>
        <p:txBody>
          <a:bodyPr/>
          <a:lstStyle/>
          <a:p>
            <a:fld id="{11BA7D9E-CD1D-F144-88A8-27D2C4D672B1}" type="datetime1">
              <a:rPr lang="sv-SE" smtClean="0"/>
              <a:t>2024-10-25</a:t>
            </a:fld>
            <a:endParaRPr lang="sv-SE"/>
          </a:p>
        </p:txBody>
      </p:sp>
      <p:sp>
        <p:nvSpPr>
          <p:cNvPr id="7" name="Platshållare för bild 6">
            <a:extLst>
              <a:ext uri="{FF2B5EF4-FFF2-40B4-BE49-F238E27FC236}">
                <a16:creationId xmlns:a16="http://schemas.microsoft.com/office/drawing/2014/main" id="{FECDBECF-4709-417A-8783-E9CAB0603AC3}"/>
              </a:ext>
            </a:extLst>
          </p:cNvPr>
          <p:cNvSpPr>
            <a:spLocks noGrp="1"/>
          </p:cNvSpPr>
          <p:nvPr>
            <p:ph type="pic" sz="quarter" idx="13"/>
          </p:nvPr>
        </p:nvSpPr>
        <p:spPr>
          <a:xfrm>
            <a:off x="246460" y="1194198"/>
            <a:ext cx="8651081" cy="3540919"/>
          </a:xfrm>
        </p:spPr>
        <p:txBody>
          <a:bodyPr/>
          <a:lstStyle/>
          <a:p>
            <a:r>
              <a:rPr lang="en-US"/>
              <a:t>Click icon to add picture</a:t>
            </a:r>
            <a:endParaRPr lang="sv-SE"/>
          </a:p>
        </p:txBody>
      </p:sp>
      <p:sp>
        <p:nvSpPr>
          <p:cNvPr id="2" name="Rubrik 1">
            <a:extLst>
              <a:ext uri="{FF2B5EF4-FFF2-40B4-BE49-F238E27FC236}">
                <a16:creationId xmlns:a16="http://schemas.microsoft.com/office/drawing/2014/main" id="{08A04EEF-7713-4918-A58B-127EED1C377F}"/>
              </a:ext>
            </a:extLst>
          </p:cNvPr>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95339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ubrik och två bilder">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89E1C101-21B3-4DE8-ACC8-96D836B902F7}"/>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4" name="Platshållare för sidfot 3">
            <a:extLst>
              <a:ext uri="{FF2B5EF4-FFF2-40B4-BE49-F238E27FC236}">
                <a16:creationId xmlns:a16="http://schemas.microsoft.com/office/drawing/2014/main" id="{698402AB-3C0D-47F3-B526-AEE8B976CD47}"/>
              </a:ext>
            </a:extLst>
          </p:cNvPr>
          <p:cNvSpPr>
            <a:spLocks noGrp="1"/>
          </p:cNvSpPr>
          <p:nvPr>
            <p:ph type="ftr" sz="quarter" idx="11"/>
          </p:nvPr>
        </p:nvSpPr>
        <p:spPr/>
        <p:txBody>
          <a:bodyPr/>
          <a:lstStyle/>
          <a:p>
            <a:endParaRPr lang="sv-SE" dirty="0"/>
          </a:p>
        </p:txBody>
      </p:sp>
      <p:sp>
        <p:nvSpPr>
          <p:cNvPr id="3" name="Platshållare för datum 2">
            <a:extLst>
              <a:ext uri="{FF2B5EF4-FFF2-40B4-BE49-F238E27FC236}">
                <a16:creationId xmlns:a16="http://schemas.microsoft.com/office/drawing/2014/main" id="{C91421C8-A909-4498-9C65-2C4F1875E586}"/>
              </a:ext>
            </a:extLst>
          </p:cNvPr>
          <p:cNvSpPr>
            <a:spLocks noGrp="1"/>
          </p:cNvSpPr>
          <p:nvPr>
            <p:ph type="dt" sz="half" idx="10"/>
          </p:nvPr>
        </p:nvSpPr>
        <p:spPr/>
        <p:txBody>
          <a:bodyPr/>
          <a:lstStyle/>
          <a:p>
            <a:fld id="{091585DF-A6DF-A54D-9960-BE991B45200F}" type="datetime1">
              <a:rPr lang="sv-SE" smtClean="0"/>
              <a:t>2024-10-25</a:t>
            </a:fld>
            <a:endParaRPr lang="sv-SE"/>
          </a:p>
        </p:txBody>
      </p:sp>
      <p:sp>
        <p:nvSpPr>
          <p:cNvPr id="9" name="Platshållare för bild 6">
            <a:extLst>
              <a:ext uri="{FF2B5EF4-FFF2-40B4-BE49-F238E27FC236}">
                <a16:creationId xmlns:a16="http://schemas.microsoft.com/office/drawing/2014/main" id="{3747F699-0360-4395-8415-6E5114D6C6C0}"/>
              </a:ext>
            </a:extLst>
          </p:cNvPr>
          <p:cNvSpPr>
            <a:spLocks noGrp="1"/>
          </p:cNvSpPr>
          <p:nvPr>
            <p:ph type="pic" sz="quarter" idx="14"/>
          </p:nvPr>
        </p:nvSpPr>
        <p:spPr>
          <a:xfrm>
            <a:off x="4660332" y="1194198"/>
            <a:ext cx="4237210" cy="3540919"/>
          </a:xfrm>
        </p:spPr>
        <p:txBody>
          <a:bodyPr/>
          <a:lstStyle/>
          <a:p>
            <a:r>
              <a:rPr lang="en-US"/>
              <a:t>Click icon to add picture</a:t>
            </a:r>
            <a:endParaRPr lang="sv-SE"/>
          </a:p>
        </p:txBody>
      </p:sp>
      <p:sp>
        <p:nvSpPr>
          <p:cNvPr id="7" name="Platshållare för bild 6">
            <a:extLst>
              <a:ext uri="{FF2B5EF4-FFF2-40B4-BE49-F238E27FC236}">
                <a16:creationId xmlns:a16="http://schemas.microsoft.com/office/drawing/2014/main" id="{FECDBECF-4709-417A-8783-E9CAB0603AC3}"/>
              </a:ext>
            </a:extLst>
          </p:cNvPr>
          <p:cNvSpPr>
            <a:spLocks noGrp="1"/>
          </p:cNvSpPr>
          <p:nvPr>
            <p:ph type="pic" sz="quarter" idx="13"/>
          </p:nvPr>
        </p:nvSpPr>
        <p:spPr>
          <a:xfrm>
            <a:off x="246460" y="1194594"/>
            <a:ext cx="4237209" cy="3540919"/>
          </a:xfrm>
        </p:spPr>
        <p:txBody>
          <a:bodyPr/>
          <a:lstStyle/>
          <a:p>
            <a:r>
              <a:rPr lang="en-US"/>
              <a:t>Click icon to add picture</a:t>
            </a:r>
            <a:endParaRPr lang="sv-SE"/>
          </a:p>
        </p:txBody>
      </p:sp>
      <p:sp>
        <p:nvSpPr>
          <p:cNvPr id="2" name="Rubrik 1">
            <a:extLst>
              <a:ext uri="{FF2B5EF4-FFF2-40B4-BE49-F238E27FC236}">
                <a16:creationId xmlns:a16="http://schemas.microsoft.com/office/drawing/2014/main" id="{08A04EEF-7713-4918-A58B-127EED1C377F}"/>
              </a:ext>
            </a:extLst>
          </p:cNvPr>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218795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ast rubrik">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BDE0A226-9A3A-4E94-A386-D753C79EAEC4}"/>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4" name="Platshållare för sidfot 3">
            <a:extLst>
              <a:ext uri="{FF2B5EF4-FFF2-40B4-BE49-F238E27FC236}">
                <a16:creationId xmlns:a16="http://schemas.microsoft.com/office/drawing/2014/main" id="{32D627AA-4087-4599-9513-63987ED83459}"/>
              </a:ext>
            </a:extLst>
          </p:cNvPr>
          <p:cNvSpPr>
            <a:spLocks noGrp="1"/>
          </p:cNvSpPr>
          <p:nvPr>
            <p:ph type="ftr" sz="quarter" idx="11"/>
          </p:nvPr>
        </p:nvSpPr>
        <p:spPr/>
        <p:txBody>
          <a:bodyPr/>
          <a:lstStyle/>
          <a:p>
            <a:endParaRPr lang="sv-SE" dirty="0"/>
          </a:p>
        </p:txBody>
      </p:sp>
      <p:sp>
        <p:nvSpPr>
          <p:cNvPr id="3" name="Platshållare för datum 2">
            <a:extLst>
              <a:ext uri="{FF2B5EF4-FFF2-40B4-BE49-F238E27FC236}">
                <a16:creationId xmlns:a16="http://schemas.microsoft.com/office/drawing/2014/main" id="{892B391E-9C84-4E0D-898B-8454343BE6E0}"/>
              </a:ext>
            </a:extLst>
          </p:cNvPr>
          <p:cNvSpPr>
            <a:spLocks noGrp="1"/>
          </p:cNvSpPr>
          <p:nvPr>
            <p:ph type="dt" sz="half" idx="10"/>
          </p:nvPr>
        </p:nvSpPr>
        <p:spPr/>
        <p:txBody>
          <a:bodyPr/>
          <a:lstStyle/>
          <a:p>
            <a:fld id="{CCE91D87-1285-6843-BFFA-E098C31F828A}" type="datetime1">
              <a:rPr lang="sv-SE" smtClean="0"/>
              <a:t>2024-10-25</a:t>
            </a:fld>
            <a:endParaRPr lang="sv-SE"/>
          </a:p>
        </p:txBody>
      </p:sp>
      <p:sp>
        <p:nvSpPr>
          <p:cNvPr id="2" name="Rubrik 1">
            <a:extLst>
              <a:ext uri="{FF2B5EF4-FFF2-40B4-BE49-F238E27FC236}">
                <a16:creationId xmlns:a16="http://schemas.microsoft.com/office/drawing/2014/main" id="{2F4B5727-3AF8-4023-B42B-839E8695AB99}"/>
              </a:ext>
            </a:extLst>
          </p:cNvPr>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4196585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tshållare för bildnummer 5">
            <a:extLst>
              <a:ext uri="{FF2B5EF4-FFF2-40B4-BE49-F238E27FC236}">
                <a16:creationId xmlns:a16="http://schemas.microsoft.com/office/drawing/2014/main" id="{F9DBF7EF-8E59-4075-A8F0-EF49E121CACE}"/>
              </a:ext>
            </a:extLst>
          </p:cNvPr>
          <p:cNvSpPr>
            <a:spLocks noGrp="1"/>
          </p:cNvSpPr>
          <p:nvPr>
            <p:ph type="sldNum" sz="quarter" idx="4"/>
          </p:nvPr>
        </p:nvSpPr>
        <p:spPr>
          <a:xfrm>
            <a:off x="6835080" y="4902599"/>
            <a:ext cx="2057400" cy="232574"/>
          </a:xfrm>
          <a:prstGeom prst="rect">
            <a:avLst/>
          </a:prstGeom>
        </p:spPr>
        <p:txBody>
          <a:bodyPr vert="horz" lIns="0" tIns="0" rIns="0" bIns="0" rtlCol="0" anchor="ctr"/>
          <a:lstStyle>
            <a:lvl1pPr algn="r">
              <a:defRPr sz="750">
                <a:solidFill>
                  <a:schemeClr val="tx1">
                    <a:tint val="75000"/>
                  </a:schemeClr>
                </a:solidFill>
              </a:defRPr>
            </a:lvl1pPr>
          </a:lstStyle>
          <a:p>
            <a:fld id="{7422A9A3-8636-4A04-BD48-3153280FB086}" type="slidenum">
              <a:rPr lang="sv-SE" smtClean="0"/>
              <a:pPr/>
              <a:t>‹#›</a:t>
            </a:fld>
            <a:endParaRPr lang="sv-SE" dirty="0"/>
          </a:p>
        </p:txBody>
      </p:sp>
      <p:sp>
        <p:nvSpPr>
          <p:cNvPr id="5" name="Platshållare för sidfot 4">
            <a:extLst>
              <a:ext uri="{FF2B5EF4-FFF2-40B4-BE49-F238E27FC236}">
                <a16:creationId xmlns:a16="http://schemas.microsoft.com/office/drawing/2014/main" id="{C9465249-3F3D-4589-A44C-3AA1952E4C60}"/>
              </a:ext>
            </a:extLst>
          </p:cNvPr>
          <p:cNvSpPr>
            <a:spLocks noGrp="1"/>
          </p:cNvSpPr>
          <p:nvPr>
            <p:ph type="ftr" sz="quarter" idx="3"/>
          </p:nvPr>
        </p:nvSpPr>
        <p:spPr>
          <a:xfrm>
            <a:off x="3028950" y="4902599"/>
            <a:ext cx="3086100" cy="232574"/>
          </a:xfrm>
          <a:prstGeom prst="rect">
            <a:avLst/>
          </a:prstGeom>
        </p:spPr>
        <p:txBody>
          <a:bodyPr vert="horz" lIns="91440" tIns="45720" rIns="91440" bIns="45720" rtlCol="0" anchor="ctr"/>
          <a:lstStyle>
            <a:lvl1pPr algn="ctr">
              <a:defRPr sz="750">
                <a:solidFill>
                  <a:schemeClr val="tx1">
                    <a:tint val="75000"/>
                  </a:schemeClr>
                </a:solidFill>
              </a:defRPr>
            </a:lvl1pPr>
          </a:lstStyle>
          <a:p>
            <a:endParaRPr lang="sv-SE" dirty="0"/>
          </a:p>
        </p:txBody>
      </p:sp>
      <p:sp>
        <p:nvSpPr>
          <p:cNvPr id="4" name="Platshållare för datum 3">
            <a:extLst>
              <a:ext uri="{FF2B5EF4-FFF2-40B4-BE49-F238E27FC236}">
                <a16:creationId xmlns:a16="http://schemas.microsoft.com/office/drawing/2014/main" id="{80C11F1C-711C-4AD7-A25F-D2B3F451BB0D}"/>
              </a:ext>
            </a:extLst>
          </p:cNvPr>
          <p:cNvSpPr>
            <a:spLocks noGrp="1"/>
          </p:cNvSpPr>
          <p:nvPr>
            <p:ph type="dt" sz="half" idx="2"/>
          </p:nvPr>
        </p:nvSpPr>
        <p:spPr>
          <a:xfrm>
            <a:off x="251520" y="4902599"/>
            <a:ext cx="2057400" cy="232574"/>
          </a:xfrm>
          <a:prstGeom prst="rect">
            <a:avLst/>
          </a:prstGeom>
        </p:spPr>
        <p:txBody>
          <a:bodyPr vert="horz" lIns="0" tIns="0" rIns="0" bIns="0" rtlCol="0" anchor="ctr"/>
          <a:lstStyle>
            <a:lvl1pPr algn="l">
              <a:defRPr sz="750">
                <a:solidFill>
                  <a:schemeClr val="tx1">
                    <a:tint val="75000"/>
                  </a:schemeClr>
                </a:solidFill>
              </a:defRPr>
            </a:lvl1pPr>
          </a:lstStyle>
          <a:p>
            <a:fld id="{0DBE8303-AD2F-DB4D-B8E2-7368B5FD02EE}" type="datetime1">
              <a:rPr lang="sv-SE" smtClean="0"/>
              <a:t>2024-10-25</a:t>
            </a:fld>
            <a:endParaRPr lang="sv-SE" dirty="0"/>
          </a:p>
        </p:txBody>
      </p:sp>
      <p:sp>
        <p:nvSpPr>
          <p:cNvPr id="54" name="Rektangel 53">
            <a:extLst>
              <a:ext uri="{FF2B5EF4-FFF2-40B4-BE49-F238E27FC236}">
                <a16:creationId xmlns:a16="http://schemas.microsoft.com/office/drawing/2014/main" id="{D263F704-88D1-4479-BA22-2920B7F38621}"/>
              </a:ext>
              <a:ext uri="{C183D7F6-B498-43B3-948B-1728B52AA6E4}">
                <adec:decorative xmlns:adec="http://schemas.microsoft.com/office/drawing/2017/decorative" val="1"/>
              </a:ext>
            </a:extLst>
          </p:cNvPr>
          <p:cNvSpPr/>
          <p:nvPr userDrawn="1"/>
        </p:nvSpPr>
        <p:spPr>
          <a:xfrm>
            <a:off x="250750" y="4889099"/>
            <a:ext cx="8646791" cy="1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013"/>
          </a:p>
        </p:txBody>
      </p:sp>
      <p:sp>
        <p:nvSpPr>
          <p:cNvPr id="3" name="Platshållare för text 2">
            <a:extLst>
              <a:ext uri="{FF2B5EF4-FFF2-40B4-BE49-F238E27FC236}">
                <a16:creationId xmlns:a16="http://schemas.microsoft.com/office/drawing/2014/main" id="{CEFDED03-B73B-4057-9667-7B69EF4D719A}"/>
              </a:ext>
            </a:extLst>
          </p:cNvPr>
          <p:cNvSpPr>
            <a:spLocks noGrp="1"/>
          </p:cNvSpPr>
          <p:nvPr>
            <p:ph type="body" idx="1"/>
          </p:nvPr>
        </p:nvSpPr>
        <p:spPr>
          <a:xfrm>
            <a:off x="1131887" y="1194197"/>
            <a:ext cx="7765653" cy="3438525"/>
          </a:xfrm>
          <a:prstGeom prst="rect">
            <a:avLst/>
          </a:prstGeom>
        </p:spPr>
        <p:txBody>
          <a:bodyPr vert="horz" lIns="0" tIns="0" rIns="0" bIns="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2" name="Platshållare för rubrik 1">
            <a:extLst>
              <a:ext uri="{FF2B5EF4-FFF2-40B4-BE49-F238E27FC236}">
                <a16:creationId xmlns:a16="http://schemas.microsoft.com/office/drawing/2014/main" id="{EB551155-ADB6-4713-AD48-92A8C535A26D}"/>
              </a:ext>
            </a:extLst>
          </p:cNvPr>
          <p:cNvSpPr>
            <a:spLocks noGrp="1"/>
          </p:cNvSpPr>
          <p:nvPr>
            <p:ph type="title"/>
          </p:nvPr>
        </p:nvSpPr>
        <p:spPr>
          <a:xfrm>
            <a:off x="1133680" y="250032"/>
            <a:ext cx="7763861" cy="647700"/>
          </a:xfrm>
          <a:prstGeom prst="rect">
            <a:avLst/>
          </a:prstGeom>
        </p:spPr>
        <p:txBody>
          <a:bodyPr vert="horz" lIns="0" tIns="0" rIns="0" bIns="0" rtlCol="0" anchor="ctr">
            <a:noAutofit/>
          </a:bodyPr>
          <a:lstStyle/>
          <a:p>
            <a:r>
              <a:rPr lang="sv-SE" dirty="0"/>
              <a:t>Klicka här för att ändra mall för rubrikformat</a:t>
            </a:r>
          </a:p>
        </p:txBody>
      </p:sp>
      <p:pic>
        <p:nvPicPr>
          <p:cNvPr id="8" name="Picture 2">
            <a:extLst>
              <a:ext uri="{FF2B5EF4-FFF2-40B4-BE49-F238E27FC236}">
                <a16:creationId xmlns:a16="http://schemas.microsoft.com/office/drawing/2014/main" id="{63C4B2EE-2B48-4379-BBD1-4FA250447FE8}"/>
              </a:ext>
              <a:ext uri="{C183D7F6-B498-43B3-948B-1728B52AA6E4}">
                <adec:decorative xmlns:adec="http://schemas.microsoft.com/office/drawing/2017/decorative" val="1"/>
              </a:ext>
            </a:extLst>
          </p:cNvPr>
          <p:cNvPicPr>
            <a:picLocks noChangeArrowheads="1"/>
          </p:cNvPicPr>
          <p:nvPr userDrawn="1"/>
        </p:nvPicPr>
        <p:blipFill>
          <a:blip r:embed="rId10" cstate="hqprint">
            <a:extLst>
              <a:ext uri="{28A0092B-C50C-407E-A947-70E740481C1C}">
                <a14:useLocalDpi xmlns:a14="http://schemas.microsoft.com/office/drawing/2010/main" val="0"/>
              </a:ext>
            </a:extLst>
          </a:blip>
          <a:srcRect/>
          <a:stretch/>
        </p:blipFill>
        <p:spPr bwMode="auto">
          <a:xfrm>
            <a:off x="246551" y="250120"/>
            <a:ext cx="644150" cy="65239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58615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3" r:id="rId3"/>
    <p:sldLayoutId id="2147483654" r:id="rId4"/>
    <p:sldLayoutId id="2147483655" r:id="rId5"/>
    <p:sldLayoutId id="2147483651" r:id="rId6"/>
    <p:sldLayoutId id="2147483652" r:id="rId7"/>
    <p:sldLayoutId id="2147483650" r:id="rId8"/>
  </p:sldLayoutIdLst>
  <p:hf hdr="0"/>
  <p:txStyles>
    <p:titleStyle>
      <a:lvl1pPr algn="l" defTabSz="685800" rtl="0" eaLnBrk="1" latinLnBrk="0" hangingPunct="1">
        <a:lnSpc>
          <a:spcPct val="90000"/>
        </a:lnSpc>
        <a:spcBef>
          <a:spcPct val="0"/>
        </a:spcBef>
        <a:buNone/>
        <a:defRPr sz="27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gt;"/>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sv-S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713" userDrawn="1">
          <p15:clr>
            <a:srgbClr val="F26B43"/>
          </p15:clr>
        </p15:guide>
        <p15:guide id="4" pos="5454" userDrawn="1">
          <p15:clr>
            <a:srgbClr val="F26B43"/>
          </p15:clr>
        </p15:guide>
        <p15:guide id="6" pos="358" userDrawn="1">
          <p15:clr>
            <a:srgbClr val="F26B43"/>
          </p15:clr>
        </p15:guide>
        <p15:guide id="7" orient="horz" pos="158" userDrawn="1">
          <p15:clr>
            <a:srgbClr val="F26B43"/>
          </p15:clr>
        </p15:guide>
        <p15:guide id="8" orient="horz" pos="3084" userDrawn="1">
          <p15:clr>
            <a:srgbClr val="F26B43"/>
          </p15:clr>
        </p15:guide>
        <p15:guide id="9" pos="5605" userDrawn="1">
          <p15:clr>
            <a:srgbClr val="F26B43"/>
          </p15:clr>
        </p15:guide>
        <p15:guide id="10" pos="155" userDrawn="1">
          <p15:clr>
            <a:srgbClr val="F26B43"/>
          </p15:clr>
        </p15:guide>
        <p15:guide id="11" pos="560" userDrawn="1">
          <p15:clr>
            <a:srgbClr val="F26B43"/>
          </p15:clr>
        </p15:guide>
        <p15:guide id="12" orient="horz" pos="566" userDrawn="1">
          <p15:clr>
            <a:srgbClr val="F26B43"/>
          </p15:clr>
        </p15:guide>
        <p15:guide id="13" orient="horz" pos="752" userDrawn="1">
          <p15:clr>
            <a:srgbClr val="F26B43"/>
          </p15:clr>
        </p15:guide>
        <p15:guide id="14" orient="horz" pos="298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ate Placeholder 33">
            <a:extLst>
              <a:ext uri="{FF2B5EF4-FFF2-40B4-BE49-F238E27FC236}">
                <a16:creationId xmlns:a16="http://schemas.microsoft.com/office/drawing/2014/main" id="{477E2580-045A-2C4E-BA82-D935EA0B106A}"/>
              </a:ext>
            </a:extLst>
          </p:cNvPr>
          <p:cNvSpPr>
            <a:spLocks noGrp="1"/>
          </p:cNvSpPr>
          <p:nvPr>
            <p:ph type="dt" sz="half" idx="10"/>
          </p:nvPr>
        </p:nvSpPr>
        <p:spPr/>
        <p:txBody>
          <a:bodyPr/>
          <a:lstStyle/>
          <a:p>
            <a:fld id="{AE1FD966-E856-D943-A136-678CE7D86287}" type="datetime1">
              <a:rPr lang="sv-SE" smtClean="0"/>
              <a:pPr/>
              <a:t>2024-10-25</a:t>
            </a:fld>
            <a:endParaRPr lang="sv-SE" dirty="0"/>
          </a:p>
        </p:txBody>
      </p:sp>
      <p:sp>
        <p:nvSpPr>
          <p:cNvPr id="35" name="Footer Placeholder 34">
            <a:extLst>
              <a:ext uri="{FF2B5EF4-FFF2-40B4-BE49-F238E27FC236}">
                <a16:creationId xmlns:a16="http://schemas.microsoft.com/office/drawing/2014/main" id="{52042EA8-980A-C248-824E-A4B16B4412C0}"/>
              </a:ext>
            </a:extLst>
          </p:cNvPr>
          <p:cNvSpPr>
            <a:spLocks noGrp="1"/>
          </p:cNvSpPr>
          <p:nvPr>
            <p:ph type="ftr" sz="quarter" idx="11"/>
          </p:nvPr>
        </p:nvSpPr>
        <p:spPr/>
        <p:txBody>
          <a:bodyPr anchor="t" anchorCtr="0"/>
          <a:lstStyle/>
          <a:p>
            <a:r>
              <a:rPr lang="sv-SE"/>
              <a:t>GNSS / PTP Sync of the ExPECA Testbed</a:t>
            </a:r>
          </a:p>
          <a:p>
            <a:endParaRPr lang="sv-SE" dirty="0"/>
          </a:p>
        </p:txBody>
      </p:sp>
      <p:sp>
        <p:nvSpPr>
          <p:cNvPr id="36" name="Slide Number Placeholder 35">
            <a:extLst>
              <a:ext uri="{FF2B5EF4-FFF2-40B4-BE49-F238E27FC236}">
                <a16:creationId xmlns:a16="http://schemas.microsoft.com/office/drawing/2014/main" id="{8351F6F7-4188-C641-8543-5926E4D074C0}"/>
              </a:ext>
            </a:extLst>
          </p:cNvPr>
          <p:cNvSpPr>
            <a:spLocks noGrp="1"/>
          </p:cNvSpPr>
          <p:nvPr>
            <p:ph type="sldNum" sz="quarter" idx="12"/>
          </p:nvPr>
        </p:nvSpPr>
        <p:spPr/>
        <p:txBody>
          <a:bodyPr/>
          <a:lstStyle/>
          <a:p>
            <a:fld id="{7422A9A3-8636-4A04-BD48-3153280FB086}" type="slidenum">
              <a:rPr lang="sv-SE" smtClean="0"/>
              <a:pPr/>
              <a:t>1</a:t>
            </a:fld>
            <a:endParaRPr lang="sv-SE" dirty="0"/>
          </a:p>
        </p:txBody>
      </p:sp>
      <p:sp>
        <p:nvSpPr>
          <p:cNvPr id="7" name="Title 6">
            <a:extLst>
              <a:ext uri="{FF2B5EF4-FFF2-40B4-BE49-F238E27FC236}">
                <a16:creationId xmlns:a16="http://schemas.microsoft.com/office/drawing/2014/main" id="{60851F35-D7A4-2846-A843-8391B1C1463D}"/>
              </a:ext>
            </a:extLst>
          </p:cNvPr>
          <p:cNvSpPr>
            <a:spLocks noGrp="1"/>
          </p:cNvSpPr>
          <p:nvPr>
            <p:ph type="ctrTitle"/>
          </p:nvPr>
        </p:nvSpPr>
        <p:spPr/>
        <p:txBody>
          <a:bodyPr/>
          <a:lstStyle/>
          <a:p>
            <a:r>
              <a:rPr lang="sv-SE"/>
              <a:t>GNSS / PTP Sync of the ExPECA Testbed</a:t>
            </a:r>
          </a:p>
        </p:txBody>
      </p:sp>
    </p:spTree>
    <p:extLst>
      <p:ext uri="{BB962C8B-B14F-4D97-AF65-F5344CB8AC3E}">
        <p14:creationId xmlns:p14="http://schemas.microsoft.com/office/powerpoint/2010/main" val="3616919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a:xfrm>
            <a:off x="6835080" y="4902599"/>
            <a:ext cx="2057400" cy="232574"/>
          </a:xfrm>
        </p:spPr>
        <p:txBody>
          <a:bodyPr anchor="ctr">
            <a:normAutofit/>
          </a:bodyPr>
          <a:lstStyle/>
          <a:p>
            <a:pPr>
              <a:spcAft>
                <a:spcPts val="600"/>
              </a:spcAft>
            </a:pPr>
            <a:fld id="{7422A9A3-8636-4A04-BD48-3153280FB086}" type="slidenum">
              <a:rPr lang="sv-SE" smtClean="0"/>
              <a:pPr>
                <a:spcAft>
                  <a:spcPts val="600"/>
                </a:spcAft>
              </a:pPr>
              <a:t>2</a:t>
            </a:fld>
            <a:endParaRPr lang="sv-SE"/>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a:xfrm>
            <a:off x="251520" y="4902599"/>
            <a:ext cx="2057400" cy="232574"/>
          </a:xfrm>
        </p:spPr>
        <p:txBody>
          <a:bodyPr anchor="ctr">
            <a:normAutofit/>
          </a:bodyPr>
          <a:lstStyle/>
          <a:p>
            <a:pPr>
              <a:spcAft>
                <a:spcPts val="600"/>
              </a:spcAft>
            </a:pPr>
            <a:fld id="{6FA8D38B-7A85-7E4E-9C9B-12F394E7FE78}" type="datetime1">
              <a:rPr lang="sv-SE" smtClean="0"/>
              <a:pPr>
                <a:spcAft>
                  <a:spcPts val="600"/>
                </a:spcAft>
              </a:pPr>
              <a:t>2024-10-25</a:t>
            </a:fld>
            <a:endParaRPr lang="sv-SE"/>
          </a:p>
        </p:txBody>
      </p:sp>
      <p:pic>
        <p:nvPicPr>
          <p:cNvPr id="3" name="Picture 2">
            <a:extLst>
              <a:ext uri="{FF2B5EF4-FFF2-40B4-BE49-F238E27FC236}">
                <a16:creationId xmlns:a16="http://schemas.microsoft.com/office/drawing/2014/main" id="{84976BFC-91A0-7021-B2E4-7E1FF66DB0E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94461" y="699543"/>
            <a:ext cx="2057400" cy="2028558"/>
          </a:xfrm>
          <a:prstGeom prst="rect">
            <a:avLst/>
          </a:prstGeom>
          <a:noFill/>
        </p:spPr>
      </p:pic>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7"/>
          </p:nvPr>
        </p:nvSpPr>
        <p:spPr>
          <a:xfrm>
            <a:off x="1131888" y="1194594"/>
            <a:ext cx="3794694" cy="3540919"/>
          </a:xfrm>
        </p:spPr>
        <p:txBody>
          <a:bodyPr>
            <a:normAutofit/>
          </a:bodyPr>
          <a:lstStyle/>
          <a:p>
            <a:r>
              <a:rPr lang="sv-SE"/>
              <a:t>Synchronize network elements, both with regards to clocking of communications as well as with precise time reference. GPS / GNSS is used as source for such synchronization</a:t>
            </a:r>
          </a:p>
          <a:p>
            <a:r>
              <a:rPr lang="sv-SE"/>
              <a:t>Ericsson Private 5G needs high quality GPS / GNSS based sync for operation</a:t>
            </a:r>
          </a:p>
          <a:p>
            <a:r>
              <a:rPr lang="sv-SE"/>
              <a:t>Time Sensitive Networking (TSN) needs high quality sync (within a few nanoseconds)</a:t>
            </a:r>
          </a:p>
          <a:p>
            <a:r>
              <a:rPr lang="sv-SE"/>
              <a:t>Many other fields of research require high precision timestamping</a:t>
            </a:r>
          </a:p>
        </p:txBody>
      </p:sp>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a:xfrm>
            <a:off x="1133680" y="250032"/>
            <a:ext cx="7763861" cy="647700"/>
          </a:xfrm>
        </p:spPr>
        <p:txBody>
          <a:bodyPr anchor="ctr">
            <a:normAutofit/>
          </a:bodyPr>
          <a:lstStyle/>
          <a:p>
            <a:r>
              <a:rPr lang="sv-SE"/>
              <a:t>What and Why</a:t>
            </a:r>
          </a:p>
        </p:txBody>
      </p:sp>
      <p:pic>
        <p:nvPicPr>
          <p:cNvPr id="7" name="Picture 6" descr="A picture containing diagram&#10;&#10;Description automatically generated">
            <a:extLst>
              <a:ext uri="{FF2B5EF4-FFF2-40B4-BE49-F238E27FC236}">
                <a16:creationId xmlns:a16="http://schemas.microsoft.com/office/drawing/2014/main" id="{37AE5CB4-3C44-267A-15AD-0848B1951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0452" y="2595758"/>
            <a:ext cx="1479201" cy="1584176"/>
          </a:xfrm>
          <a:prstGeom prst="rect">
            <a:avLst/>
          </a:prstGeom>
        </p:spPr>
      </p:pic>
      <p:sp>
        <p:nvSpPr>
          <p:cNvPr id="8" name="TextBox 7">
            <a:extLst>
              <a:ext uri="{FF2B5EF4-FFF2-40B4-BE49-F238E27FC236}">
                <a16:creationId xmlns:a16="http://schemas.microsoft.com/office/drawing/2014/main" id="{170EBDD3-984D-A376-4D01-66DF4D359616}"/>
              </a:ext>
            </a:extLst>
          </p:cNvPr>
          <p:cNvSpPr txBox="1"/>
          <p:nvPr/>
        </p:nvSpPr>
        <p:spPr>
          <a:xfrm>
            <a:off x="7349216" y="3147814"/>
            <a:ext cx="1029128" cy="307777"/>
          </a:xfrm>
          <a:prstGeom prst="rect">
            <a:avLst/>
          </a:prstGeom>
          <a:noFill/>
        </p:spPr>
        <p:txBody>
          <a:bodyPr wrap="none" lIns="0" tIns="0" rIns="0" bIns="0" rtlCol="0">
            <a:spAutoFit/>
          </a:bodyPr>
          <a:lstStyle/>
          <a:p>
            <a:pPr algn="l"/>
            <a:r>
              <a:rPr lang="sv-SE" sz="2000" b="1"/>
              <a:t>ExPECA</a:t>
            </a:r>
            <a:endParaRPr lang="en-SE" sz="2000" b="1" dirty="0" err="1"/>
          </a:p>
        </p:txBody>
      </p:sp>
      <p:sp>
        <p:nvSpPr>
          <p:cNvPr id="9" name="TextBox 8">
            <a:extLst>
              <a:ext uri="{FF2B5EF4-FFF2-40B4-BE49-F238E27FC236}">
                <a16:creationId xmlns:a16="http://schemas.microsoft.com/office/drawing/2014/main" id="{F97FFD40-6DE7-EDEF-624C-BFCAB031F59E}"/>
              </a:ext>
            </a:extLst>
          </p:cNvPr>
          <p:cNvSpPr txBox="1"/>
          <p:nvPr/>
        </p:nvSpPr>
        <p:spPr>
          <a:xfrm>
            <a:off x="6437297" y="1029290"/>
            <a:ext cx="1481175" cy="307777"/>
          </a:xfrm>
          <a:prstGeom prst="rect">
            <a:avLst/>
          </a:prstGeom>
          <a:noFill/>
        </p:spPr>
        <p:txBody>
          <a:bodyPr wrap="none" lIns="0" tIns="0" rIns="0" bIns="0" rtlCol="0">
            <a:spAutoFit/>
          </a:bodyPr>
          <a:lstStyle/>
          <a:p>
            <a:pPr algn="l"/>
            <a:r>
              <a:rPr lang="sv-SE" sz="2000" b="1"/>
              <a:t>GPS / GNSS</a:t>
            </a:r>
            <a:endParaRPr lang="en-SE" sz="2000" b="1" dirty="0" err="1"/>
          </a:p>
        </p:txBody>
      </p:sp>
      <p:sp>
        <p:nvSpPr>
          <p:cNvPr id="11" name="Footer Placeholder 34">
            <a:extLst>
              <a:ext uri="{FF2B5EF4-FFF2-40B4-BE49-F238E27FC236}">
                <a16:creationId xmlns:a16="http://schemas.microsoft.com/office/drawing/2014/main" id="{8FDA1030-D05C-894D-25CA-E2588E748FB6}"/>
              </a:ext>
            </a:extLst>
          </p:cNvPr>
          <p:cNvSpPr txBox="1">
            <a:spLocks/>
          </p:cNvSpPr>
          <p:nvPr/>
        </p:nvSpPr>
        <p:spPr>
          <a:xfrm>
            <a:off x="2998068" y="4876006"/>
            <a:ext cx="3086100" cy="232574"/>
          </a:xfrm>
          <a:prstGeom prst="rect">
            <a:avLst/>
          </a:prstGeom>
        </p:spPr>
        <p:txBody>
          <a:bodyPr vert="horz" lIns="91440" tIns="45720" rIns="91440" bIns="45720" rtlCol="0" anchor="t" anchorCtr="0"/>
          <a:lstStyle>
            <a:defPPr>
              <a:defRPr lang="sv-SE"/>
            </a:defPPr>
            <a:lvl1pPr marL="0" algn="ctr" defTabSz="685800" rtl="0" eaLnBrk="1" latinLnBrk="0" hangingPunct="1">
              <a:defRPr sz="75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sv-SE"/>
              <a:t>GNSS / PTP Sync of the ExPECA Testbed</a:t>
            </a:r>
          </a:p>
          <a:p>
            <a:endParaRPr lang="sv-SE" dirty="0"/>
          </a:p>
        </p:txBody>
      </p:sp>
    </p:spTree>
    <p:extLst>
      <p:ext uri="{BB962C8B-B14F-4D97-AF65-F5344CB8AC3E}">
        <p14:creationId xmlns:p14="http://schemas.microsoft.com/office/powerpoint/2010/main" val="331822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a:xfrm>
            <a:off x="6835080" y="4902599"/>
            <a:ext cx="2057400" cy="232574"/>
          </a:xfrm>
        </p:spPr>
        <p:txBody>
          <a:bodyPr anchor="ctr">
            <a:normAutofit/>
          </a:bodyPr>
          <a:lstStyle/>
          <a:p>
            <a:pPr>
              <a:spcAft>
                <a:spcPts val="600"/>
              </a:spcAft>
            </a:pPr>
            <a:fld id="{7422A9A3-8636-4A04-BD48-3153280FB086}" type="slidenum">
              <a:rPr lang="sv-SE" smtClean="0"/>
              <a:pPr>
                <a:spcAft>
                  <a:spcPts val="600"/>
                </a:spcAft>
              </a:pPr>
              <a:t>3</a:t>
            </a:fld>
            <a:endParaRPr lang="sv-SE"/>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a:xfrm>
            <a:off x="251520" y="4902599"/>
            <a:ext cx="2057400" cy="232574"/>
          </a:xfrm>
        </p:spPr>
        <p:txBody>
          <a:bodyPr anchor="ctr">
            <a:normAutofit/>
          </a:bodyPr>
          <a:lstStyle/>
          <a:p>
            <a:pPr>
              <a:spcAft>
                <a:spcPts val="600"/>
              </a:spcAft>
            </a:pPr>
            <a:fld id="{6FA8D38B-7A85-7E4E-9C9B-12F394E7FE78}" type="datetime1">
              <a:rPr lang="sv-SE" smtClean="0"/>
              <a:pPr>
                <a:spcAft>
                  <a:spcPts val="600"/>
                </a:spcAft>
              </a:pPr>
              <a:t>2024-10-25</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7"/>
          </p:nvPr>
        </p:nvSpPr>
        <p:spPr>
          <a:xfrm>
            <a:off x="1131888" y="1194594"/>
            <a:ext cx="3794694" cy="3540919"/>
          </a:xfrm>
        </p:spPr>
        <p:txBody>
          <a:bodyPr>
            <a:normAutofit/>
          </a:bodyPr>
          <a:lstStyle/>
          <a:p>
            <a:r>
              <a:rPr lang="sv-SE"/>
              <a:t>The GNSS antenna provides signal, via GNSS splitter, to Ericsson Private 5G system and to a PTP (Precision TimeProtocol) Grandmaster clock</a:t>
            </a:r>
          </a:p>
          <a:p>
            <a:r>
              <a:rPr lang="sv-SE"/>
              <a:t>The GM clock provides, via a PTP enabled switch, sync to TSN devices, using PTP protocol</a:t>
            </a:r>
          </a:p>
          <a:p>
            <a:r>
              <a:rPr lang="sv-SE"/>
              <a:t>One of the two GNSS receivers connected to the splitter will provide power to the active GNSS antenna. In our case, it is the Ericsson 5G GNSS receiver</a:t>
            </a:r>
          </a:p>
        </p:txBody>
      </p:sp>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a:xfrm>
            <a:off x="1133680" y="250032"/>
            <a:ext cx="7763861" cy="647700"/>
          </a:xfrm>
        </p:spPr>
        <p:txBody>
          <a:bodyPr anchor="ctr">
            <a:normAutofit/>
          </a:bodyPr>
          <a:lstStyle/>
          <a:p>
            <a:r>
              <a:rPr lang="sv-SE"/>
              <a:t>Overall Architecture</a:t>
            </a:r>
          </a:p>
        </p:txBody>
      </p:sp>
      <p:pic>
        <p:nvPicPr>
          <p:cNvPr id="10" name="Picture 9">
            <a:extLst>
              <a:ext uri="{FF2B5EF4-FFF2-40B4-BE49-F238E27FC236}">
                <a16:creationId xmlns:a16="http://schemas.microsoft.com/office/drawing/2014/main" id="{2ADD3F19-B0A5-0BDE-2A47-8C0609B0C1DD}"/>
              </a:ext>
            </a:extLst>
          </p:cNvPr>
          <p:cNvPicPr>
            <a:picLocks noChangeAspect="1"/>
          </p:cNvPicPr>
          <p:nvPr/>
        </p:nvPicPr>
        <p:blipFill>
          <a:blip r:embed="rId2"/>
          <a:stretch>
            <a:fillRect/>
          </a:stretch>
        </p:blipFill>
        <p:spPr>
          <a:xfrm>
            <a:off x="6516216" y="411510"/>
            <a:ext cx="454373" cy="547578"/>
          </a:xfrm>
          <a:prstGeom prst="rect">
            <a:avLst/>
          </a:prstGeom>
        </p:spPr>
      </p:pic>
      <p:sp>
        <p:nvSpPr>
          <p:cNvPr id="14" name="Rectangle 13">
            <a:extLst>
              <a:ext uri="{FF2B5EF4-FFF2-40B4-BE49-F238E27FC236}">
                <a16:creationId xmlns:a16="http://schemas.microsoft.com/office/drawing/2014/main" id="{5A5220F3-67B4-8D51-078A-EE39C39FAEAD}"/>
              </a:ext>
            </a:extLst>
          </p:cNvPr>
          <p:cNvSpPr/>
          <p:nvPr/>
        </p:nvSpPr>
        <p:spPr>
          <a:xfrm>
            <a:off x="6563382" y="1505618"/>
            <a:ext cx="360040" cy="2325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sp>
        <p:nvSpPr>
          <p:cNvPr id="22" name="Rectangle 21">
            <a:extLst>
              <a:ext uri="{FF2B5EF4-FFF2-40B4-BE49-F238E27FC236}">
                <a16:creationId xmlns:a16="http://schemas.microsoft.com/office/drawing/2014/main" id="{FE3E637E-EB56-ABAD-4F4C-49911E3A37D7}"/>
              </a:ext>
            </a:extLst>
          </p:cNvPr>
          <p:cNvSpPr/>
          <p:nvPr/>
        </p:nvSpPr>
        <p:spPr>
          <a:xfrm>
            <a:off x="5988483" y="4011910"/>
            <a:ext cx="211101" cy="2325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sp>
        <p:nvSpPr>
          <p:cNvPr id="23" name="Rectangle 22">
            <a:extLst>
              <a:ext uri="{FF2B5EF4-FFF2-40B4-BE49-F238E27FC236}">
                <a16:creationId xmlns:a16="http://schemas.microsoft.com/office/drawing/2014/main" id="{4EE71752-3270-9A85-D94F-2F5AED618C9D}"/>
              </a:ext>
            </a:extLst>
          </p:cNvPr>
          <p:cNvSpPr/>
          <p:nvPr/>
        </p:nvSpPr>
        <p:spPr>
          <a:xfrm>
            <a:off x="6445683" y="4011910"/>
            <a:ext cx="211101" cy="2325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sp>
        <p:nvSpPr>
          <p:cNvPr id="24" name="Rectangle 23">
            <a:extLst>
              <a:ext uri="{FF2B5EF4-FFF2-40B4-BE49-F238E27FC236}">
                <a16:creationId xmlns:a16="http://schemas.microsoft.com/office/drawing/2014/main" id="{AF20BF20-D686-632D-AE87-3113452CD727}"/>
              </a:ext>
            </a:extLst>
          </p:cNvPr>
          <p:cNvSpPr/>
          <p:nvPr/>
        </p:nvSpPr>
        <p:spPr>
          <a:xfrm>
            <a:off x="6902883" y="4018922"/>
            <a:ext cx="211101" cy="2325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sp>
        <p:nvSpPr>
          <p:cNvPr id="25" name="Rectangle 24">
            <a:extLst>
              <a:ext uri="{FF2B5EF4-FFF2-40B4-BE49-F238E27FC236}">
                <a16:creationId xmlns:a16="http://schemas.microsoft.com/office/drawing/2014/main" id="{76DF10B3-37D1-FB3D-A6F9-A1510FD95BBC}"/>
              </a:ext>
            </a:extLst>
          </p:cNvPr>
          <p:cNvSpPr/>
          <p:nvPr/>
        </p:nvSpPr>
        <p:spPr>
          <a:xfrm>
            <a:off x="7360083" y="4011910"/>
            <a:ext cx="211101" cy="2325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sp>
        <p:nvSpPr>
          <p:cNvPr id="26" name="Rectangle 25">
            <a:extLst>
              <a:ext uri="{FF2B5EF4-FFF2-40B4-BE49-F238E27FC236}">
                <a16:creationId xmlns:a16="http://schemas.microsoft.com/office/drawing/2014/main" id="{F6DB442A-B990-ECA6-3B94-564AAD3E5973}"/>
              </a:ext>
            </a:extLst>
          </p:cNvPr>
          <p:cNvSpPr/>
          <p:nvPr/>
        </p:nvSpPr>
        <p:spPr>
          <a:xfrm>
            <a:off x="7817283" y="4018922"/>
            <a:ext cx="211101" cy="2325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cxnSp>
        <p:nvCxnSpPr>
          <p:cNvPr id="28" name="Straight Connector 27">
            <a:extLst>
              <a:ext uri="{FF2B5EF4-FFF2-40B4-BE49-F238E27FC236}">
                <a16:creationId xmlns:a16="http://schemas.microsoft.com/office/drawing/2014/main" id="{53F342FB-D15C-5E46-F470-DF2043E294AA}"/>
              </a:ext>
            </a:extLst>
          </p:cNvPr>
          <p:cNvCxnSpPr>
            <a:cxnSpLocks/>
            <a:endCxn id="14" idx="0"/>
          </p:cNvCxnSpPr>
          <p:nvPr/>
        </p:nvCxnSpPr>
        <p:spPr>
          <a:xfrm>
            <a:off x="6743402" y="843558"/>
            <a:ext cx="0" cy="6620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4D8B40-013B-B889-5218-C2669956C5E2}"/>
              </a:ext>
            </a:extLst>
          </p:cNvPr>
          <p:cNvCxnSpPr>
            <a:cxnSpLocks/>
            <a:stCxn id="14" idx="1"/>
          </p:cNvCxnSpPr>
          <p:nvPr/>
        </p:nvCxnSpPr>
        <p:spPr>
          <a:xfrm flipH="1">
            <a:off x="5914008" y="1621905"/>
            <a:ext cx="64937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C224C8B-24BD-66FD-41D1-A51F6609C420}"/>
              </a:ext>
            </a:extLst>
          </p:cNvPr>
          <p:cNvCxnSpPr>
            <a:cxnSpLocks/>
          </p:cNvCxnSpPr>
          <p:nvPr/>
        </p:nvCxnSpPr>
        <p:spPr>
          <a:xfrm>
            <a:off x="5909794" y="1621905"/>
            <a:ext cx="0" cy="5554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43EE1FC-BB20-D639-A407-ADCFC8628496}"/>
              </a:ext>
            </a:extLst>
          </p:cNvPr>
          <p:cNvCxnSpPr>
            <a:cxnSpLocks/>
          </p:cNvCxnSpPr>
          <p:nvPr/>
        </p:nvCxnSpPr>
        <p:spPr>
          <a:xfrm flipH="1">
            <a:off x="6923422" y="1621905"/>
            <a:ext cx="6296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68F7455-2950-D358-B028-F80AC5FEEF34}"/>
              </a:ext>
            </a:extLst>
          </p:cNvPr>
          <p:cNvCxnSpPr>
            <a:cxnSpLocks/>
          </p:cNvCxnSpPr>
          <p:nvPr/>
        </p:nvCxnSpPr>
        <p:spPr>
          <a:xfrm>
            <a:off x="7555848" y="1621905"/>
            <a:ext cx="0" cy="5554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DC8E6B-8F0D-2FAD-FB77-E9B512318823}"/>
              </a:ext>
            </a:extLst>
          </p:cNvPr>
          <p:cNvCxnSpPr>
            <a:cxnSpLocks/>
          </p:cNvCxnSpPr>
          <p:nvPr/>
        </p:nvCxnSpPr>
        <p:spPr>
          <a:xfrm>
            <a:off x="7553092" y="2564039"/>
            <a:ext cx="1990" cy="4119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5E2970-39CA-7916-1BDB-707725B32568}"/>
              </a:ext>
            </a:extLst>
          </p:cNvPr>
          <p:cNvCxnSpPr>
            <a:cxnSpLocks/>
            <a:endCxn id="22" idx="0"/>
          </p:cNvCxnSpPr>
          <p:nvPr/>
        </p:nvCxnSpPr>
        <p:spPr>
          <a:xfrm flipH="1">
            <a:off x="6094034" y="3336075"/>
            <a:ext cx="1461048" cy="6758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A5694A2-A04C-1F96-9D66-37188DABF314}"/>
              </a:ext>
            </a:extLst>
          </p:cNvPr>
          <p:cNvCxnSpPr>
            <a:cxnSpLocks/>
            <a:endCxn id="23" idx="0"/>
          </p:cNvCxnSpPr>
          <p:nvPr/>
        </p:nvCxnSpPr>
        <p:spPr>
          <a:xfrm flipH="1">
            <a:off x="6551234" y="3336075"/>
            <a:ext cx="1003848" cy="6758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9F84AA6-A36A-CB32-BB32-DAA3DEB8B90F}"/>
              </a:ext>
            </a:extLst>
          </p:cNvPr>
          <p:cNvCxnSpPr>
            <a:cxnSpLocks/>
            <a:endCxn id="24" idx="0"/>
          </p:cNvCxnSpPr>
          <p:nvPr/>
        </p:nvCxnSpPr>
        <p:spPr>
          <a:xfrm flipH="1">
            <a:off x="7008434" y="3336075"/>
            <a:ext cx="546648" cy="6828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AA6CDED-AC08-7A2A-44E3-5BAE4F7F75FC}"/>
              </a:ext>
            </a:extLst>
          </p:cNvPr>
          <p:cNvCxnSpPr>
            <a:cxnSpLocks/>
            <a:endCxn id="25" idx="0"/>
          </p:cNvCxnSpPr>
          <p:nvPr/>
        </p:nvCxnSpPr>
        <p:spPr>
          <a:xfrm flipH="1">
            <a:off x="7465634" y="3336075"/>
            <a:ext cx="89448" cy="6758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325F71A-FC61-61E9-BE0A-47F4B95B8EC8}"/>
              </a:ext>
            </a:extLst>
          </p:cNvPr>
          <p:cNvCxnSpPr>
            <a:cxnSpLocks/>
            <a:endCxn id="26" idx="0"/>
          </p:cNvCxnSpPr>
          <p:nvPr/>
        </p:nvCxnSpPr>
        <p:spPr>
          <a:xfrm>
            <a:off x="7555082" y="3336075"/>
            <a:ext cx="367752" cy="6828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5309D3F0-0001-64B4-2C44-06C563A81961}"/>
              </a:ext>
            </a:extLst>
          </p:cNvPr>
          <p:cNvSpPr txBox="1"/>
          <p:nvPr/>
        </p:nvSpPr>
        <p:spPr>
          <a:xfrm>
            <a:off x="6971035" y="491359"/>
            <a:ext cx="629668" cy="369332"/>
          </a:xfrm>
          <a:prstGeom prst="rect">
            <a:avLst/>
          </a:prstGeom>
          <a:noFill/>
        </p:spPr>
        <p:txBody>
          <a:bodyPr wrap="square" lIns="0" tIns="0" rIns="0" bIns="0" rtlCol="0">
            <a:spAutoFit/>
          </a:bodyPr>
          <a:lstStyle/>
          <a:p>
            <a:pPr algn="l"/>
            <a:r>
              <a:rPr lang="sv-SE" sz="1200"/>
              <a:t>GNSS Antenna</a:t>
            </a:r>
            <a:endParaRPr lang="en-SE" sz="1200" dirty="0" err="1"/>
          </a:p>
        </p:txBody>
      </p:sp>
      <p:sp>
        <p:nvSpPr>
          <p:cNvPr id="68" name="TextBox 67">
            <a:extLst>
              <a:ext uri="{FF2B5EF4-FFF2-40B4-BE49-F238E27FC236}">
                <a16:creationId xmlns:a16="http://schemas.microsoft.com/office/drawing/2014/main" id="{43151F70-DC9B-9833-D757-E769EA26FABA}"/>
              </a:ext>
            </a:extLst>
          </p:cNvPr>
          <p:cNvSpPr txBox="1"/>
          <p:nvPr/>
        </p:nvSpPr>
        <p:spPr>
          <a:xfrm>
            <a:off x="6979433" y="1162249"/>
            <a:ext cx="629668" cy="369332"/>
          </a:xfrm>
          <a:prstGeom prst="rect">
            <a:avLst/>
          </a:prstGeom>
          <a:noFill/>
        </p:spPr>
        <p:txBody>
          <a:bodyPr wrap="square" lIns="0" tIns="0" rIns="0" bIns="0" rtlCol="0">
            <a:spAutoFit/>
          </a:bodyPr>
          <a:lstStyle/>
          <a:p>
            <a:pPr algn="l"/>
            <a:r>
              <a:rPr lang="sv-SE" sz="1200"/>
              <a:t>GNSS Splitter</a:t>
            </a:r>
            <a:endParaRPr lang="en-SE" sz="1200" dirty="0" err="1"/>
          </a:p>
        </p:txBody>
      </p:sp>
      <p:sp>
        <p:nvSpPr>
          <p:cNvPr id="69" name="TextBox 68">
            <a:extLst>
              <a:ext uri="{FF2B5EF4-FFF2-40B4-BE49-F238E27FC236}">
                <a16:creationId xmlns:a16="http://schemas.microsoft.com/office/drawing/2014/main" id="{5F84427B-391A-6161-884A-99853126DAD2}"/>
              </a:ext>
            </a:extLst>
          </p:cNvPr>
          <p:cNvSpPr txBox="1"/>
          <p:nvPr/>
        </p:nvSpPr>
        <p:spPr>
          <a:xfrm>
            <a:off x="4785697" y="3950543"/>
            <a:ext cx="629668" cy="369332"/>
          </a:xfrm>
          <a:prstGeom prst="rect">
            <a:avLst/>
          </a:prstGeom>
          <a:noFill/>
        </p:spPr>
        <p:txBody>
          <a:bodyPr wrap="square" lIns="0" tIns="0" rIns="0" bIns="0" rtlCol="0">
            <a:spAutoFit/>
          </a:bodyPr>
          <a:lstStyle/>
          <a:p>
            <a:pPr algn="l"/>
            <a:r>
              <a:rPr lang="sv-SE" sz="1200"/>
              <a:t>TSN Devices</a:t>
            </a:r>
            <a:endParaRPr lang="en-SE" sz="1200" dirty="0" err="1"/>
          </a:p>
        </p:txBody>
      </p:sp>
      <p:cxnSp>
        <p:nvCxnSpPr>
          <p:cNvPr id="71" name="Straight Arrow Connector 70">
            <a:extLst>
              <a:ext uri="{FF2B5EF4-FFF2-40B4-BE49-F238E27FC236}">
                <a16:creationId xmlns:a16="http://schemas.microsoft.com/office/drawing/2014/main" id="{2DDDBCFF-5F4F-5C78-17B5-AF938A775C72}"/>
              </a:ext>
            </a:extLst>
          </p:cNvPr>
          <p:cNvCxnSpPr>
            <a:stCxn id="69" idx="3"/>
          </p:cNvCxnSpPr>
          <p:nvPr/>
        </p:nvCxnSpPr>
        <p:spPr>
          <a:xfrm>
            <a:off x="5415365" y="4135209"/>
            <a:ext cx="48878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240ACE2-953F-DE8D-F68D-F106FBB159E7}"/>
              </a:ext>
            </a:extLst>
          </p:cNvPr>
          <p:cNvSpPr txBox="1"/>
          <p:nvPr/>
        </p:nvSpPr>
        <p:spPr>
          <a:xfrm>
            <a:off x="6055733" y="1058366"/>
            <a:ext cx="419862" cy="184666"/>
          </a:xfrm>
          <a:prstGeom prst="rect">
            <a:avLst/>
          </a:prstGeom>
          <a:noFill/>
        </p:spPr>
        <p:txBody>
          <a:bodyPr wrap="square" lIns="0" tIns="0" rIns="0" bIns="0" rtlCol="0">
            <a:spAutoFit/>
          </a:bodyPr>
          <a:lstStyle/>
          <a:p>
            <a:pPr algn="l"/>
            <a:r>
              <a:rPr lang="sv-SE" sz="1200"/>
              <a:t>50 m</a:t>
            </a:r>
            <a:endParaRPr lang="en-SE" sz="1200" dirty="0" err="1"/>
          </a:p>
        </p:txBody>
      </p:sp>
      <p:cxnSp>
        <p:nvCxnSpPr>
          <p:cNvPr id="73" name="Straight Arrow Connector 72">
            <a:extLst>
              <a:ext uri="{FF2B5EF4-FFF2-40B4-BE49-F238E27FC236}">
                <a16:creationId xmlns:a16="http://schemas.microsoft.com/office/drawing/2014/main" id="{CB1B3B7C-CA3E-14B3-2622-4DD1B0515E9C}"/>
              </a:ext>
            </a:extLst>
          </p:cNvPr>
          <p:cNvCxnSpPr>
            <a:cxnSpLocks/>
          </p:cNvCxnSpPr>
          <p:nvPr/>
        </p:nvCxnSpPr>
        <p:spPr>
          <a:xfrm>
            <a:off x="6445683" y="1157151"/>
            <a:ext cx="24268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7A4E8467-5EE4-141C-C36E-3AEEA9933196}"/>
              </a:ext>
            </a:extLst>
          </p:cNvPr>
          <p:cNvSpPr txBox="1"/>
          <p:nvPr/>
        </p:nvSpPr>
        <p:spPr>
          <a:xfrm>
            <a:off x="5319607" y="1816340"/>
            <a:ext cx="330084" cy="184666"/>
          </a:xfrm>
          <a:prstGeom prst="rect">
            <a:avLst/>
          </a:prstGeom>
          <a:noFill/>
        </p:spPr>
        <p:txBody>
          <a:bodyPr wrap="square" lIns="0" tIns="0" rIns="0" bIns="0" rtlCol="0">
            <a:spAutoFit/>
          </a:bodyPr>
          <a:lstStyle/>
          <a:p>
            <a:pPr algn="l"/>
            <a:r>
              <a:rPr lang="sv-SE" sz="1200"/>
              <a:t>2 m</a:t>
            </a:r>
            <a:endParaRPr lang="en-SE" sz="1200" dirty="0" err="1"/>
          </a:p>
        </p:txBody>
      </p:sp>
      <p:cxnSp>
        <p:nvCxnSpPr>
          <p:cNvPr id="76" name="Straight Arrow Connector 75">
            <a:extLst>
              <a:ext uri="{FF2B5EF4-FFF2-40B4-BE49-F238E27FC236}">
                <a16:creationId xmlns:a16="http://schemas.microsoft.com/office/drawing/2014/main" id="{0591DDBF-B3AC-96B2-9E72-A6CF44AA5EC4}"/>
              </a:ext>
            </a:extLst>
          </p:cNvPr>
          <p:cNvCxnSpPr>
            <a:cxnSpLocks/>
          </p:cNvCxnSpPr>
          <p:nvPr/>
        </p:nvCxnSpPr>
        <p:spPr>
          <a:xfrm>
            <a:off x="5616115" y="1923260"/>
            <a:ext cx="24268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0FFABFD6-B346-D49F-8DF8-81012CDD7D11}"/>
              </a:ext>
            </a:extLst>
          </p:cNvPr>
          <p:cNvSpPr txBox="1"/>
          <p:nvPr/>
        </p:nvSpPr>
        <p:spPr>
          <a:xfrm>
            <a:off x="7972832" y="1830927"/>
            <a:ext cx="343582" cy="184666"/>
          </a:xfrm>
          <a:prstGeom prst="rect">
            <a:avLst/>
          </a:prstGeom>
          <a:noFill/>
        </p:spPr>
        <p:txBody>
          <a:bodyPr wrap="square" lIns="0" tIns="0" rIns="0" bIns="0" rtlCol="0">
            <a:spAutoFit/>
          </a:bodyPr>
          <a:lstStyle/>
          <a:p>
            <a:pPr algn="l"/>
            <a:r>
              <a:rPr lang="sv-SE" sz="1200"/>
              <a:t>2 m</a:t>
            </a:r>
            <a:endParaRPr lang="en-SE" sz="1200" dirty="0" err="1"/>
          </a:p>
        </p:txBody>
      </p:sp>
      <p:cxnSp>
        <p:nvCxnSpPr>
          <p:cNvPr id="78" name="Straight Arrow Connector 77">
            <a:extLst>
              <a:ext uri="{FF2B5EF4-FFF2-40B4-BE49-F238E27FC236}">
                <a16:creationId xmlns:a16="http://schemas.microsoft.com/office/drawing/2014/main" id="{7426497F-D7E5-B5D5-C7BC-B0616B20841B}"/>
              </a:ext>
            </a:extLst>
          </p:cNvPr>
          <p:cNvCxnSpPr>
            <a:cxnSpLocks/>
          </p:cNvCxnSpPr>
          <p:nvPr/>
        </p:nvCxnSpPr>
        <p:spPr>
          <a:xfrm flipH="1">
            <a:off x="7668344" y="1923260"/>
            <a:ext cx="25448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8039078A-5C2B-727B-7531-2E4B5BD67672}"/>
              </a:ext>
            </a:extLst>
          </p:cNvPr>
          <p:cNvSpPr txBox="1"/>
          <p:nvPr/>
        </p:nvSpPr>
        <p:spPr>
          <a:xfrm>
            <a:off x="5540678" y="2834988"/>
            <a:ext cx="630401" cy="184666"/>
          </a:xfrm>
          <a:prstGeom prst="rect">
            <a:avLst/>
          </a:prstGeom>
          <a:noFill/>
        </p:spPr>
        <p:txBody>
          <a:bodyPr wrap="square" lIns="0" tIns="0" rIns="0" bIns="0" rtlCol="0">
            <a:spAutoFit/>
          </a:bodyPr>
          <a:lstStyle/>
          <a:p>
            <a:pPr algn="l"/>
            <a:r>
              <a:rPr lang="sv-SE" sz="1200"/>
              <a:t>Ethernet</a:t>
            </a:r>
            <a:endParaRPr lang="en-SE" sz="1200" dirty="0" err="1"/>
          </a:p>
        </p:txBody>
      </p:sp>
      <p:cxnSp>
        <p:nvCxnSpPr>
          <p:cNvPr id="85" name="Straight Arrow Connector 84">
            <a:extLst>
              <a:ext uri="{FF2B5EF4-FFF2-40B4-BE49-F238E27FC236}">
                <a16:creationId xmlns:a16="http://schemas.microsoft.com/office/drawing/2014/main" id="{459F48A8-220B-CE42-DE5A-7E9C1E5560B5}"/>
              </a:ext>
            </a:extLst>
          </p:cNvPr>
          <p:cNvCxnSpPr>
            <a:cxnSpLocks/>
          </p:cNvCxnSpPr>
          <p:nvPr/>
        </p:nvCxnSpPr>
        <p:spPr>
          <a:xfrm flipV="1">
            <a:off x="6238695" y="2787774"/>
            <a:ext cx="1226939" cy="10201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E97659FC-BD7B-2A49-C368-B19CD9EA96E5}"/>
              </a:ext>
            </a:extLst>
          </p:cNvPr>
          <p:cNvCxnSpPr>
            <a:cxnSpLocks/>
          </p:cNvCxnSpPr>
          <p:nvPr/>
        </p:nvCxnSpPr>
        <p:spPr>
          <a:xfrm>
            <a:off x="6199334" y="3048447"/>
            <a:ext cx="544068" cy="5651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684957C7-CEA5-9CBB-D5CC-D1B913FE6D87}"/>
              </a:ext>
            </a:extLst>
          </p:cNvPr>
          <p:cNvSpPr txBox="1"/>
          <p:nvPr/>
        </p:nvSpPr>
        <p:spPr>
          <a:xfrm>
            <a:off x="7987597" y="916741"/>
            <a:ext cx="630401" cy="184666"/>
          </a:xfrm>
          <a:prstGeom prst="rect">
            <a:avLst/>
          </a:prstGeom>
          <a:noFill/>
        </p:spPr>
        <p:txBody>
          <a:bodyPr wrap="square" lIns="0" tIns="0" rIns="0" bIns="0" rtlCol="0">
            <a:spAutoFit/>
          </a:bodyPr>
          <a:lstStyle/>
          <a:p>
            <a:pPr algn="l"/>
            <a:r>
              <a:rPr lang="sv-SE" sz="1200"/>
              <a:t>Coaxial</a:t>
            </a:r>
            <a:endParaRPr lang="en-SE" sz="1200" dirty="0" err="1"/>
          </a:p>
        </p:txBody>
      </p:sp>
      <p:cxnSp>
        <p:nvCxnSpPr>
          <p:cNvPr id="92" name="Straight Arrow Connector 91">
            <a:extLst>
              <a:ext uri="{FF2B5EF4-FFF2-40B4-BE49-F238E27FC236}">
                <a16:creationId xmlns:a16="http://schemas.microsoft.com/office/drawing/2014/main" id="{D92608CA-642F-7C61-C7B1-2D51D9825DE7}"/>
              </a:ext>
            </a:extLst>
          </p:cNvPr>
          <p:cNvCxnSpPr>
            <a:cxnSpLocks/>
          </p:cNvCxnSpPr>
          <p:nvPr/>
        </p:nvCxnSpPr>
        <p:spPr>
          <a:xfrm flipH="1" flipV="1">
            <a:off x="6865545" y="1007507"/>
            <a:ext cx="998235" cy="15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03DCAEE-DB13-3E97-F92D-C695BDA38FA9}"/>
              </a:ext>
            </a:extLst>
          </p:cNvPr>
          <p:cNvCxnSpPr>
            <a:cxnSpLocks/>
          </p:cNvCxnSpPr>
          <p:nvPr/>
        </p:nvCxnSpPr>
        <p:spPr>
          <a:xfrm flipH="1">
            <a:off x="7600703" y="1173824"/>
            <a:ext cx="322130" cy="4163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7BC0E58D-39D9-6A99-3386-72DB82A9ECFF}"/>
              </a:ext>
            </a:extLst>
          </p:cNvPr>
          <p:cNvSpPr/>
          <p:nvPr/>
        </p:nvSpPr>
        <p:spPr>
          <a:xfrm>
            <a:off x="5270401" y="2190109"/>
            <a:ext cx="1228191" cy="481380"/>
          </a:xfrm>
          <a:prstGeom prst="roundRect">
            <a:avLst/>
          </a:prstGeom>
          <a:solidFill>
            <a:schemeClr val="accent1">
              <a:lumMod val="40000"/>
              <a:lumOff val="60000"/>
            </a:schemeClr>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a:solidFill>
                  <a:schemeClr val="tx1"/>
                </a:solidFill>
              </a:rPr>
              <a:t>Ericsson</a:t>
            </a:r>
          </a:p>
          <a:p>
            <a:pPr algn="ctr"/>
            <a:r>
              <a:rPr lang="sv-SE" sz="1200">
                <a:solidFill>
                  <a:schemeClr val="tx1"/>
                </a:solidFill>
              </a:rPr>
              <a:t>5G</a:t>
            </a:r>
            <a:endParaRPr lang="en-SE" sz="1200">
              <a:solidFill>
                <a:schemeClr val="tx1"/>
              </a:solidFill>
            </a:endParaRPr>
          </a:p>
        </p:txBody>
      </p:sp>
      <p:sp>
        <p:nvSpPr>
          <p:cNvPr id="9" name="Rectangle: Rounded Corners 8">
            <a:extLst>
              <a:ext uri="{FF2B5EF4-FFF2-40B4-BE49-F238E27FC236}">
                <a16:creationId xmlns:a16="http://schemas.microsoft.com/office/drawing/2014/main" id="{A6DDB612-87D6-0704-5516-C1227CCAB97E}"/>
              </a:ext>
            </a:extLst>
          </p:cNvPr>
          <p:cNvSpPr/>
          <p:nvPr/>
        </p:nvSpPr>
        <p:spPr>
          <a:xfrm>
            <a:off x="6938996" y="2192328"/>
            <a:ext cx="1228191" cy="481380"/>
          </a:xfrm>
          <a:prstGeom prst="roundRect">
            <a:avLst/>
          </a:prstGeom>
          <a:solidFill>
            <a:schemeClr val="accent1">
              <a:lumMod val="40000"/>
              <a:lumOff val="60000"/>
            </a:schemeClr>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a:solidFill>
                  <a:schemeClr val="tx1"/>
                </a:solidFill>
              </a:rPr>
              <a:t>PTP GM</a:t>
            </a:r>
          </a:p>
          <a:p>
            <a:pPr algn="ctr"/>
            <a:r>
              <a:rPr lang="sv-SE" sz="1200">
                <a:solidFill>
                  <a:schemeClr val="tx1"/>
                </a:solidFill>
              </a:rPr>
              <a:t>Clock</a:t>
            </a:r>
          </a:p>
        </p:txBody>
      </p:sp>
      <p:sp>
        <p:nvSpPr>
          <p:cNvPr id="13" name="Rectangle: Rounded Corners 12">
            <a:extLst>
              <a:ext uri="{FF2B5EF4-FFF2-40B4-BE49-F238E27FC236}">
                <a16:creationId xmlns:a16="http://schemas.microsoft.com/office/drawing/2014/main" id="{8F97C739-CAA3-A2AB-C2EB-82E1BCACDE05}"/>
              </a:ext>
            </a:extLst>
          </p:cNvPr>
          <p:cNvSpPr/>
          <p:nvPr/>
        </p:nvSpPr>
        <p:spPr>
          <a:xfrm>
            <a:off x="6938996" y="2977167"/>
            <a:ext cx="1226201" cy="595468"/>
          </a:xfrm>
          <a:prstGeom prst="roundRect">
            <a:avLst/>
          </a:prstGeom>
          <a:solidFill>
            <a:srgbClr val="FFC000"/>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a:solidFill>
                  <a:schemeClr val="tx1"/>
                </a:solidFill>
              </a:rPr>
              <a:t>PTP</a:t>
            </a:r>
          </a:p>
          <a:p>
            <a:pPr algn="ctr"/>
            <a:r>
              <a:rPr lang="sv-SE" sz="1000">
                <a:solidFill>
                  <a:schemeClr val="tx1"/>
                </a:solidFill>
              </a:rPr>
              <a:t>Transparent</a:t>
            </a:r>
          </a:p>
          <a:p>
            <a:pPr algn="ctr"/>
            <a:r>
              <a:rPr lang="sv-SE" sz="1000">
                <a:solidFill>
                  <a:schemeClr val="tx1"/>
                </a:solidFill>
              </a:rPr>
              <a:t>Clock / Switch</a:t>
            </a:r>
          </a:p>
        </p:txBody>
      </p:sp>
      <p:sp>
        <p:nvSpPr>
          <p:cNvPr id="2" name="Footer Placeholder 34">
            <a:extLst>
              <a:ext uri="{FF2B5EF4-FFF2-40B4-BE49-F238E27FC236}">
                <a16:creationId xmlns:a16="http://schemas.microsoft.com/office/drawing/2014/main" id="{27460208-BF28-D25E-CFC1-5B1F67906965}"/>
              </a:ext>
            </a:extLst>
          </p:cNvPr>
          <p:cNvSpPr txBox="1">
            <a:spLocks/>
          </p:cNvSpPr>
          <p:nvPr/>
        </p:nvSpPr>
        <p:spPr>
          <a:xfrm>
            <a:off x="3007933" y="4876006"/>
            <a:ext cx="3086100" cy="232574"/>
          </a:xfrm>
          <a:prstGeom prst="rect">
            <a:avLst/>
          </a:prstGeom>
        </p:spPr>
        <p:txBody>
          <a:bodyPr vert="horz" lIns="91440" tIns="45720" rIns="91440" bIns="45720" rtlCol="0" anchor="t" anchorCtr="0"/>
          <a:lstStyle>
            <a:defPPr>
              <a:defRPr lang="sv-SE"/>
            </a:defPPr>
            <a:lvl1pPr marL="0" algn="ctr" defTabSz="685800" rtl="0" eaLnBrk="1" latinLnBrk="0" hangingPunct="1">
              <a:defRPr sz="75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sv-SE"/>
              <a:t>GNSS / PTP Sync of the ExPECA Testbed</a:t>
            </a:r>
          </a:p>
          <a:p>
            <a:endParaRPr lang="sv-SE" dirty="0"/>
          </a:p>
        </p:txBody>
      </p:sp>
    </p:spTree>
    <p:extLst>
      <p:ext uri="{BB962C8B-B14F-4D97-AF65-F5344CB8AC3E}">
        <p14:creationId xmlns:p14="http://schemas.microsoft.com/office/powerpoint/2010/main" val="40737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a:xfrm>
            <a:off x="6835080" y="4902599"/>
            <a:ext cx="2057400" cy="232574"/>
          </a:xfrm>
        </p:spPr>
        <p:txBody>
          <a:bodyPr anchor="ctr">
            <a:normAutofit/>
          </a:bodyPr>
          <a:lstStyle/>
          <a:p>
            <a:pPr>
              <a:spcAft>
                <a:spcPts val="600"/>
              </a:spcAft>
            </a:pPr>
            <a:fld id="{7422A9A3-8636-4A04-BD48-3153280FB086}" type="slidenum">
              <a:rPr lang="sv-SE" smtClean="0"/>
              <a:pPr>
                <a:spcAft>
                  <a:spcPts val="600"/>
                </a:spcAft>
              </a:pPr>
              <a:t>4</a:t>
            </a:fld>
            <a:endParaRPr lang="sv-SE"/>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a:xfrm>
            <a:off x="251520" y="4902599"/>
            <a:ext cx="2057400" cy="232574"/>
          </a:xfrm>
        </p:spPr>
        <p:txBody>
          <a:bodyPr anchor="ctr">
            <a:normAutofit/>
          </a:bodyPr>
          <a:lstStyle/>
          <a:p>
            <a:pPr>
              <a:spcAft>
                <a:spcPts val="600"/>
              </a:spcAft>
            </a:pPr>
            <a:fld id="{6FA8D38B-7A85-7E4E-9C9B-12F394E7FE78}" type="datetime1">
              <a:rPr lang="sv-SE" smtClean="0"/>
              <a:pPr>
                <a:spcAft>
                  <a:spcPts val="600"/>
                </a:spcAft>
              </a:pPr>
              <a:t>2024-10-25</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7"/>
          </p:nvPr>
        </p:nvSpPr>
        <p:spPr>
          <a:xfrm>
            <a:off x="1131888" y="1194594"/>
            <a:ext cx="3794694" cy="3540919"/>
          </a:xfrm>
        </p:spPr>
        <p:txBody>
          <a:bodyPr>
            <a:normAutofit/>
          </a:bodyPr>
          <a:lstStyle/>
          <a:p>
            <a:r>
              <a:rPr lang="sv-SE"/>
              <a:t>The GNSS receiver gets GNSS signal from the active antenna via coaxial cable</a:t>
            </a:r>
          </a:p>
          <a:p>
            <a:r>
              <a:rPr lang="sv-SE"/>
              <a:t>The receiver then passes 1PPS (1 Pulse Per Second) and TOD (Time Of Day) to the 5G Baseband (part of the RAN Processor)</a:t>
            </a:r>
          </a:p>
          <a:p>
            <a:r>
              <a:rPr lang="sv-SE"/>
              <a:t>The baseband has a period (holdover) where it can hold sync if the GNSS signal is temporarily lost. Unclear for how long</a:t>
            </a:r>
          </a:p>
        </p:txBody>
      </p:sp>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a:xfrm>
            <a:off x="1133680" y="250032"/>
            <a:ext cx="7763861" cy="647700"/>
          </a:xfrm>
        </p:spPr>
        <p:txBody>
          <a:bodyPr anchor="ctr">
            <a:normAutofit/>
          </a:bodyPr>
          <a:lstStyle/>
          <a:p>
            <a:r>
              <a:rPr lang="sv-SE"/>
              <a:t>Ericsson Private 5G Sync</a:t>
            </a:r>
          </a:p>
        </p:txBody>
      </p:sp>
      <p:pic>
        <p:nvPicPr>
          <p:cNvPr id="29" name="Picture 28" descr="Diagram, engineering drawing&#10;&#10;Description automatically generated">
            <a:extLst>
              <a:ext uri="{FF2B5EF4-FFF2-40B4-BE49-F238E27FC236}">
                <a16:creationId xmlns:a16="http://schemas.microsoft.com/office/drawing/2014/main" id="{7184AA9E-9516-17E4-4392-DC1CD8D08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9974" y="1021598"/>
            <a:ext cx="664275" cy="461169"/>
          </a:xfrm>
          <a:prstGeom prst="rect">
            <a:avLst/>
          </a:prstGeom>
        </p:spPr>
      </p:pic>
      <p:sp>
        <p:nvSpPr>
          <p:cNvPr id="30" name="Oval 29">
            <a:extLst>
              <a:ext uri="{FF2B5EF4-FFF2-40B4-BE49-F238E27FC236}">
                <a16:creationId xmlns:a16="http://schemas.microsoft.com/office/drawing/2014/main" id="{6E343CD2-118D-38A7-634C-D11FA13FAE85}"/>
              </a:ext>
            </a:extLst>
          </p:cNvPr>
          <p:cNvSpPr/>
          <p:nvPr/>
        </p:nvSpPr>
        <p:spPr>
          <a:xfrm>
            <a:off x="7596336" y="815579"/>
            <a:ext cx="864096" cy="89207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cxnSp>
        <p:nvCxnSpPr>
          <p:cNvPr id="34" name="Straight Connector 33">
            <a:extLst>
              <a:ext uri="{FF2B5EF4-FFF2-40B4-BE49-F238E27FC236}">
                <a16:creationId xmlns:a16="http://schemas.microsoft.com/office/drawing/2014/main" id="{2A0B2263-AD75-2E3F-E1E6-3538860A498B}"/>
              </a:ext>
            </a:extLst>
          </p:cNvPr>
          <p:cNvCxnSpPr>
            <a:cxnSpLocks/>
            <a:endCxn id="30" idx="2"/>
          </p:cNvCxnSpPr>
          <p:nvPr/>
        </p:nvCxnSpPr>
        <p:spPr>
          <a:xfrm flipV="1">
            <a:off x="7265793" y="1261617"/>
            <a:ext cx="330543" cy="621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3A29DB-D526-31B7-CA48-B76BB38BD904}"/>
              </a:ext>
            </a:extLst>
          </p:cNvPr>
          <p:cNvCxnSpPr>
            <a:cxnSpLocks/>
            <a:endCxn id="30" idx="4"/>
          </p:cNvCxnSpPr>
          <p:nvPr/>
        </p:nvCxnSpPr>
        <p:spPr>
          <a:xfrm flipV="1">
            <a:off x="7265793" y="1707654"/>
            <a:ext cx="762591" cy="1755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4510643-E419-4511-2E3C-47E9CE1B013A}"/>
              </a:ext>
            </a:extLst>
          </p:cNvPr>
          <p:cNvCxnSpPr>
            <a:cxnSpLocks/>
            <a:stCxn id="2" idx="0"/>
          </p:cNvCxnSpPr>
          <p:nvPr/>
        </p:nvCxnSpPr>
        <p:spPr>
          <a:xfrm flipV="1">
            <a:off x="6828684" y="1055957"/>
            <a:ext cx="0" cy="8814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10F801C-C395-7C84-925E-6899EE97B482}"/>
              </a:ext>
            </a:extLst>
          </p:cNvPr>
          <p:cNvCxnSpPr>
            <a:cxnSpLocks/>
            <a:endCxn id="2" idx="2"/>
          </p:cNvCxnSpPr>
          <p:nvPr/>
        </p:nvCxnSpPr>
        <p:spPr>
          <a:xfrm flipH="1" flipV="1">
            <a:off x="6828684" y="2513464"/>
            <a:ext cx="2635" cy="6455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F930AC5-4C51-CEC2-F2B5-933781A33646}"/>
              </a:ext>
            </a:extLst>
          </p:cNvPr>
          <p:cNvSpPr txBox="1"/>
          <p:nvPr/>
        </p:nvSpPr>
        <p:spPr>
          <a:xfrm>
            <a:off x="6572758" y="779552"/>
            <a:ext cx="524644" cy="184666"/>
          </a:xfrm>
          <a:prstGeom prst="rect">
            <a:avLst/>
          </a:prstGeom>
          <a:noFill/>
        </p:spPr>
        <p:txBody>
          <a:bodyPr wrap="square" lIns="0" tIns="0" rIns="0" bIns="0" rtlCol="0">
            <a:spAutoFit/>
          </a:bodyPr>
          <a:lstStyle/>
          <a:p>
            <a:pPr algn="l"/>
            <a:r>
              <a:rPr lang="sv-SE" sz="1200"/>
              <a:t>GNSS</a:t>
            </a:r>
            <a:endParaRPr lang="en-SE" sz="1200" dirty="0" err="1"/>
          </a:p>
        </p:txBody>
      </p:sp>
      <p:sp>
        <p:nvSpPr>
          <p:cNvPr id="2" name="Rectangle: Rounded Corners 1">
            <a:extLst>
              <a:ext uri="{FF2B5EF4-FFF2-40B4-BE49-F238E27FC236}">
                <a16:creationId xmlns:a16="http://schemas.microsoft.com/office/drawing/2014/main" id="{8868BD4D-58F5-11DD-3881-574E9777AD8E}"/>
              </a:ext>
            </a:extLst>
          </p:cNvPr>
          <p:cNvSpPr/>
          <p:nvPr/>
        </p:nvSpPr>
        <p:spPr>
          <a:xfrm>
            <a:off x="6406384" y="1937400"/>
            <a:ext cx="844600" cy="576064"/>
          </a:xfrm>
          <a:prstGeom prst="roundRect">
            <a:avLst/>
          </a:prstGeom>
          <a:solidFill>
            <a:schemeClr val="accent1">
              <a:lumMod val="40000"/>
              <a:lumOff val="60000"/>
            </a:schemeClr>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a:solidFill>
                  <a:schemeClr val="tx1"/>
                </a:solidFill>
              </a:rPr>
              <a:t>GNSS</a:t>
            </a:r>
          </a:p>
          <a:p>
            <a:pPr algn="ctr"/>
            <a:r>
              <a:rPr lang="sv-SE" sz="1200">
                <a:solidFill>
                  <a:schemeClr val="tx1"/>
                </a:solidFill>
              </a:rPr>
              <a:t>Receiver</a:t>
            </a:r>
          </a:p>
        </p:txBody>
      </p:sp>
      <p:sp>
        <p:nvSpPr>
          <p:cNvPr id="15" name="Rectangle: Rounded Corners 14">
            <a:extLst>
              <a:ext uri="{FF2B5EF4-FFF2-40B4-BE49-F238E27FC236}">
                <a16:creationId xmlns:a16="http://schemas.microsoft.com/office/drawing/2014/main" id="{B2FA2212-39B7-59C5-36C9-C27D57575785}"/>
              </a:ext>
            </a:extLst>
          </p:cNvPr>
          <p:cNvSpPr/>
          <p:nvPr/>
        </p:nvSpPr>
        <p:spPr>
          <a:xfrm>
            <a:off x="6178542" y="3177118"/>
            <a:ext cx="1288334" cy="481950"/>
          </a:xfrm>
          <a:prstGeom prst="roundRect">
            <a:avLst/>
          </a:prstGeom>
          <a:solidFill>
            <a:schemeClr val="accent1">
              <a:lumMod val="40000"/>
              <a:lumOff val="60000"/>
            </a:schemeClr>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a:solidFill>
                  <a:schemeClr val="tx1"/>
                </a:solidFill>
              </a:rPr>
              <a:t>5G Baseband</a:t>
            </a:r>
          </a:p>
        </p:txBody>
      </p:sp>
      <p:sp>
        <p:nvSpPr>
          <p:cNvPr id="3" name="Footer Placeholder 34">
            <a:extLst>
              <a:ext uri="{FF2B5EF4-FFF2-40B4-BE49-F238E27FC236}">
                <a16:creationId xmlns:a16="http://schemas.microsoft.com/office/drawing/2014/main" id="{A395DF02-91D4-553C-8E56-1E8FB02F3DDD}"/>
              </a:ext>
            </a:extLst>
          </p:cNvPr>
          <p:cNvSpPr txBox="1">
            <a:spLocks/>
          </p:cNvSpPr>
          <p:nvPr/>
        </p:nvSpPr>
        <p:spPr>
          <a:xfrm>
            <a:off x="2998068" y="4876006"/>
            <a:ext cx="3086100" cy="232574"/>
          </a:xfrm>
          <a:prstGeom prst="rect">
            <a:avLst/>
          </a:prstGeom>
        </p:spPr>
        <p:txBody>
          <a:bodyPr vert="horz" lIns="91440" tIns="45720" rIns="91440" bIns="45720" rtlCol="0" anchor="t" anchorCtr="0"/>
          <a:lstStyle>
            <a:defPPr>
              <a:defRPr lang="sv-SE"/>
            </a:defPPr>
            <a:lvl1pPr marL="0" algn="ctr" defTabSz="685800" rtl="0" eaLnBrk="1" latinLnBrk="0" hangingPunct="1">
              <a:defRPr sz="75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sv-SE"/>
              <a:t>GNSS / PTP Sync of the ExPECA Testbed</a:t>
            </a:r>
          </a:p>
          <a:p>
            <a:endParaRPr lang="sv-SE" dirty="0"/>
          </a:p>
        </p:txBody>
      </p:sp>
    </p:spTree>
    <p:extLst>
      <p:ext uri="{BB962C8B-B14F-4D97-AF65-F5344CB8AC3E}">
        <p14:creationId xmlns:p14="http://schemas.microsoft.com/office/powerpoint/2010/main" val="4034385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a:xfrm>
            <a:off x="6835080" y="4902599"/>
            <a:ext cx="2057400" cy="232574"/>
          </a:xfrm>
        </p:spPr>
        <p:txBody>
          <a:bodyPr anchor="ctr">
            <a:normAutofit/>
          </a:bodyPr>
          <a:lstStyle/>
          <a:p>
            <a:pPr>
              <a:spcAft>
                <a:spcPts val="600"/>
              </a:spcAft>
            </a:pPr>
            <a:fld id="{7422A9A3-8636-4A04-BD48-3153280FB086}" type="slidenum">
              <a:rPr lang="sv-SE" smtClean="0"/>
              <a:pPr>
                <a:spcAft>
                  <a:spcPts val="600"/>
                </a:spcAft>
              </a:pPr>
              <a:t>5</a:t>
            </a:fld>
            <a:endParaRPr lang="sv-SE"/>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a:xfrm>
            <a:off x="251520" y="4902599"/>
            <a:ext cx="2057400" cy="232574"/>
          </a:xfrm>
        </p:spPr>
        <p:txBody>
          <a:bodyPr anchor="ctr">
            <a:normAutofit/>
          </a:bodyPr>
          <a:lstStyle/>
          <a:p>
            <a:pPr>
              <a:spcAft>
                <a:spcPts val="600"/>
              </a:spcAft>
            </a:pPr>
            <a:fld id="{6FA8D38B-7A85-7E4E-9C9B-12F394E7FE78}" type="datetime1">
              <a:rPr lang="sv-SE" smtClean="0"/>
              <a:pPr>
                <a:spcAft>
                  <a:spcPts val="600"/>
                </a:spcAft>
              </a:pPr>
              <a:t>2024-10-25</a:t>
            </a:fld>
            <a:endParaRPr lang="sv-SE"/>
          </a:p>
        </p:txBody>
      </p:sp>
      <p:pic>
        <p:nvPicPr>
          <p:cNvPr id="25" name="Picture 24">
            <a:extLst>
              <a:ext uri="{FF2B5EF4-FFF2-40B4-BE49-F238E27FC236}">
                <a16:creationId xmlns:a16="http://schemas.microsoft.com/office/drawing/2014/main" id="{4F90B92D-CD26-5975-4417-7ACEBC01B9EB}"/>
              </a:ext>
            </a:extLst>
          </p:cNvPr>
          <p:cNvPicPr>
            <a:picLocks noChangeAspect="1"/>
          </p:cNvPicPr>
          <p:nvPr/>
        </p:nvPicPr>
        <p:blipFill>
          <a:blip r:embed="rId2"/>
          <a:stretch>
            <a:fillRect/>
          </a:stretch>
        </p:blipFill>
        <p:spPr>
          <a:xfrm>
            <a:off x="4953770" y="1203598"/>
            <a:ext cx="3794694" cy="2978834"/>
          </a:xfrm>
          <a:prstGeom prst="rect">
            <a:avLst/>
          </a:prstGeom>
          <a:noFill/>
        </p:spPr>
      </p:pic>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7"/>
          </p:nvPr>
        </p:nvSpPr>
        <p:spPr>
          <a:xfrm>
            <a:off x="1131888" y="1194594"/>
            <a:ext cx="3794694" cy="3540919"/>
          </a:xfrm>
        </p:spPr>
        <p:txBody>
          <a:bodyPr>
            <a:normAutofit/>
          </a:bodyPr>
          <a:lstStyle/>
          <a:p>
            <a:r>
              <a:rPr lang="sv-SE"/>
              <a:t>A slave synchronizes its clock to a master clock</a:t>
            </a:r>
          </a:p>
          <a:p>
            <a:r>
              <a:rPr lang="sv-SE"/>
              <a:t>A switch between the Master and Slave can be a Transparent Clock, and we are using such a switch</a:t>
            </a:r>
          </a:p>
          <a:p>
            <a:r>
              <a:rPr lang="sv-SE"/>
              <a:t>A Transparent Clock is not really a clock, but allows for switching delays to be accounted for in the synchronization equation and requires hardware timestamping</a:t>
            </a:r>
          </a:p>
        </p:txBody>
      </p:sp>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a:xfrm>
            <a:off x="1133680" y="250032"/>
            <a:ext cx="7763861" cy="647700"/>
          </a:xfrm>
        </p:spPr>
        <p:txBody>
          <a:bodyPr anchor="ctr">
            <a:normAutofit/>
          </a:bodyPr>
          <a:lstStyle/>
          <a:p>
            <a:r>
              <a:rPr lang="sv-SE"/>
              <a:t>Precision Time Protocol (PTP)</a:t>
            </a:r>
          </a:p>
        </p:txBody>
      </p:sp>
      <p:sp>
        <p:nvSpPr>
          <p:cNvPr id="2" name="Footer Placeholder 34">
            <a:extLst>
              <a:ext uri="{FF2B5EF4-FFF2-40B4-BE49-F238E27FC236}">
                <a16:creationId xmlns:a16="http://schemas.microsoft.com/office/drawing/2014/main" id="{8DE9FE51-B5AB-7835-FC54-F0D41E055F81}"/>
              </a:ext>
            </a:extLst>
          </p:cNvPr>
          <p:cNvSpPr txBox="1">
            <a:spLocks/>
          </p:cNvSpPr>
          <p:nvPr/>
        </p:nvSpPr>
        <p:spPr>
          <a:xfrm>
            <a:off x="2998068" y="4876006"/>
            <a:ext cx="3086100" cy="232574"/>
          </a:xfrm>
          <a:prstGeom prst="rect">
            <a:avLst/>
          </a:prstGeom>
        </p:spPr>
        <p:txBody>
          <a:bodyPr vert="horz" lIns="91440" tIns="45720" rIns="91440" bIns="45720" rtlCol="0" anchor="t" anchorCtr="0"/>
          <a:lstStyle>
            <a:defPPr>
              <a:defRPr lang="sv-SE"/>
            </a:defPPr>
            <a:lvl1pPr marL="0" algn="ctr" defTabSz="685800" rtl="0" eaLnBrk="1" latinLnBrk="0" hangingPunct="1">
              <a:defRPr sz="75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sv-SE"/>
              <a:t>GNSS / PTP Sync of the ExPECA Testbed</a:t>
            </a:r>
          </a:p>
          <a:p>
            <a:endParaRPr lang="sv-SE" dirty="0"/>
          </a:p>
        </p:txBody>
      </p:sp>
    </p:spTree>
    <p:extLst>
      <p:ext uri="{BB962C8B-B14F-4D97-AF65-F5344CB8AC3E}">
        <p14:creationId xmlns:p14="http://schemas.microsoft.com/office/powerpoint/2010/main" val="1936186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a:xfrm>
            <a:off x="6835080" y="4902599"/>
            <a:ext cx="2057400" cy="232574"/>
          </a:xfrm>
        </p:spPr>
        <p:txBody>
          <a:bodyPr anchor="ctr">
            <a:normAutofit/>
          </a:bodyPr>
          <a:lstStyle/>
          <a:p>
            <a:pPr>
              <a:spcAft>
                <a:spcPts val="600"/>
              </a:spcAft>
            </a:pPr>
            <a:fld id="{7422A9A3-8636-4A04-BD48-3153280FB086}" type="slidenum">
              <a:rPr lang="sv-SE" smtClean="0"/>
              <a:pPr>
                <a:spcAft>
                  <a:spcPts val="600"/>
                </a:spcAft>
              </a:pPr>
              <a:t>6</a:t>
            </a:fld>
            <a:endParaRPr lang="sv-SE"/>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a:xfrm>
            <a:off x="251520" y="4902599"/>
            <a:ext cx="2057400" cy="232574"/>
          </a:xfrm>
        </p:spPr>
        <p:txBody>
          <a:bodyPr anchor="ctr">
            <a:normAutofit/>
          </a:bodyPr>
          <a:lstStyle/>
          <a:p>
            <a:pPr>
              <a:spcAft>
                <a:spcPts val="600"/>
              </a:spcAft>
            </a:pPr>
            <a:fld id="{6FA8D38B-7A85-7E4E-9C9B-12F394E7FE78}" type="datetime1">
              <a:rPr lang="sv-SE" smtClean="0"/>
              <a:pPr>
                <a:spcAft>
                  <a:spcPts val="600"/>
                </a:spcAft>
              </a:pPr>
              <a:t>2024-10-25</a:t>
            </a:fld>
            <a:endParaRPr lang="sv-SE"/>
          </a:p>
        </p:txBody>
      </p:sp>
      <p:pic>
        <p:nvPicPr>
          <p:cNvPr id="25" name="Picture 24">
            <a:extLst>
              <a:ext uri="{FF2B5EF4-FFF2-40B4-BE49-F238E27FC236}">
                <a16:creationId xmlns:a16="http://schemas.microsoft.com/office/drawing/2014/main" id="{4F90B92D-CD26-5975-4417-7ACEBC01B9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53770" y="1226012"/>
            <a:ext cx="3794694" cy="1849794"/>
          </a:xfrm>
          <a:prstGeom prst="rect">
            <a:avLst/>
          </a:prstGeom>
          <a:noFill/>
        </p:spPr>
      </p:pic>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7"/>
          </p:nvPr>
        </p:nvSpPr>
        <p:spPr>
          <a:xfrm>
            <a:off x="1131888" y="1194594"/>
            <a:ext cx="3794694" cy="3540919"/>
          </a:xfrm>
        </p:spPr>
        <p:txBody>
          <a:bodyPr>
            <a:normAutofit lnSpcReduction="10000"/>
          </a:bodyPr>
          <a:lstStyle/>
          <a:p>
            <a:r>
              <a:rPr lang="sv-SE"/>
              <a:t>Takes sync input from GNSS</a:t>
            </a:r>
          </a:p>
          <a:p>
            <a:r>
              <a:rPr lang="sv-SE"/>
              <a:t>Provides PTP sync to slaves via Eth 1 port, which is connected to a transparent clock / switch</a:t>
            </a:r>
          </a:p>
          <a:p>
            <a:r>
              <a:rPr lang="sv-SE"/>
              <a:t>A separate port, Eth 2, is used for management, with its own IP address</a:t>
            </a:r>
          </a:p>
          <a:p>
            <a:r>
              <a:rPr lang="sv-SE"/>
              <a:t>GPS and GLONASS satellites are accepted for input</a:t>
            </a:r>
          </a:p>
          <a:p>
            <a:r>
              <a:rPr lang="sv-SE"/>
              <a:t>251 ns delay is configured, based on active antenna delay and delay due to 52 meter GNSS coaxial cable. This will have to be adjusted when we use longer cables to reach the new server room in R1</a:t>
            </a:r>
          </a:p>
          <a:p>
            <a:r>
              <a:rPr lang="sv-SE"/>
              <a:t>If GNSS signal is lost, it has </a:t>
            </a:r>
            <a:r>
              <a:rPr lang="en-US"/>
              <a:t>holdover ± 1.5us for &gt; 12h @ 25 °C (after seven days locking)</a:t>
            </a:r>
            <a:endParaRPr lang="sv-SE"/>
          </a:p>
        </p:txBody>
      </p:sp>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a:xfrm>
            <a:off x="1133680" y="250032"/>
            <a:ext cx="7763861" cy="647700"/>
          </a:xfrm>
        </p:spPr>
        <p:txBody>
          <a:bodyPr anchor="ctr">
            <a:normAutofit/>
          </a:bodyPr>
          <a:lstStyle/>
          <a:p>
            <a:r>
              <a:rPr lang="sv-SE"/>
              <a:t>Trimble GM200 PTP Grandmaster Clock</a:t>
            </a:r>
          </a:p>
        </p:txBody>
      </p:sp>
      <p:sp>
        <p:nvSpPr>
          <p:cNvPr id="2" name="Footer Placeholder 34">
            <a:extLst>
              <a:ext uri="{FF2B5EF4-FFF2-40B4-BE49-F238E27FC236}">
                <a16:creationId xmlns:a16="http://schemas.microsoft.com/office/drawing/2014/main" id="{0C4A6582-8660-5097-A805-419A859702FF}"/>
              </a:ext>
            </a:extLst>
          </p:cNvPr>
          <p:cNvSpPr txBox="1">
            <a:spLocks/>
          </p:cNvSpPr>
          <p:nvPr/>
        </p:nvSpPr>
        <p:spPr>
          <a:xfrm>
            <a:off x="2998068" y="4876006"/>
            <a:ext cx="3086100" cy="232574"/>
          </a:xfrm>
          <a:prstGeom prst="rect">
            <a:avLst/>
          </a:prstGeom>
        </p:spPr>
        <p:txBody>
          <a:bodyPr vert="horz" lIns="91440" tIns="45720" rIns="91440" bIns="45720" rtlCol="0" anchor="t" anchorCtr="0"/>
          <a:lstStyle>
            <a:defPPr>
              <a:defRPr lang="sv-SE"/>
            </a:defPPr>
            <a:lvl1pPr marL="0" algn="ctr" defTabSz="685800" rtl="0" eaLnBrk="1" latinLnBrk="0" hangingPunct="1">
              <a:defRPr sz="75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sv-SE"/>
              <a:t>GNSS / PTP Sync of the ExPECA Testbed</a:t>
            </a:r>
          </a:p>
          <a:p>
            <a:endParaRPr lang="sv-SE" dirty="0"/>
          </a:p>
        </p:txBody>
      </p:sp>
    </p:spTree>
    <p:extLst>
      <p:ext uri="{BB962C8B-B14F-4D97-AF65-F5344CB8AC3E}">
        <p14:creationId xmlns:p14="http://schemas.microsoft.com/office/powerpoint/2010/main" val="2260862698"/>
      </p:ext>
    </p:extLst>
  </p:cSld>
  <p:clrMapOvr>
    <a:masterClrMapping/>
  </p:clrMapOvr>
</p:sld>
</file>

<file path=ppt/theme/theme1.xml><?xml version="1.0" encoding="utf-8"?>
<a:theme xmlns:a="http://schemas.openxmlformats.org/drawingml/2006/main" name="Office-tema">
  <a:themeElements>
    <a:clrScheme name="KTH">
      <a:dk1>
        <a:srgbClr val="000000"/>
      </a:dk1>
      <a:lt1>
        <a:srgbClr val="FFFFFF"/>
      </a:lt1>
      <a:dk2>
        <a:srgbClr val="65656C"/>
      </a:dk2>
      <a:lt2>
        <a:srgbClr val="838389"/>
      </a:lt2>
      <a:accent1>
        <a:srgbClr val="1954A6"/>
      </a:accent1>
      <a:accent2>
        <a:srgbClr val="5E87C0"/>
      </a:accent2>
      <a:accent3>
        <a:srgbClr val="2091C3"/>
      </a:accent3>
      <a:accent4>
        <a:srgbClr val="D02F80"/>
      </a:accent4>
      <a:accent5>
        <a:srgbClr val="D95999"/>
      </a:accent5>
      <a:accent6>
        <a:srgbClr val="61922E"/>
      </a:accent6>
      <a:hlink>
        <a:srgbClr val="65656C"/>
      </a:hlink>
      <a:folHlink>
        <a:srgbClr val="83838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sz="2000"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2000" dirty="0" err="1"/>
        </a:defPPr>
      </a:lstStyle>
    </a:txDef>
  </a:objectDefaults>
  <a:extraClrSchemeLst/>
  <a:extLst>
    <a:ext uri="{05A4C25C-085E-4340-85A3-A5531E510DB2}">
      <thm15:themeFamily xmlns:thm15="http://schemas.microsoft.com/office/thememl/2012/main" name="KTH_16_9_widescreen_ht20.pptx" id="{D851367E-9036-43B4-9296-8B045BA056D0}" vid="{8EB72D5C-85BD-4063-B14A-88C59FA0F9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KTH 16x9</Template>
  <TotalTime>2835</TotalTime>
  <Words>497</Words>
  <Application>Microsoft Office PowerPoint</Application>
  <PresentationFormat>On-screen Show (16:9)</PresentationFormat>
  <Paragraphs>64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Office-tema</vt:lpstr>
      <vt:lpstr>GNSS / PTP Sync of the ExPECA Testbed</vt:lpstr>
      <vt:lpstr>What and Why</vt:lpstr>
      <vt:lpstr>Overall Architecture</vt:lpstr>
      <vt:lpstr>Ericsson Private 5G Sync</vt:lpstr>
      <vt:lpstr>Precision Time Protocol (PTP)</vt:lpstr>
      <vt:lpstr>Trimble GM200 PTP Grandmaster Clock</vt:lpstr>
    </vt:vector>
  </TitlesOfParts>
  <Company>KTH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Tillgänglighetsanpassa din presentation</dc:title>
  <dc:creator>Stefan Rönngren</dc:creator>
  <cp:lastModifiedBy>Stefan Rönngren</cp:lastModifiedBy>
  <cp:revision>171</cp:revision>
  <dcterms:created xsi:type="dcterms:W3CDTF">2023-02-09T09:40:23Z</dcterms:created>
  <dcterms:modified xsi:type="dcterms:W3CDTF">2024-10-25T10:28:44Z</dcterms:modified>
</cp:coreProperties>
</file>