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5203150" cy="36004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804">
          <p15:clr>
            <a:srgbClr val="A4A3A4"/>
          </p15:clr>
        </p15:guide>
        <p15:guide id="2" orient="horz" pos="3304">
          <p15:clr>
            <a:srgbClr val="A4A3A4"/>
          </p15:clr>
        </p15:guide>
        <p15:guide id="3" orient="horz" pos="5234">
          <p15:clr>
            <a:srgbClr val="A4A3A4"/>
          </p15:clr>
        </p15:guide>
        <p15:guide id="4" orient="horz">
          <p15:clr>
            <a:srgbClr val="A4A3A4"/>
          </p15:clr>
        </p15:guide>
        <p15:guide id="5" orient="horz" pos="1138">
          <p15:clr>
            <a:srgbClr val="A4A3A4"/>
          </p15:clr>
        </p15:guide>
        <p15:guide id="6" orient="horz" pos="19525">
          <p15:clr>
            <a:srgbClr val="A4A3A4"/>
          </p15:clr>
        </p15:guide>
        <p15:guide id="7" orient="horz" pos="21284">
          <p15:clr>
            <a:srgbClr val="A4A3A4"/>
          </p15:clr>
        </p15:guide>
        <p15:guide id="8" pos="4006">
          <p15:clr>
            <a:srgbClr val="A4A3A4"/>
          </p15:clr>
        </p15:guide>
        <p15:guide id="9" pos="4384">
          <p15:clr>
            <a:srgbClr val="A4A3A4"/>
          </p15:clr>
        </p15:guide>
        <p15:guide id="10" pos="15281">
          <p15:clr>
            <a:srgbClr val="A4A3A4"/>
          </p15:clr>
        </p15:guide>
        <p15:guide id="11" pos="8177">
          <p15:clr>
            <a:srgbClr val="A4A3A4"/>
          </p15:clr>
        </p15:guide>
        <p15:guide id="12" pos="603">
          <p15:clr>
            <a:srgbClr val="A4A3A4"/>
          </p15:clr>
        </p15:guide>
        <p15:guide id="13" pos="7773">
          <p15:clr>
            <a:srgbClr val="A4A3A4"/>
          </p15:clr>
        </p15:guide>
        <p15:guide id="14" pos="11955">
          <p15:clr>
            <a:srgbClr val="A4A3A4"/>
          </p15:clr>
        </p15:guide>
        <p15:guide id="15" pos="115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iR03PMkNDkmcmDOT0f2KJWsDC/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7" d="100"/>
          <a:sy n="17" d="100"/>
        </p:scale>
        <p:origin x="2244" y="102"/>
      </p:cViewPr>
      <p:guideLst>
        <p:guide orient="horz" pos="6804"/>
        <p:guide orient="horz" pos="3304"/>
        <p:guide orient="horz" pos="5234"/>
        <p:guide orient="horz"/>
        <p:guide orient="horz" pos="1138"/>
        <p:guide orient="horz" pos="19525"/>
        <p:guide orient="horz" pos="21284"/>
        <p:guide pos="4006"/>
        <p:guide pos="4384"/>
        <p:guide pos="15281"/>
        <p:guide pos="8177"/>
        <p:guide pos="603"/>
        <p:guide pos="7773"/>
        <p:guide pos="11955"/>
        <p:guide pos="1152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R%20SAMBA\Desktop\OSeMOSYS\SL%20COUNTRY%20MODEL\TESTS\National%20Electrification\results\All%20results%20for%20national%20electrific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DR%20SAMBA\Desktop\OSeMOSYS\SL%20COUNTRY%20MODEL\TESTS\National%20Electrification\results\All%20results%20for%20national%20electrification.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DR%20SAMBA\AppData\Roaming\Microsoft\Excel\New%20Trieste%20Results%20(version%202).xlsb"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oleObject" Target="file:///C:\Users\DR%20SAMBA\AppData\Roaming\Microsoft\Excel\New%20Trieste%20Results%20(version%202).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'National Electrification\[Results_Master_Plan_Indicators_Comparison.xls]Sheet1'!$L$6</c:f>
          <c:strCache>
            <c:ptCount val="1"/>
            <c:pt idx="0">
              <c:v>Electricity Access, % of total population</c:v>
            </c:pt>
          </c:strCache>
        </c:strRef>
      </c:tx>
      <c:layout>
        <c:manualLayout>
          <c:xMode val="edge"/>
          <c:yMode val="edge"/>
          <c:x val="0.19596113574772109"/>
          <c:y val="5.4813997731600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096159352256913"/>
          <c:y val="0.27137306044308468"/>
          <c:w val="0.85525492232809308"/>
          <c:h val="0.54296412970347718"/>
        </c:manualLayout>
      </c:layout>
      <c:lineChart>
        <c:grouping val="standard"/>
        <c:varyColors val="0"/>
        <c:ser>
          <c:idx val="1"/>
          <c:order val="1"/>
          <c:tx>
            <c:strRef>
              <c:f>'NATIONAL ELEC'!$M$7</c:f>
              <c:strCache>
                <c:ptCount val="1"/>
                <c:pt idx="0">
                  <c:v>Base</c:v>
                </c:pt>
              </c:strCache>
            </c:strRef>
          </c:tx>
          <c:spPr>
            <a:ln w="34925" cap="rnd">
              <a:solidFill>
                <a:srgbClr val="FF0000"/>
              </a:solidFill>
              <a:round/>
            </a:ln>
            <a:effectLst>
              <a:outerShdw blurRad="57150" dist="19050" dir="5400000" algn="ctr" rotWithShape="0">
                <a:srgbClr val="000000">
                  <a:alpha val="63000"/>
                </a:srgbClr>
              </a:outerShdw>
            </a:effectLst>
          </c:spPr>
          <c:marker>
            <c:symbol val="none"/>
          </c:marker>
          <c:cat>
            <c:numRef>
              <c:f>'NATIONAL ELEC'!$K$8:$K$43</c:f>
              <c:numCache>
                <c:formatCode>General</c:formatCode>
                <c:ptCount val="8"/>
                <c:pt idx="0">
                  <c:v>2015</c:v>
                </c:pt>
                <c:pt idx="1">
                  <c:v>2020</c:v>
                </c:pt>
                <c:pt idx="2">
                  <c:v>2025</c:v>
                </c:pt>
                <c:pt idx="3">
                  <c:v>2030</c:v>
                </c:pt>
                <c:pt idx="4">
                  <c:v>2035</c:v>
                </c:pt>
                <c:pt idx="5">
                  <c:v>2040</c:v>
                </c:pt>
                <c:pt idx="6">
                  <c:v>2045</c:v>
                </c:pt>
                <c:pt idx="7">
                  <c:v>2050</c:v>
                </c:pt>
              </c:numCache>
            </c:numRef>
          </c:cat>
          <c:val>
            <c:numRef>
              <c:f>'NATIONAL ELEC'!$M$8:$M$43</c:f>
              <c:numCache>
                <c:formatCode>0%</c:formatCode>
                <c:ptCount val="8"/>
                <c:pt idx="0">
                  <c:v>0.17800000000000002</c:v>
                </c:pt>
                <c:pt idx="1">
                  <c:v>0.23500000000000004</c:v>
                </c:pt>
                <c:pt idx="2">
                  <c:v>0.29200000000000004</c:v>
                </c:pt>
                <c:pt idx="3">
                  <c:v>0.34900000000000003</c:v>
                </c:pt>
                <c:pt idx="4">
                  <c:v>0.40600000000000008</c:v>
                </c:pt>
                <c:pt idx="5">
                  <c:v>0.46300000000000013</c:v>
                </c:pt>
                <c:pt idx="6">
                  <c:v>0.52000000000000013</c:v>
                </c:pt>
                <c:pt idx="7">
                  <c:v>0.57700000000000018</c:v>
                </c:pt>
              </c:numCache>
            </c:numRef>
          </c:val>
          <c:smooth val="0"/>
          <c:extLst xmlns:c16r2="http://schemas.microsoft.com/office/drawing/2015/06/chart">
            <c:ext xmlns:c16="http://schemas.microsoft.com/office/drawing/2014/chart" uri="{C3380CC4-5D6E-409C-BE32-E72D297353CC}">
              <c16:uniqueId val="{00000000-A5BE-FB4A-8CAA-63844860C1B3}"/>
            </c:ext>
          </c:extLst>
        </c:ser>
        <c:ser>
          <c:idx val="2"/>
          <c:order val="2"/>
          <c:tx>
            <c:strRef>
              <c:f>'NATIONAL ELEC'!$N$7</c:f>
              <c:strCache>
                <c:ptCount val="1"/>
                <c:pt idx="0">
                  <c:v>National electrification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'NATIONAL ELEC'!$K$8:$K$43</c:f>
              <c:numCache>
                <c:formatCode>General</c:formatCode>
                <c:ptCount val="8"/>
                <c:pt idx="0">
                  <c:v>2015</c:v>
                </c:pt>
                <c:pt idx="1">
                  <c:v>2020</c:v>
                </c:pt>
                <c:pt idx="2">
                  <c:v>2025</c:v>
                </c:pt>
                <c:pt idx="3">
                  <c:v>2030</c:v>
                </c:pt>
                <c:pt idx="4">
                  <c:v>2035</c:v>
                </c:pt>
                <c:pt idx="5">
                  <c:v>2040</c:v>
                </c:pt>
                <c:pt idx="6">
                  <c:v>2045</c:v>
                </c:pt>
                <c:pt idx="7">
                  <c:v>2050</c:v>
                </c:pt>
              </c:numCache>
            </c:numRef>
          </c:cat>
          <c:val>
            <c:numRef>
              <c:f>'NATIONAL ELEC'!$N$8:$N$43</c:f>
              <c:numCache>
                <c:formatCode>0%</c:formatCode>
                <c:ptCount val="8"/>
                <c:pt idx="0">
                  <c:v>0.18</c:v>
                </c:pt>
                <c:pt idx="1">
                  <c:v>0.30046510419360573</c:v>
                </c:pt>
                <c:pt idx="2">
                  <c:v>0.59614290093017019</c:v>
                </c:pt>
                <c:pt idx="3">
                  <c:v>0.89195545938380238</c:v>
                </c:pt>
                <c:pt idx="4">
                  <c:v>1</c:v>
                </c:pt>
                <c:pt idx="5">
                  <c:v>1</c:v>
                </c:pt>
                <c:pt idx="6">
                  <c:v>1</c:v>
                </c:pt>
                <c:pt idx="7">
                  <c:v>1</c:v>
                </c:pt>
              </c:numCache>
            </c:numRef>
          </c:val>
          <c:smooth val="0"/>
          <c:extLst xmlns:c16r2="http://schemas.microsoft.com/office/drawing/2015/06/chart">
            <c:ext xmlns:c16="http://schemas.microsoft.com/office/drawing/2014/chart" uri="{C3380CC4-5D6E-409C-BE32-E72D297353CC}">
              <c16:uniqueId val="{00000001-A5BE-FB4A-8CAA-63844860C1B3}"/>
            </c:ext>
          </c:extLst>
        </c:ser>
        <c:dLbls>
          <c:showLegendKey val="0"/>
          <c:showVal val="0"/>
          <c:showCatName val="0"/>
          <c:showSerName val="0"/>
          <c:showPercent val="0"/>
          <c:showBubbleSize val="0"/>
        </c:dLbls>
        <c:smooth val="0"/>
        <c:axId val="1452241776"/>
        <c:axId val="1452233616"/>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'NATIONAL ELEC'!$L$7</c15:sqref>
                        </c15:formulaRef>
                      </c:ext>
                    </c:extLst>
                    <c:strCache>
                      <c:ptCount val="1"/>
                      <c:pt idx="0">
                        <c:v>Base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extLst xmlns:c16r2="http://schemas.microsoft.com/office/drawing/2015/06/chart">
                      <c:ext uri="{02D57815-91ED-43cb-92C2-25804820EDAC}">
                        <c15:formulaRef>
                          <c15:sqref>'NATIONAL ELEC'!$K$8:$K$43</c15:sqref>
                        </c15:formulaRef>
                      </c:ext>
                    </c:extLst>
                    <c:numCache>
                      <c:formatCode>General</c:formatCode>
                      <c:ptCount val="8"/>
                      <c:pt idx="0">
                        <c:v>2015</c:v>
                      </c:pt>
                      <c:pt idx="1">
                        <c:v>2020</c:v>
                      </c:pt>
                      <c:pt idx="2">
                        <c:v>2025</c:v>
                      </c:pt>
                      <c:pt idx="3">
                        <c:v>2030</c:v>
                      </c:pt>
                      <c:pt idx="4">
                        <c:v>2035</c:v>
                      </c:pt>
                      <c:pt idx="5">
                        <c:v>2040</c:v>
                      </c:pt>
                      <c:pt idx="6">
                        <c:v>2045</c:v>
                      </c:pt>
                      <c:pt idx="7">
                        <c:v>2050</c:v>
                      </c:pt>
                    </c:numCache>
                  </c:numRef>
                </c:cat>
                <c:val>
                  <c:numRef>
                    <c:extLst xmlns:c16r2="http://schemas.microsoft.com/office/drawing/2015/06/chart">
                      <c:ext uri="{02D57815-91ED-43cb-92C2-25804820EDAC}">
                        <c15:formulaRef>
                          <c15:sqref>'NATIONAL ELEC'!$L$8:$L$43</c15:sqref>
                        </c15:formulaRef>
                      </c:ext>
                    </c:extLst>
                    <c:numCache>
                      <c:formatCode>0.0%</c:formatCode>
                      <c:ptCount val="8"/>
                      <c:pt idx="0">
                        <c:v>0.17823524577468572</c:v>
                      </c:pt>
                      <c:pt idx="1">
                        <c:v>0.28208642421543234</c:v>
                      </c:pt>
                      <c:pt idx="2">
                        <c:v>0.53584153697698511</c:v>
                      </c:pt>
                      <c:pt idx="3">
                        <c:v>0.79591586772496015</c:v>
                      </c:pt>
                      <c:pt idx="4">
                        <c:v>0.87476920309858175</c:v>
                      </c:pt>
                      <c:pt idx="5">
                        <c:v>0.94289310667727411</c:v>
                      </c:pt>
                      <c:pt idx="6">
                        <c:v>1</c:v>
                      </c:pt>
                      <c:pt idx="7">
                        <c:v>1</c:v>
                      </c:pt>
                    </c:numCache>
                  </c:numRef>
                </c:val>
                <c:smooth val="0"/>
                <c:extLst xmlns:c16r2="http://schemas.microsoft.com/office/drawing/2015/06/chart">
                  <c:ext xmlns:c16="http://schemas.microsoft.com/office/drawing/2014/chart" uri="{C3380CC4-5D6E-409C-BE32-E72D297353CC}">
                    <c16:uniqueId val="{00000002-A5BE-FB4A-8CAA-63844860C1B3}"/>
                  </c:ext>
                </c:extLst>
              </c15:ser>
            </c15:filteredLineSeries>
          </c:ext>
        </c:extLst>
      </c:lineChart>
      <c:catAx>
        <c:axId val="145224177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452233616"/>
        <c:crosses val="autoZero"/>
        <c:auto val="1"/>
        <c:lblAlgn val="ctr"/>
        <c:lblOffset val="100"/>
        <c:noMultiLvlLbl val="0"/>
      </c:catAx>
      <c:valAx>
        <c:axId val="14522336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452241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128" b="1" i="0" u="none" strike="noStrike" kern="1200" baseline="0">
                <a:solidFill>
                  <a:prstClr val="black">
                    <a:lumMod val="65000"/>
                    <a:lumOff val="35000"/>
                  </a:prstClr>
                </a:solidFill>
                <a:latin typeface="+mn-lt"/>
                <a:ea typeface="+mn-ea"/>
                <a:cs typeface="+mn-cs"/>
              </a:defRPr>
            </a:pPr>
            <a:r>
              <a:rPr lang="en-US" sz="2128" b="1" i="0" u="none" strike="noStrike" kern="1200" baseline="0" dirty="0">
                <a:solidFill>
                  <a:prstClr val="black">
                    <a:lumMod val="65000"/>
                    <a:lumOff val="35000"/>
                  </a:prstClr>
                </a:solidFill>
                <a:latin typeface="+mn-lt"/>
                <a:ea typeface="+mn-ea"/>
                <a:cs typeface="+mn-cs"/>
              </a:rPr>
              <a:t>Annual Production - PJ</a:t>
            </a:r>
          </a:p>
        </c:rich>
      </c:tx>
      <c:layout>
        <c:manualLayout>
          <c:xMode val="edge"/>
          <c:yMode val="edge"/>
          <c:x val="0.33062252023438554"/>
          <c:y val="2.0551857957139645E-2"/>
        </c:manualLayout>
      </c:layout>
      <c:overlay val="0"/>
      <c:spPr>
        <a:noFill/>
        <a:ln>
          <a:noFill/>
        </a:ln>
        <a:effectLst/>
      </c:spPr>
    </c:title>
    <c:autoTitleDeleted val="0"/>
    <c:plotArea>
      <c:layout>
        <c:manualLayout>
          <c:layoutTarget val="inner"/>
          <c:xMode val="edge"/>
          <c:yMode val="edge"/>
          <c:x val="0.13216850131508345"/>
          <c:y val="0.11574447305034964"/>
          <c:w val="0.68771378731907395"/>
          <c:h val="0.73205214348206471"/>
        </c:manualLayout>
      </c:layout>
      <c:lineChart>
        <c:grouping val="standard"/>
        <c:varyColors val="0"/>
        <c:ser>
          <c:idx val="3"/>
          <c:order val="3"/>
          <c:tx>
            <c:strRef>
              <c:f>'NATIONAL ELEC'!$F$315</c:f>
              <c:strCache>
                <c:ptCount val="1"/>
                <c:pt idx="0">
                  <c:v>Base Case</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'NATIONAL ELEC'!$B$316:$B$351</c:f>
              <c:numCache>
                <c:formatCode>General</c:formatCode>
                <c:ptCount val="8"/>
                <c:pt idx="0">
                  <c:v>2015</c:v>
                </c:pt>
                <c:pt idx="1">
                  <c:v>2020</c:v>
                </c:pt>
                <c:pt idx="2">
                  <c:v>2025</c:v>
                </c:pt>
                <c:pt idx="3">
                  <c:v>2030</c:v>
                </c:pt>
                <c:pt idx="4">
                  <c:v>2035</c:v>
                </c:pt>
                <c:pt idx="5">
                  <c:v>2040</c:v>
                </c:pt>
                <c:pt idx="6">
                  <c:v>2045</c:v>
                </c:pt>
                <c:pt idx="7">
                  <c:v>2050</c:v>
                </c:pt>
              </c:numCache>
            </c:numRef>
          </c:cat>
          <c:val>
            <c:numRef>
              <c:f>'NATIONAL ELEC'!$F$316:$F$351</c:f>
              <c:numCache>
                <c:formatCode>General</c:formatCode>
                <c:ptCount val="8"/>
                <c:pt idx="0">
                  <c:v>0.35225412399999989</c:v>
                </c:pt>
                <c:pt idx="1">
                  <c:v>0.83547122299999987</c:v>
                </c:pt>
                <c:pt idx="2">
                  <c:v>2.2898152659999984</c:v>
                </c:pt>
                <c:pt idx="3">
                  <c:v>4.6963520479999987</c:v>
                </c:pt>
                <c:pt idx="4">
                  <c:v>6.6962537489999994</c:v>
                </c:pt>
                <c:pt idx="5">
                  <c:v>8.7591831189999994</c:v>
                </c:pt>
                <c:pt idx="6">
                  <c:v>11.22616396000001</c:v>
                </c:pt>
                <c:pt idx="7">
                  <c:v>14.139751230000009</c:v>
                </c:pt>
              </c:numCache>
            </c:numRef>
          </c:val>
          <c:smooth val="0"/>
          <c:extLst xmlns:c16r2="http://schemas.microsoft.com/office/drawing/2015/06/chart">
            <c:ext xmlns:c16="http://schemas.microsoft.com/office/drawing/2014/chart" uri="{C3380CC4-5D6E-409C-BE32-E72D297353CC}">
              <c16:uniqueId val="{00000000-2692-7748-B376-0E05D57B236C}"/>
            </c:ext>
          </c:extLst>
        </c:ser>
        <c:ser>
          <c:idx val="5"/>
          <c:order val="5"/>
          <c:tx>
            <c:strRef>
              <c:f>'NATIONAL ELEC'!$H$315</c:f>
              <c:strCache>
                <c:ptCount val="1"/>
                <c:pt idx="0">
                  <c:v>National electrification</c:v>
                </c:pt>
              </c:strCache>
            </c:strRef>
          </c:tx>
          <c:spPr>
            <a:ln w="28575" cap="rnd">
              <a:solidFill>
                <a:srgbClr val="C00000"/>
              </a:solidFill>
              <a:round/>
            </a:ln>
            <a:effectLst/>
          </c:spPr>
          <c:marker>
            <c:symbol val="circle"/>
            <c:size val="5"/>
            <c:spPr>
              <a:solidFill>
                <a:srgbClr val="FF0000"/>
              </a:solidFill>
              <a:ln w="9525">
                <a:solidFill>
                  <a:srgbClr val="C00000"/>
                </a:solidFill>
              </a:ln>
              <a:effectLst/>
            </c:spPr>
          </c:marker>
          <c:cat>
            <c:numRef>
              <c:f>'NATIONAL ELEC'!$B$316:$B$351</c:f>
              <c:numCache>
                <c:formatCode>General</c:formatCode>
                <c:ptCount val="8"/>
                <c:pt idx="0">
                  <c:v>2015</c:v>
                </c:pt>
                <c:pt idx="1">
                  <c:v>2020</c:v>
                </c:pt>
                <c:pt idx="2">
                  <c:v>2025</c:v>
                </c:pt>
                <c:pt idx="3">
                  <c:v>2030</c:v>
                </c:pt>
                <c:pt idx="4">
                  <c:v>2035</c:v>
                </c:pt>
                <c:pt idx="5">
                  <c:v>2040</c:v>
                </c:pt>
                <c:pt idx="6">
                  <c:v>2045</c:v>
                </c:pt>
                <c:pt idx="7">
                  <c:v>2050</c:v>
                </c:pt>
              </c:numCache>
            </c:numRef>
          </c:cat>
          <c:val>
            <c:numRef>
              <c:f>'NATIONAL ELEC'!$H$316:$H$351</c:f>
              <c:numCache>
                <c:formatCode>General</c:formatCode>
                <c:ptCount val="8"/>
                <c:pt idx="0">
                  <c:v>0.35225412399999989</c:v>
                </c:pt>
                <c:pt idx="1">
                  <c:v>1.0682125449999988</c:v>
                </c:pt>
                <c:pt idx="2">
                  <c:v>4.6748531349999993</c:v>
                </c:pt>
                <c:pt idx="3">
                  <c:v>12.002684379999986</c:v>
                </c:pt>
                <c:pt idx="4">
                  <c:v>16.493235840000029</c:v>
                </c:pt>
                <c:pt idx="5">
                  <c:v>18.918322070000027</c:v>
                </c:pt>
                <c:pt idx="6">
                  <c:v>21.588776839999991</c:v>
                </c:pt>
                <c:pt idx="7">
                  <c:v>24.50563472</c:v>
                </c:pt>
              </c:numCache>
            </c:numRef>
          </c:val>
          <c:smooth val="0"/>
          <c:extLst xmlns:c16r2="http://schemas.microsoft.com/office/drawing/2015/06/chart">
            <c:ext xmlns:c16="http://schemas.microsoft.com/office/drawing/2014/chart" uri="{C3380CC4-5D6E-409C-BE32-E72D297353CC}">
              <c16:uniqueId val="{00000001-2692-7748-B376-0E05D57B236C}"/>
            </c:ext>
          </c:extLst>
        </c:ser>
        <c:dLbls>
          <c:showLegendKey val="0"/>
          <c:showVal val="0"/>
          <c:showCatName val="0"/>
          <c:showSerName val="0"/>
          <c:showPercent val="0"/>
          <c:showBubbleSize val="0"/>
        </c:dLbls>
        <c:marker val="1"/>
        <c:smooth val="0"/>
        <c:axId val="1452251568"/>
        <c:axId val="1452230352"/>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'NATIONAL ELEC'!$C$315</c15:sqref>
                        </c15:formulaRef>
                      </c:ext>
                    </c:extLst>
                    <c:strCache>
                      <c:ptCount val="1"/>
                      <c:pt idx="0">
                        <c:v>Base Case</c:v>
                      </c:pt>
                    </c:strCache>
                  </c:strRef>
                </c:tx>
                <c:spPr>
                  <a:ln w="28575" cap="rnd">
                    <a:solidFill>
                      <a:schemeClr val="bg1">
                        <a:lumMod val="50000"/>
                      </a:schemeClr>
                    </a:solidFill>
                    <a:round/>
                  </a:ln>
                  <a:effectLst/>
                </c:spPr>
                <c:marker>
                  <c:symbol val="circle"/>
                  <c:size val="5"/>
                  <c:spPr>
                    <a:solidFill>
                      <a:schemeClr val="bg1"/>
                    </a:solidFill>
                    <a:ln w="9525">
                      <a:solidFill>
                        <a:schemeClr val="bg1">
                          <a:lumMod val="50000"/>
                        </a:schemeClr>
                      </a:solidFill>
                    </a:ln>
                    <a:effectLst/>
                  </c:spPr>
                </c:marker>
                <c:cat>
                  <c:numRef>
                    <c:extLst xmlns:c16r2="http://schemas.microsoft.com/office/drawing/2015/06/chart">
                      <c:ext uri="{02D57815-91ED-43cb-92C2-25804820EDAC}">
                        <c15:formulaRef>
                          <c15:sqref>'NATIONAL ELEC'!$B$316:$B$351</c15:sqref>
                        </c15:formulaRef>
                      </c:ext>
                    </c:extLst>
                    <c:numCache>
                      <c:formatCode>General</c:formatCode>
                      <c:ptCount val="8"/>
                      <c:pt idx="0">
                        <c:v>2015</c:v>
                      </c:pt>
                      <c:pt idx="1">
                        <c:v>2020</c:v>
                      </c:pt>
                      <c:pt idx="2">
                        <c:v>2025</c:v>
                      </c:pt>
                      <c:pt idx="3">
                        <c:v>2030</c:v>
                      </c:pt>
                      <c:pt idx="4">
                        <c:v>2035</c:v>
                      </c:pt>
                      <c:pt idx="5">
                        <c:v>2040</c:v>
                      </c:pt>
                      <c:pt idx="6">
                        <c:v>2045</c:v>
                      </c:pt>
                      <c:pt idx="7">
                        <c:v>2050</c:v>
                      </c:pt>
                    </c:numCache>
                  </c:numRef>
                </c:cat>
                <c:val>
                  <c:numRef>
                    <c:extLst xmlns:c16r2="http://schemas.microsoft.com/office/drawing/2015/06/chart">
                      <c:ext uri="{02D57815-91ED-43cb-92C2-25804820EDAC}">
                        <c15:formulaRef>
                          <c15:sqref>'NATIONAL ELEC'!$C$316:$C$351</c15:sqref>
                        </c15:formulaRef>
                      </c:ext>
                    </c:extLst>
                    <c:numCache>
                      <c:formatCode>0.0</c:formatCode>
                      <c:ptCount val="8"/>
                      <c:pt idx="0">
                        <c:v>82.82520631775968</c:v>
                      </c:pt>
                      <c:pt idx="1">
                        <c:v>112.49271186875052</c:v>
                      </c:pt>
                      <c:pt idx="2">
                        <c:v>140.83232041103338</c:v>
                      </c:pt>
                      <c:pt idx="3">
                        <c:v>163.00134236847131</c:v>
                      </c:pt>
                      <c:pt idx="4">
                        <c:v>156.02865249027406</c:v>
                      </c:pt>
                      <c:pt idx="5">
                        <c:v>156.24329470036534</c:v>
                      </c:pt>
                      <c:pt idx="6">
                        <c:v>168.46080075794654</c:v>
                      </c:pt>
                      <c:pt idx="7">
                        <c:v>180.75172165522099</c:v>
                      </c:pt>
                    </c:numCache>
                  </c:numRef>
                </c:val>
                <c:smooth val="0"/>
                <c:extLst xmlns:c16r2="http://schemas.microsoft.com/office/drawing/2015/06/chart">
                  <c:ext xmlns:c16="http://schemas.microsoft.com/office/drawing/2014/chart" uri="{C3380CC4-5D6E-409C-BE32-E72D297353CC}">
                    <c16:uniqueId val="{00000002-2692-7748-B376-0E05D57B236C}"/>
                  </c:ext>
                </c:extLst>
              </c15:ser>
            </c15:filteredLineSeries>
            <c15:filteredLineSeries>
              <c15:ser>
                <c:idx val="1"/>
                <c:order val="1"/>
                <c:tx>
                  <c:strRef>
                    <c:extLst xmlns:c16r2="http://schemas.microsoft.com/office/drawing/2015/06/chart" xmlns:c15="http://schemas.microsoft.com/office/drawing/2012/chart">
                      <c:ext xmlns:c15="http://schemas.microsoft.com/office/drawing/2012/chart" uri="{02D57815-91ED-43cb-92C2-25804820EDAC}">
                        <c15:formulaRef>
                          <c15:sqref>'NATIONAL ELEC'!$D$315</c15:sqref>
                        </c15:formulaRef>
                      </c:ext>
                    </c:extLst>
                    <c:strCache>
                      <c:ptCount val="1"/>
                      <c:pt idx="0">
                        <c:v>Regional integration</c:v>
                      </c:pt>
                    </c:strCache>
                  </c:strRef>
                </c:tx>
                <c:spPr>
                  <a:ln w="28575" cap="rnd">
                    <a:solidFill>
                      <a:schemeClr val="tx1"/>
                    </a:solidFill>
                    <a:prstDash val="sysDot"/>
                    <a:round/>
                  </a:ln>
                  <a:effectLst/>
                </c:spPr>
                <c:marker>
                  <c:symbol val="circle"/>
                  <c:size val="5"/>
                  <c:spPr>
                    <a:solidFill>
                      <a:schemeClr val="tx1">
                        <a:lumMod val="50000"/>
                        <a:lumOff val="50000"/>
                      </a:schemeClr>
                    </a:solidFill>
                    <a:ln w="9525">
                      <a:solidFill>
                        <a:schemeClr val="tx1"/>
                      </a:solidFill>
                      <a:prstDash val="sysDot"/>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'NATIONAL ELEC'!$B$316:$B$351</c15:sqref>
                        </c15:formulaRef>
                      </c:ext>
                    </c:extLst>
                    <c:numCache>
                      <c:formatCode>General</c:formatCode>
                      <c:ptCount val="8"/>
                      <c:pt idx="0">
                        <c:v>2015</c:v>
                      </c:pt>
                      <c:pt idx="1">
                        <c:v>2020</c:v>
                      </c:pt>
                      <c:pt idx="2">
                        <c:v>2025</c:v>
                      </c:pt>
                      <c:pt idx="3">
                        <c:v>2030</c:v>
                      </c:pt>
                      <c:pt idx="4">
                        <c:v>2035</c:v>
                      </c:pt>
                      <c:pt idx="5">
                        <c:v>2040</c:v>
                      </c:pt>
                      <c:pt idx="6">
                        <c:v>2045</c:v>
                      </c:pt>
                      <c:pt idx="7">
                        <c:v>2050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'NATIONAL ELEC'!$D$316:$D$351</c15:sqref>
                        </c15:formulaRef>
                      </c:ext>
                    </c:extLst>
                    <c:numCache>
                      <c:formatCode>0.0</c:formatCode>
                      <c:ptCount val="8"/>
                      <c:pt idx="0">
                        <c:v>82.91509790518711</c:v>
                      </c:pt>
                      <c:pt idx="1">
                        <c:v>114.80135608400759</c:v>
                      </c:pt>
                      <c:pt idx="2">
                        <c:v>158.75153342048282</c:v>
                      </c:pt>
                      <c:pt idx="3">
                        <c:v>137.8684877033877</c:v>
                      </c:pt>
                      <c:pt idx="4">
                        <c:v>129.95830501742262</c:v>
                      </c:pt>
                      <c:pt idx="5">
                        <c:v>123.84885961138134</c:v>
                      </c:pt>
                      <c:pt idx="6">
                        <c:v>118.2874861122403</c:v>
                      </c:pt>
                      <c:pt idx="7">
                        <c:v>128.39362691106291</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3-2692-7748-B376-0E05D57B236C}"/>
                  </c:ext>
                </c:extLst>
              </c15:ser>
            </c15:filteredLineSeries>
            <c15:filteredLineSeries>
              <c15:ser>
                <c:idx val="2"/>
                <c:order val="2"/>
                <c:tx>
                  <c:strRef>
                    <c:extLst xmlns:c16r2="http://schemas.microsoft.com/office/drawing/2015/06/chart" xmlns:c15="http://schemas.microsoft.com/office/drawing/2012/chart">
                      <c:ext xmlns:c15="http://schemas.microsoft.com/office/drawing/2012/chart" uri="{02D57815-91ED-43cb-92C2-25804820EDAC}">
                        <c15:formulaRef>
                          <c15:sqref>'NATIONAL ELEC'!$E$315</c15:sqref>
                        </c15:formulaRef>
                      </c:ext>
                    </c:extLst>
                    <c:strCache>
                      <c:ptCount val="1"/>
                      <c:pt idx="0">
                        <c:v>National electrification</c:v>
                      </c:pt>
                    </c:strCache>
                  </c:strRef>
                </c:tx>
                <c:spPr>
                  <a:ln w="28575" cap="rnd">
                    <a:solidFill>
                      <a:srgbClr val="92D050"/>
                    </a:solidFill>
                    <a:prstDash val="sysDot"/>
                    <a:round/>
                  </a:ln>
                  <a:effectLst/>
                </c:spPr>
                <c:marker>
                  <c:symbol val="circle"/>
                  <c:size val="5"/>
                  <c:spPr>
                    <a:solidFill>
                      <a:srgbClr val="00B050"/>
                    </a:solidFill>
                    <a:ln w="9525">
                      <a:solidFill>
                        <a:srgbClr val="92D050"/>
                      </a:solidFill>
                      <a:prstDash val="sysDot"/>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'NATIONAL ELEC'!$B$316:$B$351</c15:sqref>
                        </c15:formulaRef>
                      </c:ext>
                    </c:extLst>
                    <c:numCache>
                      <c:formatCode>General</c:formatCode>
                      <c:ptCount val="8"/>
                      <c:pt idx="0">
                        <c:v>2015</c:v>
                      </c:pt>
                      <c:pt idx="1">
                        <c:v>2020</c:v>
                      </c:pt>
                      <c:pt idx="2">
                        <c:v>2025</c:v>
                      </c:pt>
                      <c:pt idx="3">
                        <c:v>2030</c:v>
                      </c:pt>
                      <c:pt idx="4">
                        <c:v>2035</c:v>
                      </c:pt>
                      <c:pt idx="5">
                        <c:v>2040</c:v>
                      </c:pt>
                      <c:pt idx="6">
                        <c:v>2045</c:v>
                      </c:pt>
                      <c:pt idx="7">
                        <c:v>2050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'NATIONAL ELEC'!$E$316:$E$351</c15:sqref>
                        </c15:formulaRef>
                      </c:ext>
                    </c:extLst>
                    <c:numCache>
                      <c:formatCode>0.0</c:formatCode>
                      <c:ptCount val="8"/>
                      <c:pt idx="0">
                        <c:v>82.91509790518711</c:v>
                      </c:pt>
                      <c:pt idx="1">
                        <c:v>114.80135608400759</c:v>
                      </c:pt>
                      <c:pt idx="2">
                        <c:v>158.75153342048282</c:v>
                      </c:pt>
                      <c:pt idx="3">
                        <c:v>137.8684877033877</c:v>
                      </c:pt>
                      <c:pt idx="4">
                        <c:v>129.95830501742262</c:v>
                      </c:pt>
                      <c:pt idx="5">
                        <c:v>123.84885961138134</c:v>
                      </c:pt>
                      <c:pt idx="6">
                        <c:v>118.2874861122403</c:v>
                      </c:pt>
                      <c:pt idx="7">
                        <c:v>128.39362691106291</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4-2692-7748-B376-0E05D57B236C}"/>
                  </c:ext>
                </c:extLst>
              </c15:ser>
            </c15:filteredLineSeries>
            <c15:filteredLineSeries>
              <c15:ser>
                <c:idx val="4"/>
                <c:order val="4"/>
                <c:tx>
                  <c:strRef>
                    <c:extLst xmlns:c16r2="http://schemas.microsoft.com/office/drawing/2015/06/chart" xmlns:c15="http://schemas.microsoft.com/office/drawing/2012/chart">
                      <c:ext xmlns:c15="http://schemas.microsoft.com/office/drawing/2012/chart" uri="{02D57815-91ED-43cb-92C2-25804820EDAC}">
                        <c15:formulaRef>
                          <c15:sqref>'NATIONAL ELEC'!$G$315</c15:sqref>
                        </c15:formulaRef>
                      </c:ext>
                    </c:extLst>
                    <c:strCache>
                      <c:ptCount val="1"/>
                      <c:pt idx="0">
                        <c:v>Renewables</c:v>
                      </c:pt>
                    </c:strCache>
                  </c:strRef>
                </c:tx>
                <c:spPr>
                  <a:ln w="28575" cap="rnd">
                    <a:solidFill>
                      <a:srgbClr val="00B050"/>
                    </a:solidFill>
                    <a:round/>
                  </a:ln>
                  <a:effectLst/>
                </c:spPr>
                <c:marker>
                  <c:symbol val="circle"/>
                  <c:size val="5"/>
                  <c:spPr>
                    <a:solidFill>
                      <a:srgbClr val="92D050"/>
                    </a:solidFill>
                    <a:ln w="9525">
                      <a:solidFill>
                        <a:srgbClr val="00B050"/>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'NATIONAL ELEC'!$B$316:$B$351</c15:sqref>
                        </c15:formulaRef>
                      </c:ext>
                    </c:extLst>
                    <c:numCache>
                      <c:formatCode>General</c:formatCode>
                      <c:ptCount val="8"/>
                      <c:pt idx="0">
                        <c:v>2015</c:v>
                      </c:pt>
                      <c:pt idx="1">
                        <c:v>2020</c:v>
                      </c:pt>
                      <c:pt idx="2">
                        <c:v>2025</c:v>
                      </c:pt>
                      <c:pt idx="3">
                        <c:v>2030</c:v>
                      </c:pt>
                      <c:pt idx="4">
                        <c:v>2035</c:v>
                      </c:pt>
                      <c:pt idx="5">
                        <c:v>2040</c:v>
                      </c:pt>
                      <c:pt idx="6">
                        <c:v>2045</c:v>
                      </c:pt>
                      <c:pt idx="7">
                        <c:v>2050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'NATIONAL ELEC'!$G$316:$G$351</c15:sqref>
                        </c15:formulaRef>
                      </c:ext>
                    </c:extLst>
                    <c:numCache>
                      <c:formatCode>0.0</c:formatCode>
                      <c:ptCount val="8"/>
                      <c:pt idx="0">
                        <c:v>82.82520631775968</c:v>
                      </c:pt>
                      <c:pt idx="1">
                        <c:v>112.50498714713632</c:v>
                      </c:pt>
                      <c:pt idx="2">
                        <c:v>141.58759008081424</c:v>
                      </c:pt>
                      <c:pt idx="3">
                        <c:v>163.15248924427874</c:v>
                      </c:pt>
                      <c:pt idx="4">
                        <c:v>156.56493387440918</c:v>
                      </c:pt>
                      <c:pt idx="5">
                        <c:v>156.45181463136976</c:v>
                      </c:pt>
                      <c:pt idx="6">
                        <c:v>168.64811899993407</c:v>
                      </c:pt>
                      <c:pt idx="7">
                        <c:v>180.69518125857689</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5-2692-7748-B376-0E05D57B236C}"/>
                  </c:ext>
                </c:extLst>
              </c15:ser>
            </c15:filteredLineSeries>
            <c15:filteredLineSeries>
              <c15:ser>
                <c:idx val="6"/>
                <c:order val="6"/>
                <c:tx>
                  <c:strRef>
                    <c:extLst xmlns:c16r2="http://schemas.microsoft.com/office/drawing/2015/06/chart" xmlns:c15="http://schemas.microsoft.com/office/drawing/2012/chart">
                      <c:ext xmlns:c15="http://schemas.microsoft.com/office/drawing/2012/chart" uri="{02D57815-91ED-43cb-92C2-25804820EDAC}">
                        <c15:formulaRef>
                          <c15:sqref>'NATIONAL ELEC'!$I$315</c15:sqref>
                        </c15:formulaRef>
                      </c:ext>
                    </c:extLst>
                    <c:strCache>
                      <c:ptCount val="1"/>
                      <c:pt idx="0">
                        <c:v>Natural gas</c:v>
                      </c:pt>
                    </c:strCache>
                  </c:strRef>
                </c:tx>
                <c:spPr>
                  <a:ln w="28575" cap="rnd">
                    <a:solidFill>
                      <a:srgbClr val="00B0F0"/>
                    </a:solidFill>
                    <a:round/>
                  </a:ln>
                  <a:effectLst/>
                </c:spPr>
                <c:marker>
                  <c:symbol val="circle"/>
                  <c:size val="5"/>
                  <c:spPr>
                    <a:solidFill>
                      <a:srgbClr val="00B0F0"/>
                    </a:solidFill>
                    <a:ln w="9525">
                      <a:solidFill>
                        <a:srgbClr val="00B0F0"/>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'NATIONAL ELEC'!$B$316:$B$351</c15:sqref>
                        </c15:formulaRef>
                      </c:ext>
                    </c:extLst>
                    <c:numCache>
                      <c:formatCode>General</c:formatCode>
                      <c:ptCount val="8"/>
                      <c:pt idx="0">
                        <c:v>2015</c:v>
                      </c:pt>
                      <c:pt idx="1">
                        <c:v>2020</c:v>
                      </c:pt>
                      <c:pt idx="2">
                        <c:v>2025</c:v>
                      </c:pt>
                      <c:pt idx="3">
                        <c:v>2030</c:v>
                      </c:pt>
                      <c:pt idx="4">
                        <c:v>2035</c:v>
                      </c:pt>
                      <c:pt idx="5">
                        <c:v>2040</c:v>
                      </c:pt>
                      <c:pt idx="6">
                        <c:v>2045</c:v>
                      </c:pt>
                      <c:pt idx="7">
                        <c:v>2050</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'NATIONAL ELEC'!$I$316:$I$351</c15:sqref>
                        </c15:formulaRef>
                      </c:ext>
                    </c:extLst>
                    <c:numCache>
                      <c:formatCode>0.0</c:formatCode>
                      <c:ptCount val="8"/>
                      <c:pt idx="0">
                        <c:v>82.991631380620433</c:v>
                      </c:pt>
                      <c:pt idx="1">
                        <c:v>113.50688072728165</c:v>
                      </c:pt>
                      <c:pt idx="2">
                        <c:v>163.20070801906192</c:v>
                      </c:pt>
                      <c:pt idx="3">
                        <c:v>152.97719437400602</c:v>
                      </c:pt>
                      <c:pt idx="4">
                        <c:v>147.4354724087606</c:v>
                      </c:pt>
                      <c:pt idx="5">
                        <c:v>144.6489914223996</c:v>
                      </c:pt>
                      <c:pt idx="6">
                        <c:v>141.83469775310328</c:v>
                      </c:pt>
                      <c:pt idx="7">
                        <c:v>139.75534981239139</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6-2692-7748-B376-0E05D57B236C}"/>
                  </c:ext>
                </c:extLst>
              </c15:ser>
            </c15:filteredLineSeries>
          </c:ext>
        </c:extLst>
      </c:lineChart>
      <c:catAx>
        <c:axId val="1452251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452230352"/>
        <c:crosses val="autoZero"/>
        <c:auto val="1"/>
        <c:lblAlgn val="ctr"/>
        <c:lblOffset val="100"/>
        <c:noMultiLvlLbl val="0"/>
      </c:catAx>
      <c:valAx>
        <c:axId val="1452230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dirty="0"/>
                  <a:t>PJ</a:t>
                </a:r>
              </a:p>
            </c:rich>
          </c:tx>
          <c:layout/>
          <c:overlay val="0"/>
          <c:spPr>
            <a:noFill/>
            <a:ln>
              <a:noFill/>
            </a:ln>
            <a:effectLst/>
          </c:sp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452251568"/>
        <c:crosses val="autoZero"/>
        <c:crossBetween val="between"/>
      </c:valAx>
      <c:spPr>
        <a:noFill/>
        <a:ln w="25400">
          <a:noFill/>
        </a:ln>
      </c:spPr>
    </c:plotArea>
    <c:legend>
      <c:legendPos val="r"/>
      <c:legendEntry>
        <c:idx val="0"/>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7445254317755224"/>
          <c:y val="0.17421137274643111"/>
          <c:w val="0.48068102878417246"/>
          <c:h val="0.13214181225928315"/>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128" b="1" i="0" u="none" strike="noStrike" kern="1200" spc="0" baseline="0">
                <a:solidFill>
                  <a:prstClr val="black">
                    <a:lumMod val="65000"/>
                    <a:lumOff val="35000"/>
                  </a:prstClr>
                </a:solidFill>
                <a:latin typeface="+mn-lt"/>
                <a:ea typeface="+mn-ea"/>
                <a:cs typeface="+mn-cs"/>
              </a:defRPr>
            </a:pPr>
            <a:r>
              <a:rPr lang="en-US" sz="2128" b="1" i="0" u="none" strike="noStrike" kern="1200" baseline="0">
                <a:solidFill>
                  <a:prstClr val="black">
                    <a:lumMod val="65000"/>
                    <a:lumOff val="35000"/>
                  </a:prstClr>
                </a:solidFill>
                <a:latin typeface="+mn-lt"/>
                <a:ea typeface="+mn-ea"/>
                <a:cs typeface="+mn-cs"/>
              </a:rPr>
              <a:t>Share of RES Power Generation %</a:t>
            </a:r>
          </a:p>
        </c:rich>
      </c:tx>
      <c:layout>
        <c:manualLayout>
          <c:xMode val="edge"/>
          <c:yMode val="edge"/>
          <c:x val="0.26294119172670105"/>
          <c:y val="3.2238780206404347E-2"/>
        </c:manualLayout>
      </c:layout>
      <c:overlay val="0"/>
      <c:spPr>
        <a:noFill/>
        <a:ln>
          <a:noFill/>
        </a:ln>
        <a:effectLst/>
      </c:spPr>
      <c:txPr>
        <a:bodyPr rot="0" spcFirstLastPara="1" vertOverflow="ellipsis" vert="horz" wrap="square" anchor="ctr" anchorCtr="1"/>
        <a:lstStyle/>
        <a:p>
          <a:pPr algn="ctr" rtl="0">
            <a:defRPr lang="en-US" sz="2128" b="1" i="0" u="none" strike="noStrike" kern="1200" spc="0" baseline="0">
              <a:solidFill>
                <a:prstClr val="black">
                  <a:lumMod val="65000"/>
                  <a:lumOff val="35000"/>
                </a:prstClr>
              </a:solidFill>
              <a:latin typeface="+mn-lt"/>
              <a:ea typeface="+mn-ea"/>
              <a:cs typeface="+mn-cs"/>
            </a:defRPr>
          </a:pPr>
          <a:endParaRPr lang="en-US"/>
        </a:p>
      </c:txPr>
    </c:title>
    <c:autoTitleDeleted val="0"/>
    <c:plotArea>
      <c:layout>
        <c:manualLayout>
          <c:layoutTarget val="inner"/>
          <c:xMode val="edge"/>
          <c:yMode val="edge"/>
          <c:x val="7.7539237896855101E-2"/>
          <c:y val="1.0729455544322326E-2"/>
          <c:w val="0.92246076210314487"/>
          <c:h val="0.87781043568348227"/>
        </c:manualLayout>
      </c:layout>
      <c:barChart>
        <c:barDir val="col"/>
        <c:grouping val="clustered"/>
        <c:varyColors val="0"/>
        <c:ser>
          <c:idx val="0"/>
          <c:order val="0"/>
          <c:spPr>
            <a:solidFill>
              <a:srgbClr val="00B050"/>
            </a:solidFill>
            <a:ln>
              <a:noFill/>
            </a:ln>
            <a:effectLst/>
          </c:spPr>
          <c:invertIfNegative val="0"/>
          <c:dPt>
            <c:idx val="1"/>
            <c:invertIfNegative val="0"/>
            <c:bubble3D val="0"/>
            <c:spPr>
              <a:solidFill>
                <a:srgbClr val="0070C0"/>
              </a:solidFill>
              <a:ln>
                <a:noFill/>
              </a:ln>
              <a:effectLst/>
            </c:spPr>
          </c:dPt>
          <c:dPt>
            <c:idx val="2"/>
            <c:invertIfNegative val="0"/>
            <c:bubble3D val="0"/>
            <c:spPr>
              <a:solidFill>
                <a:srgbClr val="FFC000"/>
              </a:solidFill>
              <a:ln>
                <a:noFill/>
              </a:ln>
              <a:effectLst/>
            </c:spPr>
          </c:dPt>
          <c:dPt>
            <c:idx val="3"/>
            <c:invertIfNegative val="0"/>
            <c:bubble3D val="0"/>
            <c:spPr>
              <a:solidFill>
                <a:srgbClr val="FF0000"/>
              </a:solidFill>
              <a:ln>
                <a:noFill/>
              </a:ln>
              <a:effectLst/>
            </c:spPr>
          </c:dPt>
          <c:cat>
            <c:strRef>
              <c:f>'BASE UseByTechnologyAnnual'!$AQ$8:$AT$8</c:f>
              <c:strCache>
                <c:ptCount val="4"/>
                <c:pt idx="0">
                  <c:v>Base Case</c:v>
                </c:pt>
                <c:pt idx="1">
                  <c:v>National Electrification</c:v>
                </c:pt>
                <c:pt idx="2">
                  <c:v>Delay Hydro</c:v>
                </c:pt>
                <c:pt idx="3">
                  <c:v>Climate Resilent</c:v>
                </c:pt>
              </c:strCache>
            </c:strRef>
          </c:cat>
          <c:val>
            <c:numRef>
              <c:f>'BASE UseByTechnologyAnnual'!$AQ$9:$AT$9</c:f>
              <c:numCache>
                <c:formatCode>General</c:formatCode>
                <c:ptCount val="4"/>
                <c:pt idx="0">
                  <c:v>89.690526250304032</c:v>
                </c:pt>
                <c:pt idx="1">
                  <c:v>42.296647504843541</c:v>
                </c:pt>
                <c:pt idx="2">
                  <c:v>32.880151126724989</c:v>
                </c:pt>
                <c:pt idx="3">
                  <c:v>32.098003391276038</c:v>
                </c:pt>
              </c:numCache>
            </c:numRef>
          </c:val>
        </c:ser>
        <c:dLbls>
          <c:showLegendKey val="0"/>
          <c:showVal val="0"/>
          <c:showCatName val="0"/>
          <c:showSerName val="0"/>
          <c:showPercent val="0"/>
          <c:showBubbleSize val="0"/>
        </c:dLbls>
        <c:gapWidth val="150"/>
        <c:axId val="1452230896"/>
        <c:axId val="1452259728"/>
      </c:barChart>
      <c:catAx>
        <c:axId val="145223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452259728"/>
        <c:crosses val="autoZero"/>
        <c:auto val="1"/>
        <c:lblAlgn val="ctr"/>
        <c:lblOffset val="100"/>
        <c:noMultiLvlLbl val="0"/>
      </c:catAx>
      <c:valAx>
        <c:axId val="145225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452230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'NATIONAL ELEC'!$C$441</c:f>
          <c:strCache>
            <c:ptCount val="1"/>
            <c:pt idx="0">
              <c:v>Total investments, billion USD</c:v>
            </c:pt>
          </c:strCache>
        </c:strRef>
      </c:tx>
      <c:layout>
        <c:manualLayout>
          <c:xMode val="edge"/>
          <c:yMode val="edge"/>
          <c:x val="0.15549711747110645"/>
          <c:y val="5.3316507561956925E-2"/>
        </c:manualLayout>
      </c:layout>
      <c:overlay val="0"/>
      <c:spPr>
        <a:noFill/>
        <a:ln>
          <a:noFill/>
        </a:ln>
        <a:effectLst/>
      </c:spPr>
      <c:txPr>
        <a:bodyPr rot="0" spcFirstLastPara="1" vertOverflow="ellipsis" vert="horz" wrap="square" anchor="ctr" anchorCtr="1"/>
        <a:lstStyle/>
        <a:p>
          <a:pPr algn="ctr" rtl="0">
            <a:defRPr lang="en-US" sz="2128" b="1" i="0" u="none" strike="noStrike" kern="1200" baseline="0">
              <a:solidFill>
                <a:prstClr val="black">
                  <a:lumMod val="65000"/>
                  <a:lumOff val="35000"/>
                </a:prstClr>
              </a:solidFill>
              <a:latin typeface="+mn-lt"/>
              <a:ea typeface="+mn-ea"/>
              <a:cs typeface="+mn-cs"/>
            </a:defRPr>
          </a:pPr>
          <a:endParaRPr lang="en-US"/>
        </a:p>
      </c:txPr>
    </c:title>
    <c:autoTitleDeleted val="0"/>
    <c:plotArea>
      <c:layout>
        <c:manualLayout>
          <c:layoutTarget val="inner"/>
          <c:xMode val="edge"/>
          <c:yMode val="edge"/>
          <c:x val="9.4071523987930269E-2"/>
          <c:y val="2.1919008664360067E-2"/>
          <c:w val="0.90592847601206972"/>
          <c:h val="0.8563576475680893"/>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70C0"/>
              </a:solidFill>
              <a:ln>
                <a:noFill/>
              </a:ln>
              <a:effectLst/>
            </c:spPr>
          </c:dPt>
          <c:dPt>
            <c:idx val="1"/>
            <c:invertIfNegative val="0"/>
            <c:bubble3D val="0"/>
            <c:spPr>
              <a:solidFill>
                <a:srgbClr val="C00000"/>
              </a:solidFill>
              <a:ln>
                <a:noFill/>
              </a:ln>
              <a:effectLst/>
            </c:spPr>
          </c:dPt>
          <c:dPt>
            <c:idx val="2"/>
            <c:invertIfNegative val="0"/>
            <c:bubble3D val="0"/>
            <c:spPr>
              <a:solidFill>
                <a:schemeClr val="accent4">
                  <a:lumMod val="60000"/>
                  <a:lumOff val="40000"/>
                </a:schemeClr>
              </a:solidFill>
              <a:ln>
                <a:noFill/>
              </a:ln>
              <a:effectLst/>
            </c:spPr>
          </c:dPt>
          <c:dPt>
            <c:idx val="3"/>
            <c:invertIfNegative val="0"/>
            <c:bubble3D val="0"/>
            <c:spPr>
              <a:solidFill>
                <a:srgbClr val="FFFF00"/>
              </a:solidFill>
              <a:ln>
                <a:noFill/>
              </a:ln>
              <a:effectLst/>
            </c:spPr>
          </c:dPt>
          <c:dPt>
            <c:idx val="4"/>
            <c:invertIfNegative val="0"/>
            <c:bubble3D val="0"/>
            <c:spPr>
              <a:solidFill>
                <a:schemeClr val="accent6"/>
              </a:solidFill>
              <a:ln>
                <a:noFill/>
              </a:ln>
              <a:effectLst/>
            </c:spPr>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extLst>
                <c:ext xmlns:c15="http://schemas.microsoft.com/office/drawing/2012/chart" uri="{02D57815-91ED-43cb-92C2-25804820EDAC}">
                  <c15:fullRef>
                    <c15:sqref>'NATIONAL ELEC'!$C$445:$M$445</c15:sqref>
                  </c15:fullRef>
                </c:ext>
              </c:extLst>
              <c:f>('NATIONAL ELEC'!$F$445,'NATIONAL ELEC'!$H$445,'NATIONAL ELEC'!$J$445:$K$445,'NATIONAL ELEC'!$M$445)</c:f>
              <c:strCache>
                <c:ptCount val="5"/>
                <c:pt idx="0">
                  <c:v>Base Case</c:v>
                </c:pt>
                <c:pt idx="1">
                  <c:v>National electrification</c:v>
                </c:pt>
                <c:pt idx="2">
                  <c:v>DAM Base Case</c:v>
                </c:pt>
                <c:pt idx="3">
                  <c:v>DAM National Electrification</c:v>
                </c:pt>
                <c:pt idx="4">
                  <c:v>Climate Resilent</c:v>
                </c:pt>
              </c:strCache>
            </c:strRef>
          </c:cat>
          <c:val>
            <c:numRef>
              <c:extLst>
                <c:ext xmlns:c15="http://schemas.microsoft.com/office/drawing/2012/chart" uri="{02D57815-91ED-43cb-92C2-25804820EDAC}">
                  <c15:fullRef>
                    <c15:sqref>'NATIONAL ELEC'!$C$446:$M$446</c15:sqref>
                  </c15:fullRef>
                </c:ext>
              </c:extLst>
              <c:f>('NATIONAL ELEC'!$F$446,'NATIONAL ELEC'!$H$446,'NATIONAL ELEC'!$J$446:$K$446,'NATIONAL ELEC'!$M$446)</c:f>
              <c:numCache>
                <c:formatCode>#,##0</c:formatCode>
                <c:ptCount val="5"/>
                <c:pt idx="0">
                  <c:v>4564.9619495090647</c:v>
                </c:pt>
                <c:pt idx="1">
                  <c:v>6766.5100923243472</c:v>
                </c:pt>
                <c:pt idx="2" formatCode="General">
                  <c:v>5028.7446815596832</c:v>
                </c:pt>
                <c:pt idx="3" formatCode="General">
                  <c:v>7369.3019632760306</c:v>
                </c:pt>
                <c:pt idx="4" formatCode="General">
                  <c:v>7943.8119208628168</c:v>
                </c:pt>
              </c:numCache>
            </c:numRef>
          </c:val>
          <c:extLst>
            <c:ext xmlns:c15="http://schemas.microsoft.com/office/drawing/2012/chart" uri="{02D57815-91ED-43cb-92C2-25804820EDAC}">
              <c15:categoryFilterExceptions>
                <c15:categoryFilterException>
                  <c15:sqref>'[New Trieste Results (version 2).xlsb]NATIONAL ELEC'!$I$446</c15:sqref>
                  <c15:spPr xmlns:c15="http://schemas.microsoft.com/office/drawing/2012/chart">
                    <a:solidFill>
                      <a:srgbClr val="00B0F0"/>
                    </a:solidFill>
                    <a:ln>
                      <a:noFill/>
                    </a:ln>
                    <a:effectLst/>
                  </c15:spPr>
                  <c15:invertIfNegative val="0"/>
                  <c15:bubble3D val="0"/>
                </c15:categoryFilterException>
                <c15:categoryFilterException>
                  <c15:sqref>'[New Trieste Results (version 2).xlsb]NATIONAL ELEC'!$L$446</c15:sqref>
                  <c15:spPr xmlns:c15="http://schemas.microsoft.com/office/drawing/2012/chart">
                    <a:solidFill>
                      <a:srgbClr val="FFC000"/>
                    </a:solidFill>
                    <a:ln>
                      <a:noFill/>
                    </a:ln>
                    <a:effectLst/>
                  </c15:spPr>
                  <c15:invertIfNegative val="0"/>
                  <c15:bubble3D val="0"/>
                </c15:categoryFilterException>
              </c15:categoryFilterExceptions>
            </c:ext>
          </c:extLst>
        </c:ser>
        <c:dLbls>
          <c:showLegendKey val="0"/>
          <c:showVal val="0"/>
          <c:showCatName val="0"/>
          <c:showSerName val="0"/>
          <c:showPercent val="0"/>
          <c:showBubbleSize val="0"/>
        </c:dLbls>
        <c:gapWidth val="219"/>
        <c:overlap val="-27"/>
        <c:axId val="1452234704"/>
        <c:axId val="1452252656"/>
      </c:barChart>
      <c:catAx>
        <c:axId val="145223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crossAx val="1452252656"/>
        <c:crosses val="autoZero"/>
        <c:auto val="1"/>
        <c:lblAlgn val="ctr"/>
        <c:lblOffset val="100"/>
        <c:noMultiLvlLbl val="0"/>
      </c:catAx>
      <c:valAx>
        <c:axId val="1452252656"/>
        <c:scaling>
          <c:orientation val="minMax"/>
        </c:scaling>
        <c:delete val="0"/>
        <c:axPos val="l"/>
        <c:majorGridlines>
          <c:spPr>
            <a:ln w="9525" cap="flat" cmpd="sng" algn="ctr">
              <a:solidFill>
                <a:schemeClr val="tx1">
                  <a:lumMod val="15000"/>
                  <a:lumOff val="85000"/>
                </a:schemeClr>
              </a:solidFill>
              <a:round/>
            </a:ln>
            <a:effectLst/>
          </c:spPr>
        </c:majorGridlines>
        <c:title>
          <c:tx>
            <c:strRef>
              <c:f>'NATIONAL ELEC'!$H$441</c:f>
              <c:strCache>
                <c:ptCount val="1"/>
                <c:pt idx="0">
                  <c:v>billion USD</c:v>
                </c:pt>
              </c:strCache>
            </c:strRef>
          </c:tx>
          <c:layout>
            <c:manualLayout>
              <c:xMode val="edge"/>
              <c:yMode val="edge"/>
              <c:x val="9.5262098286482376E-3"/>
              <c:y val="0.41106554513450322"/>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452234704"/>
        <c:crosses val="autoZero"/>
        <c:crossBetween val="between"/>
        <c:dispUnits>
          <c:builtInUnit val="thousands"/>
        </c:dispUnits>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28850" y="685800"/>
            <a:ext cx="24003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sv-S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86070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a:spLocks noGrp="1" noRot="1" noChangeAspect="1"/>
          </p:cNvSpPr>
          <p:nvPr>
            <p:ph type="sldImg" idx="2"/>
          </p:nvPr>
        </p:nvSpPr>
        <p:spPr>
          <a:xfrm>
            <a:off x="2228850" y="685800"/>
            <a:ext cx="24003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 name="Google Shape;2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 name="Google Shape;2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sv-SE"/>
              <a:t>1</a:t>
            </a:fld>
            <a:endParaRPr/>
          </a:p>
        </p:txBody>
      </p:sp>
    </p:spTree>
    <p:extLst>
      <p:ext uri="{BB962C8B-B14F-4D97-AF65-F5344CB8AC3E}">
        <p14:creationId xmlns:p14="http://schemas.microsoft.com/office/powerpoint/2010/main" val="346466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ftr" idx="11"/>
          </p:nvPr>
        </p:nvSpPr>
        <p:spPr>
          <a:xfrm>
            <a:off x="1006876" y="1222416"/>
            <a:ext cx="23256620" cy="1916906"/>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9pPr>
          </a:lstStyle>
          <a:p>
            <a:endParaRPr/>
          </a:p>
        </p:txBody>
      </p:sp>
      <p:grpSp>
        <p:nvGrpSpPr>
          <p:cNvPr id="11" name="Google Shape;11;p2"/>
          <p:cNvGrpSpPr/>
          <p:nvPr/>
        </p:nvGrpSpPr>
        <p:grpSpPr>
          <a:xfrm>
            <a:off x="1006876" y="896214"/>
            <a:ext cx="23256622" cy="930861"/>
            <a:chOff x="1191546" y="471673"/>
            <a:chExt cx="23256622" cy="930861"/>
          </a:xfrm>
        </p:grpSpPr>
        <p:pic>
          <p:nvPicPr>
            <p:cNvPr id="12" name="Google Shape;12;p2" descr="https://www.ictp.it/img/ictp_head_logo.png"/>
            <p:cNvPicPr preferRelativeResize="0"/>
            <p:nvPr/>
          </p:nvPicPr>
          <p:blipFill rotWithShape="1">
            <a:blip r:embed="rId3">
              <a:alphaModFix/>
            </a:blip>
            <a:srcRect/>
            <a:stretch/>
          </p:blipFill>
          <p:spPr>
            <a:xfrm>
              <a:off x="1191546" y="536027"/>
              <a:ext cx="2712543" cy="866507"/>
            </a:xfrm>
            <a:prstGeom prst="rect">
              <a:avLst/>
            </a:prstGeom>
            <a:noFill/>
            <a:ln>
              <a:noFill/>
            </a:ln>
          </p:spPr>
        </p:pic>
        <p:pic>
          <p:nvPicPr>
            <p:cNvPr id="13" name="Google Shape;13;p2"/>
            <p:cNvPicPr preferRelativeResize="0"/>
            <p:nvPr/>
          </p:nvPicPr>
          <p:blipFill rotWithShape="1">
            <a:blip r:embed="rId4">
              <a:alphaModFix/>
            </a:blip>
            <a:srcRect/>
            <a:stretch/>
          </p:blipFill>
          <p:spPr>
            <a:xfrm>
              <a:off x="12675119" y="614951"/>
              <a:ext cx="4237543" cy="521091"/>
            </a:xfrm>
            <a:prstGeom prst="rect">
              <a:avLst/>
            </a:prstGeom>
            <a:noFill/>
            <a:ln>
              <a:noFill/>
            </a:ln>
          </p:spPr>
        </p:pic>
        <p:pic>
          <p:nvPicPr>
            <p:cNvPr id="14" name="Google Shape;14;p2"/>
            <p:cNvPicPr preferRelativeResize="0"/>
            <p:nvPr/>
          </p:nvPicPr>
          <p:blipFill rotWithShape="1">
            <a:blip r:embed="rId5">
              <a:alphaModFix/>
            </a:blip>
            <a:srcRect/>
            <a:stretch/>
          </p:blipFill>
          <p:spPr>
            <a:xfrm>
              <a:off x="6438815" y="632238"/>
              <a:ext cx="1402274" cy="569674"/>
            </a:xfrm>
            <a:prstGeom prst="rect">
              <a:avLst/>
            </a:prstGeom>
            <a:noFill/>
            <a:ln>
              <a:noFill/>
            </a:ln>
          </p:spPr>
        </p:pic>
        <p:pic>
          <p:nvPicPr>
            <p:cNvPr id="15" name="Google Shape;15;p2"/>
            <p:cNvPicPr preferRelativeResize="0"/>
            <p:nvPr/>
          </p:nvPicPr>
          <p:blipFill rotWithShape="1">
            <a:blip r:embed="rId6">
              <a:alphaModFix/>
            </a:blip>
            <a:srcRect/>
            <a:stretch/>
          </p:blipFill>
          <p:spPr>
            <a:xfrm>
              <a:off x="8105574" y="569286"/>
              <a:ext cx="2655914" cy="554791"/>
            </a:xfrm>
            <a:prstGeom prst="rect">
              <a:avLst/>
            </a:prstGeom>
            <a:noFill/>
            <a:ln>
              <a:noFill/>
            </a:ln>
          </p:spPr>
        </p:pic>
        <p:pic>
          <p:nvPicPr>
            <p:cNvPr id="16" name="Google Shape;16;p2"/>
            <p:cNvPicPr preferRelativeResize="0"/>
            <p:nvPr/>
          </p:nvPicPr>
          <p:blipFill rotWithShape="1">
            <a:blip r:embed="rId7">
              <a:alphaModFix/>
            </a:blip>
            <a:srcRect/>
            <a:stretch/>
          </p:blipFill>
          <p:spPr>
            <a:xfrm>
              <a:off x="11059209" y="492915"/>
              <a:ext cx="604078" cy="700730"/>
            </a:xfrm>
            <a:prstGeom prst="rect">
              <a:avLst/>
            </a:prstGeom>
            <a:noFill/>
            <a:ln>
              <a:noFill/>
            </a:ln>
          </p:spPr>
        </p:pic>
        <p:pic>
          <p:nvPicPr>
            <p:cNvPr id="17" name="Google Shape;17;p2" descr="https://lh5.googleusercontent.com/rjuf1N_zhSAvyV1SEh4jfk_o8V3tPHbr98JaeqeMhk_OxYHYjYkMj07Ubnagn288eQCmcKFZxJrgamK4LN1U95Vwpm1jHcRS9VXoatzEXuk190ihd4H00z_q6MN9-TA7QgRCIDCJdQCja_0NVg"/>
            <p:cNvPicPr preferRelativeResize="0"/>
            <p:nvPr/>
          </p:nvPicPr>
          <p:blipFill rotWithShape="1">
            <a:blip r:embed="rId8">
              <a:alphaModFix/>
            </a:blip>
            <a:srcRect/>
            <a:stretch/>
          </p:blipFill>
          <p:spPr>
            <a:xfrm>
              <a:off x="12024024" y="471673"/>
              <a:ext cx="386610" cy="652404"/>
            </a:xfrm>
            <a:prstGeom prst="rect">
              <a:avLst/>
            </a:prstGeom>
            <a:noFill/>
            <a:ln>
              <a:noFill/>
            </a:ln>
          </p:spPr>
        </p:pic>
        <p:pic>
          <p:nvPicPr>
            <p:cNvPr id="18" name="Google Shape;18;p2"/>
            <p:cNvPicPr preferRelativeResize="0"/>
            <p:nvPr/>
          </p:nvPicPr>
          <p:blipFill rotWithShape="1">
            <a:blip r:embed="rId9">
              <a:alphaModFix/>
            </a:blip>
            <a:srcRect l="19959" r="27305"/>
            <a:stretch/>
          </p:blipFill>
          <p:spPr>
            <a:xfrm>
              <a:off x="4264826" y="536027"/>
              <a:ext cx="1876268" cy="675107"/>
            </a:xfrm>
            <a:prstGeom prst="rect">
              <a:avLst/>
            </a:prstGeom>
            <a:noFill/>
            <a:ln>
              <a:noFill/>
            </a:ln>
          </p:spPr>
        </p:pic>
        <p:pic>
          <p:nvPicPr>
            <p:cNvPr id="19" name="Google Shape;19;p2"/>
            <p:cNvPicPr preferRelativeResize="0"/>
            <p:nvPr/>
          </p:nvPicPr>
          <p:blipFill rotWithShape="1">
            <a:blip r:embed="rId10">
              <a:alphaModFix/>
            </a:blip>
            <a:srcRect/>
            <a:stretch/>
          </p:blipFill>
          <p:spPr>
            <a:xfrm>
              <a:off x="17306634" y="651686"/>
              <a:ext cx="1820288" cy="451045"/>
            </a:xfrm>
            <a:prstGeom prst="rect">
              <a:avLst/>
            </a:prstGeom>
            <a:noFill/>
            <a:ln>
              <a:noFill/>
            </a:ln>
          </p:spPr>
        </p:pic>
        <p:pic>
          <p:nvPicPr>
            <p:cNvPr id="20" name="Google Shape;20;p2"/>
            <p:cNvPicPr preferRelativeResize="0"/>
            <p:nvPr/>
          </p:nvPicPr>
          <p:blipFill rotWithShape="1">
            <a:blip r:embed="rId11">
              <a:alphaModFix/>
            </a:blip>
            <a:srcRect/>
            <a:stretch/>
          </p:blipFill>
          <p:spPr>
            <a:xfrm>
              <a:off x="19520895" y="590108"/>
              <a:ext cx="579915" cy="628241"/>
            </a:xfrm>
            <a:prstGeom prst="rect">
              <a:avLst/>
            </a:prstGeom>
            <a:noFill/>
            <a:ln>
              <a:noFill/>
            </a:ln>
          </p:spPr>
        </p:pic>
        <p:pic>
          <p:nvPicPr>
            <p:cNvPr id="21" name="Google Shape;21;p2" descr="https://lh5.googleusercontent.com/QwAyBzI_HrdO1gj0yaFRi0OiqghV8sMirzKBHzFYtGIWVVnBeuDuBR9_JP1vo9XJKYzGCL0sd1ZodqNBZxjvOYILUxRDdlxRQLuJNl1PB5k_6S9avTsqb2zL8U1SbUj7jo_r0pHa"/>
            <p:cNvPicPr preferRelativeResize="0"/>
            <p:nvPr/>
          </p:nvPicPr>
          <p:blipFill rotWithShape="1">
            <a:blip r:embed="rId12">
              <a:alphaModFix/>
            </a:blip>
            <a:srcRect/>
            <a:stretch/>
          </p:blipFill>
          <p:spPr>
            <a:xfrm>
              <a:off x="20494784" y="557350"/>
              <a:ext cx="1981375" cy="636295"/>
            </a:xfrm>
            <a:prstGeom prst="rect">
              <a:avLst/>
            </a:prstGeom>
            <a:noFill/>
            <a:ln>
              <a:noFill/>
            </a:ln>
          </p:spPr>
        </p:pic>
        <p:pic>
          <p:nvPicPr>
            <p:cNvPr id="22" name="Google Shape;22;p2"/>
            <p:cNvPicPr preferRelativeResize="0"/>
            <p:nvPr/>
          </p:nvPicPr>
          <p:blipFill rotWithShape="1">
            <a:blip r:embed="rId13">
              <a:alphaModFix/>
            </a:blip>
            <a:srcRect/>
            <a:stretch/>
          </p:blipFill>
          <p:spPr>
            <a:xfrm>
              <a:off x="22740644" y="643970"/>
              <a:ext cx="1707524" cy="694393"/>
            </a:xfrm>
            <a:prstGeom prst="rect">
              <a:avLst/>
            </a:prstGeom>
            <a:noFill/>
            <a:ln>
              <a:noFill/>
            </a:ln>
          </p:spPr>
        </p:pic>
      </p:grpSp>
      <p:sp>
        <p:nvSpPr>
          <p:cNvPr id="23" name="Google Shape;23;p2"/>
          <p:cNvSpPr/>
          <p:nvPr/>
        </p:nvSpPr>
        <p:spPr>
          <a:xfrm>
            <a:off x="0" y="34239200"/>
            <a:ext cx="25203149" cy="1800000"/>
          </a:xfrm>
          <a:prstGeom prst="rect">
            <a:avLst/>
          </a:prstGeom>
          <a:solidFill>
            <a:srgbClr val="7090C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600" b="0" i="0" u="none" strike="noStrike" cap="none">
              <a:solidFill>
                <a:schemeClr val="lt1"/>
              </a:solidFill>
              <a:latin typeface="Calibri"/>
              <a:ea typeface="Calibri"/>
              <a:cs typeface="Calibri"/>
              <a:sym typeface="Calibri"/>
            </a:endParaRPr>
          </a:p>
        </p:txBody>
      </p:sp>
      <p:sp>
        <p:nvSpPr>
          <p:cNvPr id="24" name="Google Shape;24;p2"/>
          <p:cNvSpPr/>
          <p:nvPr/>
        </p:nvSpPr>
        <p:spPr>
          <a:xfrm>
            <a:off x="-33134" y="-26407"/>
            <a:ext cx="25269419" cy="765516"/>
          </a:xfrm>
          <a:prstGeom prst="rect">
            <a:avLst/>
          </a:prstGeom>
          <a:solidFill>
            <a:srgbClr val="7090C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6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6.jpg"/><Relationship Id="rId3" Type="http://schemas.openxmlformats.org/officeDocument/2006/relationships/notesSlide" Target="../notesSlides/notesSlide1.xml"/><Relationship Id="rId7" Type="http://schemas.openxmlformats.org/officeDocument/2006/relationships/image" Target="../media/image14.png"/><Relationship Id="rId12" Type="http://schemas.openxmlformats.org/officeDocument/2006/relationships/chart" Target="../charts/chart4.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3.jpeg"/><Relationship Id="rId11" Type="http://schemas.openxmlformats.org/officeDocument/2006/relationships/chart" Target="../charts/chart3.xml"/><Relationship Id="rId5" Type="http://schemas.openxmlformats.org/officeDocument/2006/relationships/image" Target="../media/image12.png"/><Relationship Id="rId10" Type="http://schemas.openxmlformats.org/officeDocument/2006/relationships/chart" Target="../charts/chart2.xml"/><Relationship Id="rId4" Type="http://schemas.openxmlformats.org/officeDocument/2006/relationships/oleObject" Target="../embeddings/oleObject1.bin"/><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1"/>
          <p:cNvSpPr/>
          <p:nvPr/>
        </p:nvSpPr>
        <p:spPr>
          <a:xfrm>
            <a:off x="8995146" y="8961359"/>
            <a:ext cx="9966622" cy="391218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600" b="0" i="0" u="none" strike="noStrike" cap="none">
              <a:solidFill>
                <a:schemeClr val="lt1"/>
              </a:solidFill>
              <a:latin typeface="Calibri"/>
              <a:ea typeface="Calibri"/>
              <a:cs typeface="Calibri"/>
              <a:sym typeface="Calibri"/>
            </a:endParaRPr>
          </a:p>
        </p:txBody>
      </p:sp>
      <p:sp>
        <p:nvSpPr>
          <p:cNvPr id="32" name="Google Shape;32;p1"/>
          <p:cNvSpPr/>
          <p:nvPr/>
        </p:nvSpPr>
        <p:spPr>
          <a:xfrm>
            <a:off x="867826" y="8948336"/>
            <a:ext cx="7409900" cy="391218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600" b="0" i="0" u="none" strike="noStrike" cap="none">
              <a:solidFill>
                <a:schemeClr val="lt1"/>
              </a:solidFill>
              <a:latin typeface="Calibri"/>
              <a:ea typeface="Calibri"/>
              <a:cs typeface="Calibri"/>
              <a:sym typeface="Calibri"/>
            </a:endParaRPr>
          </a:p>
        </p:txBody>
      </p:sp>
      <p:graphicFrame>
        <p:nvGraphicFramePr>
          <p:cNvPr id="34" name="Google Shape;34;p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4" r:id="rId4" imgW="1587" imgH="1587" progId="TCLayout.ActiveDocument.1">
                  <p:embed/>
                </p:oleObj>
              </mc:Choice>
              <mc:Fallback>
                <p:oleObj r:id="rId4" imgW="1587" imgH="1587" progId="TCLayout.ActiveDocument.1">
                  <p:embed/>
                  <p:pic>
                    <p:nvPicPr>
                      <p:cNvPr id="34" name="Google Shape;34;p1"/>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35" name="Google Shape;35;p1"/>
          <p:cNvSpPr txBox="1">
            <a:spLocks noGrp="1"/>
          </p:cNvSpPr>
          <p:nvPr>
            <p:ph type="title"/>
          </p:nvPr>
        </p:nvSpPr>
        <p:spPr>
          <a:xfrm>
            <a:off x="481263" y="3156731"/>
            <a:ext cx="21247769" cy="245985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8000"/>
              <a:buFont typeface="Century Gothic"/>
              <a:buNone/>
            </a:pPr>
            <a:r>
              <a:rPr lang="sv-SE" sz="7200" b="1" i="0" u="none" strike="noStrike" cap="none" dirty="0" smtClean="0">
                <a:solidFill>
                  <a:schemeClr val="dk1"/>
                </a:solidFill>
                <a:latin typeface="Century Gothic"/>
                <a:ea typeface="Century Gothic"/>
                <a:cs typeface="Century Gothic"/>
                <a:sym typeface="Century Gothic"/>
              </a:rPr>
              <a:t>Sierra Leone: National Electrification with Power Generation Resilience to Climate Change</a:t>
            </a:r>
            <a:endParaRPr sz="7200" b="1" dirty="0">
              <a:solidFill>
                <a:schemeClr val="dk1"/>
              </a:solidFill>
              <a:latin typeface="Century Gothic"/>
              <a:ea typeface="Century Gothic"/>
              <a:cs typeface="Century Gothic"/>
              <a:sym typeface="Century Gothic"/>
            </a:endParaRPr>
          </a:p>
        </p:txBody>
      </p:sp>
      <p:sp>
        <p:nvSpPr>
          <p:cNvPr id="36" name="Google Shape;36;p1"/>
          <p:cNvSpPr txBox="1">
            <a:spLocks noGrp="1"/>
          </p:cNvSpPr>
          <p:nvPr>
            <p:ph type="body" idx="1"/>
          </p:nvPr>
        </p:nvSpPr>
        <p:spPr>
          <a:xfrm>
            <a:off x="834553" y="5778119"/>
            <a:ext cx="19809959" cy="146081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Arial"/>
              <a:buNone/>
            </a:pPr>
            <a:r>
              <a:rPr lang="sv-SE" sz="3600" b="0" i="0" u="none" strike="noStrike" cap="none" dirty="0">
                <a:solidFill>
                  <a:schemeClr val="dk1"/>
                </a:solidFill>
                <a:latin typeface="Calibri"/>
                <a:ea typeface="Calibri"/>
                <a:cs typeface="Calibri"/>
                <a:sym typeface="Calibri"/>
              </a:rPr>
              <a:t>Author(s</a:t>
            </a:r>
            <a:r>
              <a:rPr lang="sv-SE" sz="3600" b="0" i="0" u="none" strike="noStrike" cap="none" dirty="0" smtClean="0">
                <a:solidFill>
                  <a:schemeClr val="dk1"/>
                </a:solidFill>
                <a:latin typeface="Calibri"/>
                <a:ea typeface="Calibri"/>
                <a:cs typeface="Calibri"/>
                <a:sym typeface="Calibri"/>
              </a:rPr>
              <a:t>): Dr. </a:t>
            </a:r>
            <a:r>
              <a:rPr lang="sv-SE" sz="3600" dirty="0" smtClean="0">
                <a:solidFill>
                  <a:schemeClr val="dk1"/>
                </a:solidFill>
                <a:latin typeface="Calibri"/>
                <a:ea typeface="Calibri"/>
                <a:cs typeface="Calibri"/>
                <a:sym typeface="Calibri"/>
              </a:rPr>
              <a:t>Samba </a:t>
            </a:r>
            <a:r>
              <a:rPr lang="sv-SE" sz="3600" dirty="0" smtClean="0">
                <a:solidFill>
                  <a:schemeClr val="dk1"/>
                </a:solidFill>
                <a:latin typeface="Calibri"/>
                <a:ea typeface="Calibri"/>
                <a:cs typeface="Calibri"/>
                <a:sym typeface="Calibri"/>
              </a:rPr>
              <a:t>Sesay; Dr. Michael. A. </a:t>
            </a:r>
            <a:r>
              <a:rPr lang="sv-SE" sz="3600" dirty="0" smtClean="0">
                <a:solidFill>
                  <a:schemeClr val="dk1"/>
                </a:solidFill>
                <a:latin typeface="Calibri"/>
                <a:ea typeface="Calibri"/>
                <a:cs typeface="Calibri"/>
                <a:sym typeface="Calibri"/>
              </a:rPr>
              <a:t>Conteh; Dr. David Caulker</a:t>
            </a:r>
            <a:endParaRPr dirty="0"/>
          </a:p>
          <a:p>
            <a:pPr marL="0" marR="0" lvl="0" indent="0" algn="l" rtl="0">
              <a:lnSpc>
                <a:spcPct val="90000"/>
              </a:lnSpc>
              <a:spcBef>
                <a:spcPts val="2067"/>
              </a:spcBef>
              <a:spcAft>
                <a:spcPts val="0"/>
              </a:spcAft>
              <a:buClr>
                <a:schemeClr val="dk1"/>
              </a:buClr>
              <a:buSzPts val="3600"/>
              <a:buFont typeface="Arial"/>
              <a:buNone/>
            </a:pPr>
            <a:r>
              <a:rPr lang="sv-SE" sz="3600" b="0" i="0" u="none" strike="noStrike" cap="none" dirty="0">
                <a:solidFill>
                  <a:schemeClr val="dk1"/>
                </a:solidFill>
                <a:latin typeface="Calibri"/>
                <a:ea typeface="Calibri"/>
                <a:cs typeface="Calibri"/>
                <a:sym typeface="Calibri"/>
              </a:rPr>
              <a:t>Affiliation(s</a:t>
            </a:r>
            <a:r>
              <a:rPr lang="sv-SE" sz="3600" b="0" i="0" u="none" strike="noStrike" cap="none" dirty="0" smtClean="0">
                <a:solidFill>
                  <a:schemeClr val="dk1"/>
                </a:solidFill>
                <a:latin typeface="Calibri"/>
                <a:ea typeface="Calibri"/>
                <a:cs typeface="Calibri"/>
                <a:sym typeface="Calibri"/>
              </a:rPr>
              <a:t>): Fourah Bay College. </a:t>
            </a:r>
            <a:r>
              <a:rPr lang="sv-SE" sz="3600" dirty="0" smtClean="0">
                <a:solidFill>
                  <a:schemeClr val="dk1"/>
                </a:solidFill>
                <a:latin typeface="Calibri"/>
                <a:ea typeface="Calibri"/>
                <a:cs typeface="Calibri"/>
                <a:sym typeface="Calibri"/>
              </a:rPr>
              <a:t>University of Sierra Leone (USL)</a:t>
            </a:r>
            <a:endParaRPr sz="3600" b="0" i="0" u="none" strike="noStrike" cap="none" dirty="0">
              <a:solidFill>
                <a:schemeClr val="dk1"/>
              </a:solidFill>
              <a:latin typeface="Calibri"/>
              <a:ea typeface="Calibri"/>
              <a:cs typeface="Calibri"/>
              <a:sym typeface="Calibri"/>
            </a:endParaRPr>
          </a:p>
        </p:txBody>
      </p:sp>
      <p:sp>
        <p:nvSpPr>
          <p:cNvPr id="37" name="Google Shape;37;p1"/>
          <p:cNvSpPr txBox="1"/>
          <p:nvPr/>
        </p:nvSpPr>
        <p:spPr>
          <a:xfrm>
            <a:off x="834553" y="7447299"/>
            <a:ext cx="7443173" cy="1501110"/>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6000" b="1" i="0" u="none" strike="noStrike" cap="none">
                <a:solidFill>
                  <a:schemeClr val="dk1"/>
                </a:solidFill>
                <a:latin typeface="Calibri"/>
                <a:ea typeface="Calibri"/>
                <a:cs typeface="Calibri"/>
                <a:sym typeface="Calibri"/>
              </a:rPr>
              <a:t>1. Context</a:t>
            </a:r>
            <a:endParaRPr sz="6000" b="1" i="0" u="none" strike="noStrike" cap="none">
              <a:solidFill>
                <a:schemeClr val="dk1"/>
              </a:solidFill>
              <a:latin typeface="Calibri"/>
              <a:ea typeface="Calibri"/>
              <a:cs typeface="Calibri"/>
              <a:sym typeface="Calibri"/>
            </a:endParaRPr>
          </a:p>
        </p:txBody>
      </p:sp>
      <p:sp>
        <p:nvSpPr>
          <p:cNvPr id="38" name="Google Shape;38;p1"/>
          <p:cNvSpPr txBox="1"/>
          <p:nvPr/>
        </p:nvSpPr>
        <p:spPr>
          <a:xfrm>
            <a:off x="1068849" y="33797713"/>
            <a:ext cx="12820146" cy="1398105"/>
          </a:xfrm>
          <a:prstGeom prst="rect">
            <a:avLst/>
          </a:prstGeom>
          <a:noFill/>
          <a:ln>
            <a:noFill/>
          </a:ln>
        </p:spPr>
        <p:txBody>
          <a:bodyPr spcFirstLastPara="1" wrap="square" lIns="0" tIns="0" rIns="0" bIns="0" anchor="t" anchorCtr="0">
            <a:noAutofit/>
          </a:bodyPr>
          <a:lstStyle/>
          <a:p>
            <a:pPr marL="0" marR="0" lvl="0" indent="0" algn="l" rtl="0">
              <a:lnSpc>
                <a:spcPct val="273825"/>
              </a:lnSpc>
              <a:spcBef>
                <a:spcPts val="0"/>
              </a:spcBef>
              <a:spcAft>
                <a:spcPts val="0"/>
              </a:spcAft>
              <a:buClr>
                <a:schemeClr val="dk1"/>
              </a:buClr>
              <a:buSzPts val="4000"/>
              <a:buFont typeface="Calibri"/>
              <a:buNone/>
            </a:pPr>
            <a:r>
              <a:rPr lang="sv-SE" sz="4000" b="1" i="0" u="none" strike="noStrike" cap="none" dirty="0">
                <a:solidFill>
                  <a:schemeClr val="dk1"/>
                </a:solidFill>
                <a:latin typeface="Calibri"/>
                <a:ea typeface="Calibri"/>
                <a:cs typeface="Calibri"/>
                <a:sym typeface="Calibri"/>
              </a:rPr>
              <a:t>Contact: </a:t>
            </a:r>
            <a:r>
              <a:rPr lang="sv-SE" sz="4000" b="1" i="0" u="none" strike="noStrike" cap="none" dirty="0" smtClean="0">
                <a:solidFill>
                  <a:schemeClr val="dk1"/>
                </a:solidFill>
                <a:latin typeface="Calibri"/>
                <a:ea typeface="Calibri"/>
                <a:cs typeface="Calibri"/>
                <a:sym typeface="Calibri"/>
              </a:rPr>
              <a:t>Dr. Samba Sesay      Email: sambasey@gmail.com</a:t>
            </a:r>
            <a:endParaRPr sz="4000" b="1" i="0" u="none" strike="noStrike" cap="none" dirty="0">
              <a:solidFill>
                <a:schemeClr val="dk1"/>
              </a:solidFill>
              <a:latin typeface="Calibri"/>
              <a:ea typeface="Calibri"/>
              <a:cs typeface="Calibri"/>
              <a:sym typeface="Calibri"/>
            </a:endParaRPr>
          </a:p>
        </p:txBody>
      </p:sp>
      <p:sp>
        <p:nvSpPr>
          <p:cNvPr id="39" name="Google Shape;39;p1"/>
          <p:cNvSpPr txBox="1"/>
          <p:nvPr/>
        </p:nvSpPr>
        <p:spPr>
          <a:xfrm>
            <a:off x="791486" y="27047562"/>
            <a:ext cx="15613023" cy="1398105"/>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6000" b="1" i="0" u="none" strike="noStrike" cap="none" dirty="0">
                <a:solidFill>
                  <a:schemeClr val="dk1"/>
                </a:solidFill>
                <a:latin typeface="Calibri"/>
                <a:ea typeface="Calibri"/>
                <a:cs typeface="Calibri"/>
                <a:sym typeface="Calibri"/>
              </a:rPr>
              <a:t>5. Policy insights, conclusions and future work</a:t>
            </a:r>
            <a:endParaRPr sz="6000" b="1" i="0" u="none" strike="noStrike" cap="none" dirty="0">
              <a:solidFill>
                <a:schemeClr val="dk1"/>
              </a:solidFill>
              <a:latin typeface="Calibri"/>
              <a:ea typeface="Calibri"/>
              <a:cs typeface="Calibri"/>
              <a:sym typeface="Calibri"/>
            </a:endParaRPr>
          </a:p>
        </p:txBody>
      </p:sp>
      <p:cxnSp>
        <p:nvCxnSpPr>
          <p:cNvPr id="40" name="Google Shape;40;p1"/>
          <p:cNvCxnSpPr/>
          <p:nvPr/>
        </p:nvCxnSpPr>
        <p:spPr>
          <a:xfrm>
            <a:off x="1068849" y="13004985"/>
            <a:ext cx="23323658" cy="0"/>
          </a:xfrm>
          <a:prstGeom prst="straightConnector1">
            <a:avLst/>
          </a:prstGeom>
          <a:noFill/>
          <a:ln w="9525" cap="flat" cmpd="sng">
            <a:solidFill>
              <a:schemeClr val="accent3"/>
            </a:solidFill>
            <a:prstDash val="solid"/>
            <a:miter lim="800000"/>
            <a:headEnd type="none" w="sm" len="sm"/>
            <a:tailEnd type="none" w="sm" len="sm"/>
          </a:ln>
        </p:spPr>
      </p:cxnSp>
      <p:sp>
        <p:nvSpPr>
          <p:cNvPr id="41" name="Google Shape;41;p1"/>
          <p:cNvSpPr txBox="1"/>
          <p:nvPr/>
        </p:nvSpPr>
        <p:spPr>
          <a:xfrm>
            <a:off x="791486" y="13036175"/>
            <a:ext cx="8127319" cy="1398105"/>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6000" b="1" i="0" u="none" strike="noStrike" cap="none" dirty="0">
                <a:solidFill>
                  <a:schemeClr val="dk1"/>
                </a:solidFill>
                <a:latin typeface="Calibri"/>
                <a:ea typeface="Calibri"/>
                <a:cs typeface="Calibri"/>
                <a:sym typeface="Calibri"/>
              </a:rPr>
              <a:t>3. Methods &amp; Scenarios</a:t>
            </a:r>
            <a:endParaRPr sz="6000" b="1" i="0" u="none" strike="noStrike" cap="none" dirty="0">
              <a:solidFill>
                <a:schemeClr val="dk1"/>
              </a:solidFill>
              <a:latin typeface="Calibri"/>
              <a:ea typeface="Calibri"/>
              <a:cs typeface="Calibri"/>
              <a:sym typeface="Calibri"/>
            </a:endParaRPr>
          </a:p>
        </p:txBody>
      </p:sp>
      <p:sp>
        <p:nvSpPr>
          <p:cNvPr id="43" name="Google Shape;43;p1"/>
          <p:cNvSpPr txBox="1"/>
          <p:nvPr/>
        </p:nvSpPr>
        <p:spPr>
          <a:xfrm>
            <a:off x="10924673" y="7380082"/>
            <a:ext cx="7443172" cy="1501110"/>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6000" b="1" i="0" u="none" strike="noStrike" cap="none">
                <a:solidFill>
                  <a:schemeClr val="dk1"/>
                </a:solidFill>
                <a:latin typeface="Calibri"/>
                <a:ea typeface="Calibri"/>
                <a:cs typeface="Calibri"/>
                <a:sym typeface="Calibri"/>
              </a:rPr>
              <a:t>2. Aim</a:t>
            </a:r>
            <a:endParaRPr sz="6000" b="1" i="0" u="none" strike="noStrike" cap="none">
              <a:solidFill>
                <a:schemeClr val="dk1"/>
              </a:solidFill>
              <a:latin typeface="Calibri"/>
              <a:ea typeface="Calibri"/>
              <a:cs typeface="Calibri"/>
              <a:sym typeface="Calibri"/>
            </a:endParaRPr>
          </a:p>
        </p:txBody>
      </p:sp>
      <p:sp>
        <p:nvSpPr>
          <p:cNvPr id="44" name="Google Shape;44;p1"/>
          <p:cNvSpPr txBox="1"/>
          <p:nvPr/>
        </p:nvSpPr>
        <p:spPr>
          <a:xfrm>
            <a:off x="834553" y="8954421"/>
            <a:ext cx="8801672" cy="4031833"/>
          </a:xfrm>
          <a:prstGeom prst="rect">
            <a:avLst/>
          </a:prstGeom>
          <a:noFill/>
          <a:ln>
            <a:noFill/>
          </a:ln>
        </p:spPr>
        <p:txBody>
          <a:bodyPr spcFirstLastPara="1" wrap="square" lIns="91425" tIns="45700" rIns="91425" bIns="45700" anchor="t" anchorCtr="0">
            <a:spAutoFit/>
          </a:bodyPr>
          <a:lstStyle/>
          <a:p>
            <a:pPr algn="just"/>
            <a:r>
              <a:rPr lang="sv-SE" sz="3200" b="0" i="0" u="none" strike="noStrike" cap="none" dirty="0" smtClean="0">
                <a:solidFill>
                  <a:schemeClr val="dk1"/>
                </a:solidFill>
                <a:latin typeface="Calibri"/>
                <a:ea typeface="Calibri"/>
                <a:cs typeface="Calibri"/>
                <a:sym typeface="Calibri"/>
              </a:rPr>
              <a:t>Sierra Leone is endowed with abundant  </a:t>
            </a:r>
            <a:r>
              <a:rPr lang="sv-SE" sz="3200" dirty="0">
                <a:solidFill>
                  <a:schemeClr val="dk1"/>
                </a:solidFill>
                <a:latin typeface="Calibri"/>
                <a:ea typeface="Calibri"/>
                <a:cs typeface="Calibri"/>
                <a:sym typeface="Calibri"/>
              </a:rPr>
              <a:t>R</a:t>
            </a:r>
            <a:r>
              <a:rPr lang="sv-SE" sz="3200" b="0" i="0" u="none" strike="noStrike" cap="none" dirty="0" smtClean="0">
                <a:solidFill>
                  <a:schemeClr val="dk1"/>
                </a:solidFill>
                <a:latin typeface="Calibri"/>
                <a:ea typeface="Calibri"/>
                <a:cs typeface="Calibri"/>
                <a:sym typeface="Calibri"/>
              </a:rPr>
              <a:t>enewable Energy Potential, mainly Hydro and Solar, but facing severe energy scarcity. Only 17.8% of its population of 7million people has axcess to Electricity and the </a:t>
            </a:r>
            <a:r>
              <a:rPr lang="en-US" sz="3200" dirty="0">
                <a:solidFill>
                  <a:schemeClr val="dk1"/>
                </a:solidFill>
                <a:latin typeface="Calibri"/>
                <a:ea typeface="Calibri"/>
                <a:cs typeface="Calibri"/>
              </a:rPr>
              <a:t>Mining companies and other heavy power industries are not connected to </a:t>
            </a:r>
            <a:r>
              <a:rPr lang="en-US" sz="3200" dirty="0" smtClean="0">
                <a:solidFill>
                  <a:schemeClr val="dk1"/>
                </a:solidFill>
                <a:latin typeface="Calibri"/>
                <a:ea typeface="Calibri"/>
                <a:cs typeface="Calibri"/>
              </a:rPr>
              <a:t>Grid. The rate of Electrification is 14%.  All of the above stall the Socio Economic Development of the nation.</a:t>
            </a:r>
            <a:endParaRPr lang="en-US" sz="3200" dirty="0">
              <a:solidFill>
                <a:schemeClr val="dk1"/>
              </a:solidFill>
              <a:latin typeface="Calibri"/>
              <a:ea typeface="Calibri"/>
              <a:cs typeface="Calibri"/>
            </a:endParaRPr>
          </a:p>
        </p:txBody>
      </p:sp>
      <p:sp>
        <p:nvSpPr>
          <p:cNvPr id="46" name="Google Shape;46;p1"/>
          <p:cNvSpPr txBox="1"/>
          <p:nvPr/>
        </p:nvSpPr>
        <p:spPr>
          <a:xfrm>
            <a:off x="481263" y="14505258"/>
            <a:ext cx="11589971" cy="4031833"/>
          </a:xfrm>
          <a:prstGeom prst="rect">
            <a:avLst/>
          </a:prstGeom>
          <a:noFill/>
          <a:ln>
            <a:noFill/>
          </a:ln>
        </p:spPr>
        <p:txBody>
          <a:bodyPr spcFirstLastPara="1" wrap="square" lIns="91425" tIns="45700" rIns="91425" bIns="45700" anchor="t" anchorCtr="0">
            <a:spAutoFit/>
          </a:bodyPr>
          <a:lstStyle/>
          <a:p>
            <a:pPr algn="just"/>
            <a:r>
              <a:rPr lang="en-US" sz="3200" dirty="0" smtClean="0">
                <a:latin typeface="Calibri" panose="020F0502020204030204" pitchFamily="34" charset="0"/>
                <a:ea typeface="Calibri" panose="020F0502020204030204" pitchFamily="34" charset="0"/>
                <a:cs typeface="Times New Roman" panose="02020603050405020304" pitchFamily="18" charset="0"/>
              </a:rPr>
              <a:t>Scenarios were modeled </a:t>
            </a:r>
            <a:r>
              <a:rPr lang="en-US" sz="3200" dirty="0">
                <a:latin typeface="Calibri" panose="020F0502020204030204" pitchFamily="34" charset="0"/>
                <a:ea typeface="Calibri" panose="020F0502020204030204" pitchFamily="34" charset="0"/>
                <a:cs typeface="Times New Roman" panose="02020603050405020304" pitchFamily="18" charset="0"/>
              </a:rPr>
              <a:t>in OSeMOSYS,  which is a </a:t>
            </a:r>
            <a:r>
              <a:rPr lang="en-US" sz="3200" dirty="0" smtClean="0">
                <a:latin typeface="Calibri" panose="020F0502020204030204" pitchFamily="34" charset="0"/>
                <a:ea typeface="Calibri" panose="020F0502020204030204" pitchFamily="34" charset="0"/>
                <a:cs typeface="Times New Roman" panose="02020603050405020304" pitchFamily="18" charset="0"/>
              </a:rPr>
              <a:t>generator </a:t>
            </a:r>
            <a:r>
              <a:rPr lang="en-US" sz="3200" dirty="0">
                <a:latin typeface="Calibri" panose="020F0502020204030204" pitchFamily="34" charset="0"/>
                <a:ea typeface="Calibri" panose="020F0502020204030204" pitchFamily="34" charset="0"/>
                <a:cs typeface="Times New Roman" panose="02020603050405020304" pitchFamily="18" charset="0"/>
              </a:rPr>
              <a:t>that selects  suitable energy mix to provide least-cost optimal </a:t>
            </a:r>
            <a:r>
              <a:rPr lang="en-US" sz="3200" dirty="0" smtClean="0">
                <a:latin typeface="Calibri" panose="020F0502020204030204" pitchFamily="34" charset="0"/>
                <a:ea typeface="Calibri" panose="020F0502020204030204" pitchFamily="34" charset="0"/>
                <a:cs typeface="Times New Roman" panose="02020603050405020304" pitchFamily="18" charset="0"/>
              </a:rPr>
              <a:t>solutions</a:t>
            </a:r>
            <a:r>
              <a:rPr lang="sv-SE" sz="3200" dirty="0" smtClean="0">
                <a:solidFill>
                  <a:schemeClr val="dk1"/>
                </a:solidFill>
                <a:latin typeface="Calibri"/>
                <a:ea typeface="Calibri" panose="020F0502020204030204" pitchFamily="34" charset="0"/>
                <a:cs typeface="Calibri"/>
                <a:sym typeface="Calibri"/>
              </a:rPr>
              <a:t>. </a:t>
            </a:r>
          </a:p>
          <a:p>
            <a:pPr algn="just"/>
            <a:r>
              <a:rPr lang="sv-SE" sz="3200" b="1" dirty="0" smtClean="0">
                <a:solidFill>
                  <a:schemeClr val="dk1"/>
                </a:solidFill>
                <a:latin typeface="Calibri"/>
                <a:ea typeface="Calibri" panose="020F0502020204030204" pitchFamily="34" charset="0"/>
                <a:cs typeface="Calibri"/>
                <a:sym typeface="Calibri"/>
              </a:rPr>
              <a:t>National Electrification: </a:t>
            </a:r>
            <a:r>
              <a:rPr lang="sv-SE" sz="3200" dirty="0" smtClean="0">
                <a:solidFill>
                  <a:schemeClr val="dk1"/>
                </a:solidFill>
                <a:latin typeface="Calibri"/>
                <a:ea typeface="Calibri" panose="020F0502020204030204" pitchFamily="34" charset="0"/>
                <a:cs typeface="Calibri"/>
                <a:sym typeface="Calibri"/>
              </a:rPr>
              <a:t>Proposed </a:t>
            </a:r>
            <a:r>
              <a:rPr lang="en-US" sz="3200" dirty="0">
                <a:latin typeface="Calibri" panose="020F0502020204030204" pitchFamily="34" charset="0"/>
                <a:ea typeface="Calibri" panose="020F0502020204030204" pitchFamily="34" charset="0"/>
                <a:cs typeface="Times New Roman" panose="02020603050405020304" pitchFamily="18" charset="0"/>
              </a:rPr>
              <a:t>rate </a:t>
            </a:r>
            <a:r>
              <a:rPr lang="sv-SE" sz="3200" b="0" i="0" u="none" strike="noStrike" cap="none" dirty="0" smtClean="0">
                <a:solidFill>
                  <a:schemeClr val="dk1"/>
                </a:solidFill>
                <a:latin typeface="Calibri"/>
                <a:ea typeface="Calibri"/>
                <a:cs typeface="Calibri"/>
                <a:sym typeface="Calibri"/>
              </a:rPr>
              <a:t> of </a:t>
            </a:r>
            <a:r>
              <a:rPr lang="en-US" sz="3200" dirty="0" smtClean="0">
                <a:latin typeface="Calibri" panose="020F0502020204030204" pitchFamily="34" charset="0"/>
                <a:ea typeface="Calibri" panose="020F0502020204030204" pitchFamily="34" charset="0"/>
                <a:cs typeface="Times New Roman" panose="02020603050405020304" pitchFamily="18" charset="0"/>
              </a:rPr>
              <a:t>Electrification are 60</a:t>
            </a:r>
            <a:r>
              <a:rPr lang="en-US" sz="3200" dirty="0">
                <a:latin typeface="Calibri" panose="020F0502020204030204" pitchFamily="34" charset="0"/>
                <a:ea typeface="Calibri" panose="020F0502020204030204" pitchFamily="34" charset="0"/>
                <a:cs typeface="Times New Roman" panose="02020603050405020304" pitchFamily="18" charset="0"/>
              </a:rPr>
              <a:t>% </a:t>
            </a:r>
            <a:r>
              <a:rPr lang="en-US" sz="3200" dirty="0" smtClean="0">
                <a:latin typeface="Calibri" panose="020F0502020204030204" pitchFamily="34" charset="0"/>
                <a:ea typeface="Calibri" panose="020F0502020204030204" pitchFamily="34" charset="0"/>
                <a:cs typeface="Times New Roman" panose="02020603050405020304" pitchFamily="18" charset="0"/>
              </a:rPr>
              <a:t>by              2025</a:t>
            </a:r>
            <a:r>
              <a:rPr lang="en-US" sz="3200" dirty="0">
                <a:latin typeface="Calibri" panose="020F0502020204030204" pitchFamily="34" charset="0"/>
                <a:ea typeface="Calibri" panose="020F0502020204030204" pitchFamily="34" charset="0"/>
                <a:cs typeface="Times New Roman" panose="02020603050405020304" pitchFamily="18" charset="0"/>
              </a:rPr>
              <a:t>, 80% by 2030 and 100% by </a:t>
            </a:r>
            <a:r>
              <a:rPr lang="en-US" sz="3200" dirty="0" smtClean="0">
                <a:latin typeface="Calibri" panose="020F0502020204030204" pitchFamily="34" charset="0"/>
                <a:ea typeface="Calibri" panose="020F0502020204030204" pitchFamily="34" charset="0"/>
                <a:cs typeface="Times New Roman" panose="02020603050405020304" pitchFamily="18" charset="0"/>
              </a:rPr>
              <a:t>2035.</a:t>
            </a:r>
          </a:p>
          <a:p>
            <a:pPr algn="just"/>
            <a:r>
              <a:rPr lang="en-US" sz="3200" b="1" dirty="0" smtClean="0">
                <a:latin typeface="Calibri" panose="020F0502020204030204" pitchFamily="34" charset="0"/>
                <a:ea typeface="Calibri" panose="020F0502020204030204" pitchFamily="34" charset="0"/>
                <a:cs typeface="Times New Roman" panose="02020603050405020304" pitchFamily="18" charset="0"/>
              </a:rPr>
              <a:t>Delayed Hydro: </a:t>
            </a:r>
            <a:r>
              <a:rPr lang="en-US" sz="3200" dirty="0">
                <a:latin typeface="Calibri" panose="020F0502020204030204" pitchFamily="34" charset="0"/>
                <a:ea typeface="Calibri" panose="020F0502020204030204" pitchFamily="34" charset="0"/>
                <a:cs typeface="Times New Roman" panose="02020603050405020304" pitchFamily="18" charset="0"/>
              </a:rPr>
              <a:t>Phase 2 </a:t>
            </a:r>
            <a:r>
              <a:rPr lang="en-US" sz="3200" dirty="0" smtClean="0">
                <a:latin typeface="Calibri" panose="020F0502020204030204" pitchFamily="34" charset="0"/>
                <a:ea typeface="Calibri" panose="020F0502020204030204" pitchFamily="34" charset="0"/>
                <a:cs typeface="Times New Roman" panose="02020603050405020304" pitchFamily="18" charset="0"/>
              </a:rPr>
              <a:t>of Bumbuna the main hydro facility in the country introduced in 2027 compared to 2020 in base case</a:t>
            </a:r>
          </a:p>
          <a:p>
            <a:pPr algn="just"/>
            <a:r>
              <a:rPr lang="en-US" sz="3200" b="1" dirty="0" smtClean="0">
                <a:latin typeface="Calibri" panose="020F0502020204030204" pitchFamily="34" charset="0"/>
                <a:ea typeface="Calibri" panose="020F0502020204030204" pitchFamily="34" charset="0"/>
                <a:cs typeface="Times New Roman" panose="02020603050405020304" pitchFamily="18" charset="0"/>
              </a:rPr>
              <a:t>Climate Resilient: </a:t>
            </a:r>
            <a:r>
              <a:rPr lang="en-US" sz="3200" dirty="0" smtClean="0">
                <a:latin typeface="Calibri" panose="020F0502020204030204" pitchFamily="34" charset="0"/>
                <a:ea typeface="Calibri" panose="020F0502020204030204" pitchFamily="34" charset="0"/>
                <a:cs typeface="Times New Roman" panose="02020603050405020304" pitchFamily="18" charset="0"/>
              </a:rPr>
              <a:t>Experiencing intermittent drought  in several years of the modelling period.</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7" name="Google Shape;47;p1"/>
          <p:cNvSpPr txBox="1"/>
          <p:nvPr/>
        </p:nvSpPr>
        <p:spPr>
          <a:xfrm>
            <a:off x="12416589" y="13098250"/>
            <a:ext cx="11774896" cy="1398105"/>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6000" b="1" i="0" u="none" strike="noStrike" cap="none" dirty="0">
                <a:solidFill>
                  <a:schemeClr val="dk1"/>
                </a:solidFill>
                <a:latin typeface="Calibri"/>
                <a:ea typeface="Calibri"/>
                <a:cs typeface="Calibri"/>
                <a:sym typeface="Calibri"/>
              </a:rPr>
              <a:t>4. Results</a:t>
            </a:r>
            <a:endParaRPr sz="6000" b="1" i="0" u="none" strike="noStrike" cap="none" dirty="0">
              <a:solidFill>
                <a:schemeClr val="dk1"/>
              </a:solidFill>
              <a:latin typeface="Calibri"/>
              <a:ea typeface="Calibri"/>
              <a:cs typeface="Calibri"/>
              <a:sym typeface="Calibri"/>
            </a:endParaRPr>
          </a:p>
        </p:txBody>
      </p:sp>
      <p:cxnSp>
        <p:nvCxnSpPr>
          <p:cNvPr id="49" name="Google Shape;49;p1"/>
          <p:cNvCxnSpPr/>
          <p:nvPr/>
        </p:nvCxnSpPr>
        <p:spPr>
          <a:xfrm>
            <a:off x="834552" y="27242913"/>
            <a:ext cx="23400001" cy="0"/>
          </a:xfrm>
          <a:prstGeom prst="straightConnector1">
            <a:avLst/>
          </a:prstGeom>
          <a:noFill/>
          <a:ln w="9525" cap="flat" cmpd="sng">
            <a:solidFill>
              <a:schemeClr val="accent3"/>
            </a:solidFill>
            <a:prstDash val="solid"/>
            <a:miter lim="800000"/>
            <a:headEnd type="none" w="sm" len="sm"/>
            <a:tailEnd type="none" w="sm" len="sm"/>
          </a:ln>
        </p:spPr>
      </p:cxnSp>
      <p:sp>
        <p:nvSpPr>
          <p:cNvPr id="50" name="Google Shape;50;p1"/>
          <p:cNvSpPr txBox="1"/>
          <p:nvPr/>
        </p:nvSpPr>
        <p:spPr>
          <a:xfrm>
            <a:off x="834552" y="26688208"/>
            <a:ext cx="6793469" cy="4616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sv-SE" sz="2400" b="1" i="0" u="none" strike="noStrike" cap="none" dirty="0">
                <a:solidFill>
                  <a:schemeClr val="dk1"/>
                </a:solidFill>
                <a:latin typeface="Calibri"/>
                <a:ea typeface="Calibri"/>
                <a:cs typeface="Calibri"/>
                <a:sym typeface="Calibri"/>
              </a:rPr>
              <a:t>Figure </a:t>
            </a:r>
            <a:r>
              <a:rPr lang="sv-SE" sz="2400" b="1" i="0" u="none" strike="noStrike" cap="none" dirty="0" smtClean="0">
                <a:solidFill>
                  <a:schemeClr val="dk1"/>
                </a:solidFill>
                <a:latin typeface="Calibri"/>
                <a:ea typeface="Calibri"/>
                <a:cs typeface="Calibri"/>
                <a:sym typeface="Calibri"/>
              </a:rPr>
              <a:t>2. </a:t>
            </a:r>
            <a:r>
              <a:rPr lang="sv-SE" sz="2400" b="1" dirty="0" smtClean="0">
                <a:solidFill>
                  <a:schemeClr val="dk1"/>
                </a:solidFill>
                <a:latin typeface="Calibri"/>
                <a:ea typeface="Calibri"/>
                <a:cs typeface="Calibri"/>
                <a:sym typeface="Calibri"/>
              </a:rPr>
              <a:t>Sierra Leone Reference Energy System</a:t>
            </a:r>
            <a:r>
              <a:rPr lang="sv-SE" sz="2400" b="0" i="0" u="none" strike="noStrike" cap="none" dirty="0" smtClean="0">
                <a:solidFill>
                  <a:schemeClr val="dk1"/>
                </a:solidFill>
                <a:latin typeface="Calibri"/>
                <a:ea typeface="Calibri"/>
                <a:cs typeface="Calibri"/>
                <a:sym typeface="Calibri"/>
              </a:rPr>
              <a:t>.</a:t>
            </a:r>
            <a:endParaRPr sz="2400" b="0" i="0" u="none" strike="noStrike" cap="none" dirty="0">
              <a:solidFill>
                <a:schemeClr val="dk1"/>
              </a:solidFill>
              <a:latin typeface="Calibri"/>
              <a:ea typeface="Calibri"/>
              <a:cs typeface="Calibri"/>
              <a:sym typeface="Calibri"/>
            </a:endParaRPr>
          </a:p>
        </p:txBody>
      </p:sp>
      <p:sp>
        <p:nvSpPr>
          <p:cNvPr id="51" name="Google Shape;51;p1"/>
          <p:cNvSpPr txBox="1"/>
          <p:nvPr/>
        </p:nvSpPr>
        <p:spPr>
          <a:xfrm>
            <a:off x="17165627" y="27440016"/>
            <a:ext cx="7025860" cy="1398105"/>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6000" b="1" i="0" u="none" strike="noStrike" cap="none">
                <a:solidFill>
                  <a:schemeClr val="dk1"/>
                </a:solidFill>
                <a:latin typeface="Calibri"/>
                <a:ea typeface="Calibri"/>
                <a:cs typeface="Calibri"/>
                <a:sym typeface="Calibri"/>
              </a:rPr>
              <a:t>6. References</a:t>
            </a:r>
            <a:endParaRPr sz="6000" b="1" i="0" u="none" strike="noStrike" cap="none">
              <a:solidFill>
                <a:schemeClr val="dk1"/>
              </a:solidFill>
              <a:latin typeface="Calibri"/>
              <a:ea typeface="Calibri"/>
              <a:cs typeface="Calibri"/>
              <a:sym typeface="Calibri"/>
            </a:endParaRPr>
          </a:p>
        </p:txBody>
      </p:sp>
      <p:sp>
        <p:nvSpPr>
          <p:cNvPr id="52" name="Google Shape;52;p1"/>
          <p:cNvSpPr txBox="1"/>
          <p:nvPr/>
        </p:nvSpPr>
        <p:spPr>
          <a:xfrm>
            <a:off x="16978184" y="28961863"/>
            <a:ext cx="7999373" cy="252372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sv-SE" sz="2400" b="0" i="0" u="none" strike="noStrike" cap="none" dirty="0">
                <a:solidFill>
                  <a:schemeClr val="dk1"/>
                </a:solidFill>
                <a:latin typeface="Calibri"/>
                <a:ea typeface="Calibri"/>
                <a:cs typeface="Calibri"/>
                <a:sym typeface="Calibri"/>
              </a:rPr>
              <a:t>[1] </a:t>
            </a:r>
            <a:r>
              <a:rPr lang="en-US" sz="2400" b="0" i="0" u="none" strike="noStrike" cap="none" dirty="0" smtClean="0">
                <a:solidFill>
                  <a:schemeClr val="dk1"/>
                </a:solidFill>
                <a:latin typeface="Calibri"/>
                <a:ea typeface="Calibri"/>
                <a:cs typeface="Calibri"/>
                <a:sym typeface="Calibri"/>
              </a:rPr>
              <a:t>ATILA Data on Sierra Leone</a:t>
            </a:r>
            <a:endParaRPr dirty="0"/>
          </a:p>
          <a:p>
            <a:pPr lvl="0" algn="just"/>
            <a:r>
              <a:rPr lang="sv-SE" sz="2400" b="0" i="0" u="none" strike="noStrike" cap="none" dirty="0">
                <a:solidFill>
                  <a:schemeClr val="dk1"/>
                </a:solidFill>
                <a:latin typeface="Calibri"/>
                <a:ea typeface="Calibri"/>
                <a:cs typeface="Calibri"/>
                <a:sym typeface="Calibri"/>
              </a:rPr>
              <a:t>[</a:t>
            </a:r>
            <a:r>
              <a:rPr lang="sv-SE" sz="2400" b="0" i="0" u="none" strike="noStrike" cap="none" dirty="0" smtClean="0">
                <a:solidFill>
                  <a:schemeClr val="dk1"/>
                </a:solidFill>
                <a:latin typeface="Calibri"/>
                <a:ea typeface="Calibri"/>
                <a:cs typeface="Calibri"/>
                <a:sym typeface="Calibri"/>
              </a:rPr>
              <a:t>2]</a:t>
            </a:r>
            <a:r>
              <a:rPr lang="sv-SE" sz="2400" dirty="0" smtClean="0">
                <a:solidFill>
                  <a:schemeClr val="dk1"/>
                </a:solidFill>
                <a:latin typeface="Calibri"/>
                <a:ea typeface="Calibri"/>
                <a:cs typeface="Calibri"/>
                <a:sym typeface="Calibri"/>
              </a:rPr>
              <a:t>https</a:t>
            </a:r>
            <a:r>
              <a:rPr lang="sv-SE" sz="2400" dirty="0">
                <a:solidFill>
                  <a:schemeClr val="dk1"/>
                </a:solidFill>
                <a:latin typeface="Calibri"/>
                <a:ea typeface="Calibri"/>
                <a:cs typeface="Calibri"/>
                <a:sym typeface="Calibri"/>
              </a:rPr>
              <a:t>://</a:t>
            </a:r>
            <a:r>
              <a:rPr lang="sv-SE" sz="2400" dirty="0" smtClean="0">
                <a:solidFill>
                  <a:schemeClr val="dk1"/>
                </a:solidFill>
                <a:latin typeface="Calibri"/>
                <a:ea typeface="Calibri"/>
                <a:cs typeface="Calibri"/>
                <a:sym typeface="Calibri"/>
              </a:rPr>
              <a:t>www.irena.org/documentdownloads/publications/wapp.pdf</a:t>
            </a:r>
          </a:p>
          <a:p>
            <a:pPr lvl="0" algn="just"/>
            <a:r>
              <a:rPr lang="sv-SE" sz="2400" dirty="0" smtClean="0">
                <a:solidFill>
                  <a:schemeClr val="dk1"/>
                </a:solidFill>
                <a:latin typeface="Calibri"/>
                <a:ea typeface="Calibri"/>
                <a:cs typeface="Calibri"/>
                <a:sym typeface="Calibri"/>
              </a:rPr>
              <a:t>[3</a:t>
            </a:r>
            <a:r>
              <a:rPr lang="sv-SE" sz="2400" b="0" i="0" u="none" strike="noStrike" cap="none" dirty="0" smtClean="0">
                <a:solidFill>
                  <a:schemeClr val="dk1"/>
                </a:solidFill>
                <a:latin typeface="Calibri"/>
                <a:ea typeface="Calibri"/>
                <a:cs typeface="Calibri"/>
                <a:sym typeface="Calibri"/>
              </a:rPr>
              <a:t>]</a:t>
            </a:r>
            <a:r>
              <a:rPr lang="en-US" sz="2400" b="0" i="0" u="none" strike="noStrike" cap="none" dirty="0" smtClean="0">
                <a:solidFill>
                  <a:schemeClr val="dk1"/>
                </a:solidFill>
                <a:latin typeface="Calibri"/>
                <a:ea typeface="Calibri"/>
                <a:cs typeface="Calibri"/>
                <a:sym typeface="Calibri"/>
              </a:rPr>
              <a:t>http://www.epa.gov/climatechange/EPAactivities/economics/nonco2projections.html</a:t>
            </a:r>
          </a:p>
          <a:p>
            <a:pPr lvl="0" algn="just"/>
            <a:r>
              <a:rPr lang="it-IT" sz="2400" dirty="0" smtClean="0">
                <a:solidFill>
                  <a:schemeClr val="dk1"/>
                </a:solidFill>
                <a:latin typeface="Calibri"/>
                <a:ea typeface="Calibri"/>
                <a:cs typeface="Calibri"/>
                <a:sym typeface="Calibri"/>
              </a:rPr>
              <a:t>[4] Temba  </a:t>
            </a:r>
            <a:r>
              <a:rPr lang="it-IT" sz="2400" dirty="0">
                <a:solidFill>
                  <a:schemeClr val="dk1"/>
                </a:solidFill>
                <a:latin typeface="Calibri"/>
                <a:ea typeface="Calibri"/>
                <a:cs typeface="Calibri"/>
                <a:sym typeface="Calibri"/>
              </a:rPr>
              <a:t>Data on Sierra </a:t>
            </a:r>
            <a:r>
              <a:rPr lang="it-IT" sz="2400" dirty="0" smtClean="0">
                <a:solidFill>
                  <a:schemeClr val="dk1"/>
                </a:solidFill>
                <a:latin typeface="Calibri"/>
                <a:ea typeface="Calibri"/>
                <a:cs typeface="Calibri"/>
                <a:sym typeface="Calibri"/>
              </a:rPr>
              <a:t>Leone</a:t>
            </a:r>
            <a:endParaRPr lang="en-US" sz="2400" dirty="0">
              <a:solidFill>
                <a:schemeClr val="dk1"/>
              </a:solidFill>
              <a:latin typeface="Calibri"/>
              <a:ea typeface="Calibri"/>
              <a:cs typeface="Calibri"/>
              <a:sym typeface="Calibri"/>
            </a:endParaRPr>
          </a:p>
          <a:p>
            <a:pPr lvl="0" algn="just"/>
            <a:endParaRPr dirty="0"/>
          </a:p>
        </p:txBody>
      </p:sp>
      <p:sp>
        <p:nvSpPr>
          <p:cNvPr id="53" name="Google Shape;53;p1"/>
          <p:cNvSpPr txBox="1"/>
          <p:nvPr/>
        </p:nvSpPr>
        <p:spPr>
          <a:xfrm>
            <a:off x="10294557" y="8948336"/>
            <a:ext cx="8498769" cy="4031833"/>
          </a:xfrm>
          <a:prstGeom prst="rect">
            <a:avLst/>
          </a:prstGeom>
          <a:noFill/>
          <a:ln>
            <a:noFill/>
          </a:ln>
        </p:spPr>
        <p:txBody>
          <a:bodyPr spcFirstLastPara="1" wrap="square" lIns="91425" tIns="45700" rIns="91425" bIns="45700" anchor="t" anchorCtr="0">
            <a:spAutoFit/>
          </a:bodyPr>
          <a:lstStyle/>
          <a:p>
            <a:pPr algn="just"/>
            <a:r>
              <a:rPr lang="en-GB" sz="3200" dirty="0">
                <a:solidFill>
                  <a:schemeClr val="dk1"/>
                </a:solidFill>
                <a:latin typeface="Calibri"/>
                <a:ea typeface="Calibri"/>
                <a:cs typeface="Calibri"/>
              </a:rPr>
              <a:t>The aim of this study is to investigate the amount of investment needed and the energy mix required for Sierra Leone to meet with its SDG 7.1. commitment of ensuring universal access to affordable, reliable and modern energy</a:t>
            </a:r>
            <a:r>
              <a:rPr lang="en-US" sz="3200" dirty="0">
                <a:solidFill>
                  <a:schemeClr val="dk1"/>
                </a:solidFill>
                <a:latin typeface="Calibri"/>
                <a:ea typeface="Calibri"/>
                <a:cs typeface="Calibri"/>
              </a:rPr>
              <a:t> </a:t>
            </a:r>
            <a:r>
              <a:rPr lang="en-GB" sz="3200" dirty="0">
                <a:solidFill>
                  <a:schemeClr val="dk1"/>
                </a:solidFill>
                <a:latin typeface="Calibri"/>
                <a:ea typeface="Calibri"/>
                <a:cs typeface="Calibri"/>
              </a:rPr>
              <a:t>by 2030. </a:t>
            </a:r>
            <a:r>
              <a:rPr lang="en-US" sz="3200" dirty="0">
                <a:solidFill>
                  <a:schemeClr val="dk1"/>
                </a:solidFill>
                <a:latin typeface="Calibri"/>
                <a:ea typeface="Calibri"/>
                <a:cs typeface="Calibri"/>
              </a:rPr>
              <a:t>The </a:t>
            </a:r>
            <a:r>
              <a:rPr lang="en-US" sz="3200" dirty="0" smtClean="0">
                <a:solidFill>
                  <a:schemeClr val="dk1"/>
                </a:solidFill>
                <a:latin typeface="Calibri"/>
                <a:ea typeface="Calibri"/>
                <a:cs typeface="Calibri"/>
              </a:rPr>
              <a:t>resilience </a:t>
            </a:r>
            <a:r>
              <a:rPr lang="en-US" sz="3200" dirty="0">
                <a:solidFill>
                  <a:schemeClr val="dk1"/>
                </a:solidFill>
                <a:latin typeface="Calibri"/>
                <a:ea typeface="Calibri"/>
                <a:cs typeface="Calibri"/>
              </a:rPr>
              <a:t>of Power Generation to climate change and </a:t>
            </a:r>
            <a:r>
              <a:rPr lang="en-US" sz="3200" dirty="0" smtClean="0">
                <a:solidFill>
                  <a:schemeClr val="dk1"/>
                </a:solidFill>
                <a:latin typeface="Calibri"/>
                <a:ea typeface="Calibri"/>
                <a:cs typeface="Calibri"/>
              </a:rPr>
              <a:t>delayed </a:t>
            </a:r>
            <a:r>
              <a:rPr lang="en-US" sz="3200" dirty="0">
                <a:solidFill>
                  <a:schemeClr val="dk1"/>
                </a:solidFill>
                <a:latin typeface="Calibri"/>
                <a:ea typeface="Calibri"/>
                <a:cs typeface="Calibri"/>
              </a:rPr>
              <a:t>Hydro Development is also</a:t>
            </a:r>
            <a:r>
              <a:rPr lang="sv-SE" sz="3200" dirty="0">
                <a:solidFill>
                  <a:schemeClr val="dk1"/>
                </a:solidFill>
                <a:latin typeface="Calibri"/>
                <a:ea typeface="Calibri"/>
                <a:cs typeface="Calibri"/>
                <a:sym typeface="Calibri"/>
              </a:rPr>
              <a:t> considered.</a:t>
            </a:r>
            <a:endParaRPr sz="3200" dirty="0">
              <a:solidFill>
                <a:schemeClr val="dk1"/>
              </a:solidFill>
              <a:latin typeface="Calibri"/>
              <a:ea typeface="Calibri"/>
              <a:cs typeface="Calibri"/>
              <a:sym typeface="Calibri"/>
            </a:endParaRPr>
          </a:p>
        </p:txBody>
      </p:sp>
      <p:sp>
        <p:nvSpPr>
          <p:cNvPr id="54" name="Google Shape;54;p1"/>
          <p:cNvSpPr txBox="1"/>
          <p:nvPr/>
        </p:nvSpPr>
        <p:spPr>
          <a:xfrm>
            <a:off x="481263" y="28421358"/>
            <a:ext cx="15613023" cy="7078821"/>
          </a:xfrm>
          <a:prstGeom prst="rect">
            <a:avLst/>
          </a:prstGeom>
          <a:noFill/>
          <a:ln>
            <a:noFill/>
          </a:ln>
        </p:spPr>
        <p:txBody>
          <a:bodyPr spcFirstLastPara="1" wrap="square" lIns="91425" tIns="45700" rIns="91425" bIns="45700" anchor="t" anchorCtr="0">
            <a:spAutoFit/>
          </a:bodyPr>
          <a:lstStyle/>
          <a:p>
            <a:pPr algn="just"/>
            <a:r>
              <a:rPr lang="sv-SE" sz="2800" b="1" dirty="0">
                <a:sym typeface="Calibri"/>
              </a:rPr>
              <a:t>Conclusions: </a:t>
            </a:r>
            <a:r>
              <a:rPr lang="en-US" sz="2800" dirty="0"/>
              <a:t>At the Base case rate of </a:t>
            </a:r>
            <a:r>
              <a:rPr lang="en-US" sz="2800" dirty="0" smtClean="0"/>
              <a:t>electrification,  </a:t>
            </a:r>
            <a:r>
              <a:rPr lang="en-US" sz="2800" dirty="0"/>
              <a:t>even in </a:t>
            </a:r>
            <a:r>
              <a:rPr lang="en-US" sz="2800" b="1" dirty="0" smtClean="0">
                <a:solidFill>
                  <a:srgbClr val="FF0000"/>
                </a:solidFill>
              </a:rPr>
              <a:t>2050, </a:t>
            </a:r>
            <a:r>
              <a:rPr lang="en-US" sz="2800" b="1" dirty="0">
                <a:solidFill>
                  <a:srgbClr val="FF0000"/>
                </a:solidFill>
              </a:rPr>
              <a:t>only 58% </a:t>
            </a:r>
            <a:r>
              <a:rPr lang="en-US" sz="2800" dirty="0"/>
              <a:t>of the population will have access to Electricity</a:t>
            </a:r>
            <a:r>
              <a:rPr lang="en-US" sz="2800" dirty="0" smtClean="0"/>
              <a:t>. </a:t>
            </a:r>
            <a:r>
              <a:rPr lang="en-US" sz="2800" dirty="0"/>
              <a:t>For </a:t>
            </a:r>
            <a:r>
              <a:rPr lang="en-US" sz="2800" dirty="0" smtClean="0"/>
              <a:t>the National </a:t>
            </a:r>
            <a:r>
              <a:rPr lang="en-US" sz="2800" dirty="0"/>
              <a:t>Electrification </a:t>
            </a:r>
            <a:r>
              <a:rPr lang="en-US" sz="2800" dirty="0" smtClean="0"/>
              <a:t>Scenario, </a:t>
            </a:r>
            <a:r>
              <a:rPr lang="en-US" sz="2800" dirty="0"/>
              <a:t>Universal Access </a:t>
            </a:r>
            <a:r>
              <a:rPr lang="en-US" sz="2800" dirty="0" smtClean="0"/>
              <a:t>will be  </a:t>
            </a:r>
            <a:r>
              <a:rPr lang="en-US" sz="2800" dirty="0"/>
              <a:t>achieved in 2035</a:t>
            </a:r>
            <a:r>
              <a:rPr lang="en-US" sz="2800" dirty="0" smtClean="0"/>
              <a:t>. </a:t>
            </a:r>
            <a:r>
              <a:rPr lang="en-US" sz="2800" dirty="0"/>
              <a:t>If Sierra Leone should </a:t>
            </a:r>
            <a:r>
              <a:rPr lang="en-US" sz="2800" dirty="0" smtClean="0"/>
              <a:t>develop, </a:t>
            </a:r>
            <a:r>
              <a:rPr lang="en-US" sz="2800" dirty="0"/>
              <a:t>high investment needs to be made in the energy sector. </a:t>
            </a:r>
            <a:r>
              <a:rPr lang="en-US" sz="2800" b="1" dirty="0">
                <a:solidFill>
                  <a:srgbClr val="FF0000"/>
                </a:solidFill>
              </a:rPr>
              <a:t>Extra 2.2 Billion USD </a:t>
            </a:r>
            <a:r>
              <a:rPr lang="en-US" sz="2800" dirty="0"/>
              <a:t>in Total Investment is needed to meet National Electrification </a:t>
            </a:r>
            <a:r>
              <a:rPr lang="en-US" sz="2800" dirty="0" smtClean="0"/>
              <a:t>Target. Moreover for power generation that is climate resilient </a:t>
            </a:r>
            <a:r>
              <a:rPr lang="en-US" sz="2800" b="1" dirty="0" smtClean="0">
                <a:solidFill>
                  <a:srgbClr val="FF0000"/>
                </a:solidFill>
              </a:rPr>
              <a:t>extra  5 Million USD </a:t>
            </a:r>
            <a:r>
              <a:rPr lang="en-US" sz="2800" dirty="0" smtClean="0"/>
              <a:t>is required over that for  base case.</a:t>
            </a:r>
          </a:p>
          <a:p>
            <a:pPr algn="just"/>
            <a:endParaRPr sz="2800" dirty="0"/>
          </a:p>
          <a:p>
            <a:pPr marL="0" marR="0" lvl="0" indent="0" algn="just" rtl="0">
              <a:spcBef>
                <a:spcPts val="0"/>
              </a:spcBef>
              <a:spcAft>
                <a:spcPts val="0"/>
              </a:spcAft>
              <a:buNone/>
            </a:pPr>
            <a:r>
              <a:rPr lang="sv-SE" sz="2800" b="1" dirty="0">
                <a:sym typeface="Calibri"/>
              </a:rPr>
              <a:t>Policy insights: </a:t>
            </a:r>
            <a:r>
              <a:rPr lang="sv-SE" sz="2800" dirty="0" smtClean="0">
                <a:sym typeface="Calibri"/>
              </a:rPr>
              <a:t>To meet the increase in demand projection for national electrification. Investing in VRES including run off hydros provides an ecomomical and effective approach.  However the study shows that investment in large hydro with with Dams is not an economically viable option.</a:t>
            </a:r>
            <a:endParaRPr lang="sv-SE" sz="2800" b="0" i="0" u="none" strike="noStrike" cap="none" dirty="0" smtClean="0">
              <a:solidFill>
                <a:schemeClr val="dk1"/>
              </a:solidFill>
              <a:latin typeface="Calibri"/>
              <a:ea typeface="Calibri"/>
              <a:cs typeface="Calibri"/>
              <a:sym typeface="Calibri"/>
            </a:endParaRPr>
          </a:p>
          <a:p>
            <a:pPr marL="0" marR="0" lvl="0" indent="0" algn="just" rtl="0">
              <a:spcBef>
                <a:spcPts val="0"/>
              </a:spcBef>
              <a:spcAft>
                <a:spcPts val="0"/>
              </a:spcAft>
              <a:buNone/>
            </a:pPr>
            <a:endParaRPr dirty="0"/>
          </a:p>
          <a:p>
            <a:pPr algn="just"/>
            <a:r>
              <a:rPr lang="sv-SE" sz="2800" b="1" dirty="0">
                <a:sym typeface="Calibri"/>
              </a:rPr>
              <a:t>Future work: </a:t>
            </a:r>
            <a:r>
              <a:rPr lang="sv-SE" sz="2800" dirty="0" smtClean="0">
                <a:sym typeface="Calibri"/>
              </a:rPr>
              <a:t>In the future Regional Integration for Import and export of electricity will be modelled and other scenarios like high fossil fuel price runned. </a:t>
            </a:r>
            <a:r>
              <a:rPr kumimoji="1" lang="en-US" sz="2800" dirty="0">
                <a:latin typeface="Arial" panose="020B0604020202020204" pitchFamily="34" charset="0"/>
                <a:ea typeface="华文新魏" pitchFamily="2" charset="-122"/>
              </a:rPr>
              <a:t>Develop Course </a:t>
            </a:r>
            <a:r>
              <a:rPr kumimoji="1" lang="en-GB" sz="2800" dirty="0">
                <a:latin typeface="Arial" panose="020B0604020202020204" pitchFamily="34" charset="0"/>
                <a:ea typeface="华文新魏" pitchFamily="2" charset="-122"/>
              </a:rPr>
              <a:t>Program</a:t>
            </a:r>
            <a:r>
              <a:rPr kumimoji="1" lang="en-US" sz="2800" dirty="0">
                <a:latin typeface="Arial" panose="020B0604020202020204" pitchFamily="34" charset="0"/>
                <a:ea typeface="华文新魏" pitchFamily="2" charset="-122"/>
              </a:rPr>
              <a:t> for Energy Modelling Systems</a:t>
            </a:r>
          </a:p>
          <a:p>
            <a:pPr marL="0" marR="0" lvl="0" indent="0" algn="just" rtl="0">
              <a:spcBef>
                <a:spcPts val="0"/>
              </a:spcBef>
              <a:spcAft>
                <a:spcPts val="0"/>
              </a:spcAft>
              <a:buNone/>
            </a:pPr>
            <a:endParaRPr sz="2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400" b="0" i="0" u="none" strike="noStrike" cap="none" dirty="0">
              <a:solidFill>
                <a:schemeClr val="dk1"/>
              </a:solidFill>
              <a:latin typeface="Calibri"/>
              <a:ea typeface="Calibri"/>
              <a:cs typeface="Calibri"/>
              <a:sym typeface="Calibri"/>
            </a:endParaRPr>
          </a:p>
        </p:txBody>
      </p:sp>
      <p:cxnSp>
        <p:nvCxnSpPr>
          <p:cNvPr id="56" name="Google Shape;56;p1"/>
          <p:cNvCxnSpPr/>
          <p:nvPr/>
        </p:nvCxnSpPr>
        <p:spPr>
          <a:xfrm>
            <a:off x="877083" y="7431438"/>
            <a:ext cx="23357469" cy="0"/>
          </a:xfrm>
          <a:prstGeom prst="straightConnector1">
            <a:avLst/>
          </a:prstGeom>
          <a:noFill/>
          <a:ln w="9525" cap="flat" cmpd="sng">
            <a:solidFill>
              <a:schemeClr val="accent3"/>
            </a:solidFill>
            <a:prstDash val="solid"/>
            <a:miter lim="800000"/>
            <a:headEnd type="none" w="sm" len="sm"/>
            <a:tailEnd type="none" w="sm" len="sm"/>
          </a:ln>
        </p:spPr>
      </p:cxnSp>
      <p:sp>
        <p:nvSpPr>
          <p:cNvPr id="57" name="Google Shape;57;p1"/>
          <p:cNvSpPr txBox="1"/>
          <p:nvPr/>
        </p:nvSpPr>
        <p:spPr>
          <a:xfrm>
            <a:off x="834552" y="1916328"/>
            <a:ext cx="2350417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sv-SE" sz="3200" b="1" i="0" u="none" strike="noStrike" cap="none">
                <a:solidFill>
                  <a:schemeClr val="dk1"/>
                </a:solidFill>
                <a:latin typeface="Calibri"/>
                <a:ea typeface="Calibri"/>
                <a:cs typeface="Calibri"/>
                <a:sym typeface="Calibri"/>
              </a:rPr>
              <a:t>Summer School on Modelling Tools for Sustainable Development – OpTIMUS, 10 – 28 June, ICTP, Trieste</a:t>
            </a:r>
            <a:endParaRPr sz="3200" b="1" i="0" u="none" strike="noStrike" cap="none">
              <a:solidFill>
                <a:schemeClr val="dk1"/>
              </a:solidFill>
              <a:latin typeface="Calibri"/>
              <a:ea typeface="Calibri"/>
              <a:cs typeface="Calibri"/>
              <a:sym typeface="Calibri"/>
            </a:endParaRPr>
          </a:p>
        </p:txBody>
      </p:sp>
      <p:sp>
        <p:nvSpPr>
          <p:cNvPr id="58" name="Google Shape;58;p1"/>
          <p:cNvSpPr txBox="1"/>
          <p:nvPr/>
        </p:nvSpPr>
        <p:spPr>
          <a:xfrm>
            <a:off x="19788271" y="12512884"/>
            <a:ext cx="4742891" cy="4616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sv-SE" sz="2400" b="1" i="0" u="none" strike="noStrike" cap="none" dirty="0">
                <a:solidFill>
                  <a:schemeClr val="dk1"/>
                </a:solidFill>
                <a:latin typeface="Calibri"/>
                <a:ea typeface="Calibri"/>
                <a:cs typeface="Calibri"/>
                <a:sym typeface="Calibri"/>
              </a:rPr>
              <a:t>Figure </a:t>
            </a:r>
            <a:r>
              <a:rPr lang="sv-SE" sz="2400" b="1" i="0" u="none" strike="noStrike" cap="none" dirty="0" smtClean="0">
                <a:solidFill>
                  <a:schemeClr val="dk1"/>
                </a:solidFill>
                <a:latin typeface="Calibri"/>
                <a:ea typeface="Calibri"/>
                <a:cs typeface="Calibri"/>
                <a:sym typeface="Calibri"/>
              </a:rPr>
              <a:t>1. Map of Sierra Leone</a:t>
            </a:r>
            <a:endParaRPr sz="2400" b="1" i="0" u="none" strike="noStrike" cap="none" dirty="0">
              <a:solidFill>
                <a:schemeClr val="dk1"/>
              </a:solidFill>
              <a:latin typeface="Calibri"/>
              <a:ea typeface="Calibri"/>
              <a:cs typeface="Calibri"/>
              <a:sym typeface="Calibri"/>
            </a:endParaRPr>
          </a:p>
        </p:txBody>
      </p:sp>
      <p:sp>
        <p:nvSpPr>
          <p:cNvPr id="59" name="Google Shape;59;p1"/>
          <p:cNvSpPr txBox="1"/>
          <p:nvPr/>
        </p:nvSpPr>
        <p:spPr>
          <a:xfrm>
            <a:off x="0" y="35327169"/>
            <a:ext cx="2520314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sv-SE" sz="2800" b="0" i="0" u="none" strike="noStrike" cap="none">
                <a:solidFill>
                  <a:schemeClr val="dk1"/>
                </a:solidFill>
                <a:latin typeface="Calibri"/>
                <a:ea typeface="Calibri"/>
                <a:cs typeface="Calibri"/>
                <a:sym typeface="Calibri"/>
              </a:rPr>
              <a:t>A Cost-benefit analysis of Policy, Programs and Projects (C3PO) that is Retrievable, Reusable, Repeatable, Reconstructible, Interoperable and Auditable (u4RIA)</a:t>
            </a:r>
            <a:r>
              <a:rPr lang="sv-SE" sz="3200" b="1" i="0" u="none" strike="noStrike" cap="none">
                <a:solidFill>
                  <a:schemeClr val="dk1"/>
                </a:solidFill>
                <a:latin typeface="Calibri"/>
                <a:ea typeface="Calibri"/>
                <a:cs typeface="Calibri"/>
                <a:sym typeface="Calibri"/>
              </a:rPr>
              <a:t> </a:t>
            </a:r>
            <a:endParaRPr/>
          </a:p>
        </p:txBody>
      </p:sp>
      <p:pic>
        <p:nvPicPr>
          <p:cNvPr id="60" name="Picture 59" descr="usl_logo[2]"/>
          <p:cNvPicPr/>
          <p:nvPr/>
        </p:nvPicPr>
        <p:blipFill rotWithShape="1">
          <a:blip r:embed="rId6" cstate="print">
            <a:extLst>
              <a:ext uri="{28A0092B-C50C-407E-A947-70E740481C1C}">
                <a14:useLocalDpi xmlns:a14="http://schemas.microsoft.com/office/drawing/2010/main"/>
              </a:ext>
            </a:extLst>
          </a:blip>
          <a:srcRect/>
          <a:stretch/>
        </p:blipFill>
        <p:spPr bwMode="auto">
          <a:xfrm>
            <a:off x="22330611" y="2233189"/>
            <a:ext cx="2646946" cy="2500335"/>
          </a:xfrm>
          <a:prstGeom prst="rect">
            <a:avLst/>
          </a:prstGeom>
          <a:noFill/>
          <a:ln>
            <a:noFill/>
          </a:ln>
          <a:extLst>
            <a:ext uri="{53640926-AAD7-44D8-BBD7-CCE9431645EC}">
              <a14:shadowObscured xmlns:a14="http://schemas.microsoft.com/office/drawing/2010/main"/>
            </a:ext>
          </a:extLst>
        </p:spPr>
      </p:pic>
      <p:pic>
        <p:nvPicPr>
          <p:cNvPr id="2" name="Picture 1"/>
          <p:cNvPicPr>
            <a:picLocks noChangeAspect="1"/>
          </p:cNvPicPr>
          <p:nvPr/>
        </p:nvPicPr>
        <p:blipFill>
          <a:blip r:embed="rId7"/>
          <a:stretch>
            <a:fillRect/>
          </a:stretch>
        </p:blipFill>
        <p:spPr>
          <a:xfrm>
            <a:off x="22330611" y="5194335"/>
            <a:ext cx="2646946" cy="2018094"/>
          </a:xfrm>
          <a:prstGeom prst="rect">
            <a:avLst/>
          </a:prstGeom>
        </p:spPr>
      </p:pic>
      <p:pic>
        <p:nvPicPr>
          <p:cNvPr id="5" name="Picture 4"/>
          <p:cNvPicPr>
            <a:picLocks noChangeAspect="1"/>
          </p:cNvPicPr>
          <p:nvPr/>
        </p:nvPicPr>
        <p:blipFill>
          <a:blip r:embed="rId8"/>
          <a:stretch>
            <a:fillRect/>
          </a:stretch>
        </p:blipFill>
        <p:spPr>
          <a:xfrm>
            <a:off x="481264" y="18668443"/>
            <a:ext cx="11589970" cy="7926726"/>
          </a:xfrm>
          <a:prstGeom prst="rect">
            <a:avLst/>
          </a:prstGeom>
        </p:spPr>
      </p:pic>
      <p:graphicFrame>
        <p:nvGraphicFramePr>
          <p:cNvPr id="62" name="Content Placeholder 9"/>
          <p:cNvGraphicFramePr>
            <a:graphicFrameLocks/>
          </p:cNvGraphicFramePr>
          <p:nvPr>
            <p:extLst>
              <p:ext uri="{D42A27DB-BD31-4B8C-83A1-F6EECF244321}">
                <p14:modId xmlns:p14="http://schemas.microsoft.com/office/powerpoint/2010/main" val="4203096884"/>
              </p:ext>
            </p:extLst>
          </p:nvPr>
        </p:nvGraphicFramePr>
        <p:xfrm>
          <a:off x="12416588" y="14543306"/>
          <a:ext cx="6208296" cy="592216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63" name="Content Placeholder 11"/>
          <p:cNvGraphicFramePr>
            <a:graphicFrameLocks/>
          </p:cNvGraphicFramePr>
          <p:nvPr>
            <p:extLst>
              <p:ext uri="{D42A27DB-BD31-4B8C-83A1-F6EECF244321}">
                <p14:modId xmlns:p14="http://schemas.microsoft.com/office/powerpoint/2010/main" val="1609124625"/>
              </p:ext>
            </p:extLst>
          </p:nvPr>
        </p:nvGraphicFramePr>
        <p:xfrm>
          <a:off x="18793326" y="14976791"/>
          <a:ext cx="6184232" cy="5488683"/>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64" name="Chart 63"/>
          <p:cNvGraphicFramePr>
            <a:graphicFrameLocks/>
          </p:cNvGraphicFramePr>
          <p:nvPr>
            <p:extLst>
              <p:ext uri="{D42A27DB-BD31-4B8C-83A1-F6EECF244321}">
                <p14:modId xmlns:p14="http://schemas.microsoft.com/office/powerpoint/2010/main" val="2751247081"/>
              </p:ext>
            </p:extLst>
          </p:nvPr>
        </p:nvGraphicFramePr>
        <p:xfrm>
          <a:off x="12416587" y="20651554"/>
          <a:ext cx="6208297" cy="6302968"/>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65" name="Chart 64"/>
          <p:cNvGraphicFramePr>
            <a:graphicFrameLocks/>
          </p:cNvGraphicFramePr>
          <p:nvPr>
            <p:extLst>
              <p:ext uri="{D42A27DB-BD31-4B8C-83A1-F6EECF244321}">
                <p14:modId xmlns:p14="http://schemas.microsoft.com/office/powerpoint/2010/main" val="321119717"/>
              </p:ext>
            </p:extLst>
          </p:nvPr>
        </p:nvGraphicFramePr>
        <p:xfrm>
          <a:off x="18793326" y="20553614"/>
          <a:ext cx="6409823" cy="6431404"/>
        </p:xfrm>
        <a:graphic>
          <a:graphicData uri="http://schemas.openxmlformats.org/drawingml/2006/chart">
            <c:chart xmlns:c="http://schemas.openxmlformats.org/drawingml/2006/chart" xmlns:r="http://schemas.openxmlformats.org/officeDocument/2006/relationships" r:id="rId12"/>
          </a:graphicData>
        </a:graphic>
      </p:graphicFrame>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545442" y="7767163"/>
            <a:ext cx="4680000" cy="4680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561</Words>
  <Application>Microsoft Office PowerPoint</Application>
  <PresentationFormat>Custom</PresentationFormat>
  <Paragraphs>34</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Century Gothic</vt:lpstr>
      <vt:lpstr>华文新魏</vt:lpstr>
      <vt:lpstr>Times New Roman</vt:lpstr>
      <vt:lpstr>Office Theme</vt:lpstr>
      <vt:lpstr>TCLayout.ActiveDocument.1</vt:lpstr>
      <vt:lpstr>Sierra Leone: National Electrification with Power Generation Resilience to Climate Change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dc:title>
  <dc:creator>Olena</dc:creator>
  <cp:lastModifiedBy>Windows User</cp:lastModifiedBy>
  <cp:revision>26</cp:revision>
  <dcterms:created xsi:type="dcterms:W3CDTF">2015-10-08T09:52:42Z</dcterms:created>
  <dcterms:modified xsi:type="dcterms:W3CDTF">2019-06-23T13:58:46Z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0x010100BA3B409C045BB54D8156EEB6457A82E3</vt:lpwstr>
  </property>
</Properties>
</file>