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5203150" cy="36004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6804">
          <p15:clr>
            <a:srgbClr val="A4A3A4"/>
          </p15:clr>
        </p15:guide>
        <p15:guide id="2" orient="horz" pos="3304">
          <p15:clr>
            <a:srgbClr val="A4A3A4"/>
          </p15:clr>
        </p15:guide>
        <p15:guide id="3" orient="horz" pos="5234">
          <p15:clr>
            <a:srgbClr val="A4A3A4"/>
          </p15:clr>
        </p15:guide>
        <p15:guide id="4" orient="horz">
          <p15:clr>
            <a:srgbClr val="A4A3A4"/>
          </p15:clr>
        </p15:guide>
        <p15:guide id="5" orient="horz" pos="1138">
          <p15:clr>
            <a:srgbClr val="A4A3A4"/>
          </p15:clr>
        </p15:guide>
        <p15:guide id="6" orient="horz" pos="19525">
          <p15:clr>
            <a:srgbClr val="A4A3A4"/>
          </p15:clr>
        </p15:guide>
        <p15:guide id="7" orient="horz" pos="21284">
          <p15:clr>
            <a:srgbClr val="A4A3A4"/>
          </p15:clr>
        </p15:guide>
        <p15:guide id="8" pos="4006">
          <p15:clr>
            <a:srgbClr val="A4A3A4"/>
          </p15:clr>
        </p15:guide>
        <p15:guide id="9" pos="4384">
          <p15:clr>
            <a:srgbClr val="A4A3A4"/>
          </p15:clr>
        </p15:guide>
        <p15:guide id="10" pos="15281">
          <p15:clr>
            <a:srgbClr val="A4A3A4"/>
          </p15:clr>
        </p15:guide>
        <p15:guide id="11" pos="8177">
          <p15:clr>
            <a:srgbClr val="A4A3A4"/>
          </p15:clr>
        </p15:guide>
        <p15:guide id="12" pos="603">
          <p15:clr>
            <a:srgbClr val="A4A3A4"/>
          </p15:clr>
        </p15:guide>
        <p15:guide id="13" pos="7773">
          <p15:clr>
            <a:srgbClr val="A4A3A4"/>
          </p15:clr>
        </p15:guide>
        <p15:guide id="14" pos="11955">
          <p15:clr>
            <a:srgbClr val="A4A3A4"/>
          </p15:clr>
        </p15:guide>
        <p15:guide id="15" pos="11521">
          <p15:clr>
            <a:srgbClr val="A4A3A4"/>
          </p15:clr>
        </p15:guide>
      </p15:sldGuideLst>
    </p:ext>
    <p:ext uri="{2D200454-40CA-4A62-9FC3-DE9A4176ACB9}">
      <p15:notes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iR03PMkNDkmcmDOT0f2KJWsDC/1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50" d="100"/>
          <a:sy n="50" d="100"/>
        </p:scale>
        <p:origin x="18" y="8172"/>
      </p:cViewPr>
      <p:guideLst>
        <p:guide orient="horz" pos="6804"/>
        <p:guide orient="horz" pos="3304"/>
        <p:guide orient="horz" pos="5234"/>
        <p:guide orient="horz"/>
        <p:guide orient="horz" pos="1138"/>
        <p:guide orient="horz" pos="19525"/>
        <p:guide orient="horz" pos="21284"/>
        <p:guide pos="4006"/>
        <p:guide pos="4384"/>
        <p:guide pos="15281"/>
        <p:guide pos="8177"/>
        <p:guide pos="603"/>
        <p:guide pos="7773"/>
        <p:guide pos="11955"/>
        <p:guide pos="11521"/>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28850" y="685800"/>
            <a:ext cx="24003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sv-S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97490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a:spLocks noGrp="1" noRot="1" noChangeAspect="1"/>
          </p:cNvSpPr>
          <p:nvPr>
            <p:ph type="sldImg" idx="2"/>
          </p:nvPr>
        </p:nvSpPr>
        <p:spPr>
          <a:xfrm>
            <a:off x="2228850" y="685800"/>
            <a:ext cx="24003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 name="Google Shape;2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 name="Google Shape;2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sv-SE"/>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ftr" idx="11"/>
          </p:nvPr>
        </p:nvSpPr>
        <p:spPr>
          <a:xfrm>
            <a:off x="1006876" y="1222416"/>
            <a:ext cx="23256620" cy="1916906"/>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9pPr>
          </a:lstStyle>
          <a:p>
            <a:endParaRPr/>
          </a:p>
        </p:txBody>
      </p:sp>
      <p:grpSp>
        <p:nvGrpSpPr>
          <p:cNvPr id="11" name="Google Shape;11;p2"/>
          <p:cNvGrpSpPr/>
          <p:nvPr/>
        </p:nvGrpSpPr>
        <p:grpSpPr>
          <a:xfrm>
            <a:off x="1006876" y="896214"/>
            <a:ext cx="23256622" cy="930861"/>
            <a:chOff x="1191546" y="471673"/>
            <a:chExt cx="23256622" cy="930861"/>
          </a:xfrm>
        </p:grpSpPr>
        <p:pic>
          <p:nvPicPr>
            <p:cNvPr id="12" name="Google Shape;12;p2" descr="https://www.ictp.it/img/ictp_head_logo.png"/>
            <p:cNvPicPr preferRelativeResize="0"/>
            <p:nvPr/>
          </p:nvPicPr>
          <p:blipFill rotWithShape="1">
            <a:blip r:embed="rId3">
              <a:alphaModFix/>
            </a:blip>
            <a:srcRect/>
            <a:stretch/>
          </p:blipFill>
          <p:spPr>
            <a:xfrm>
              <a:off x="1191546" y="536027"/>
              <a:ext cx="2712543" cy="866507"/>
            </a:xfrm>
            <a:prstGeom prst="rect">
              <a:avLst/>
            </a:prstGeom>
            <a:noFill/>
            <a:ln>
              <a:noFill/>
            </a:ln>
          </p:spPr>
        </p:pic>
        <p:pic>
          <p:nvPicPr>
            <p:cNvPr id="13" name="Google Shape;13;p2"/>
            <p:cNvPicPr preferRelativeResize="0"/>
            <p:nvPr/>
          </p:nvPicPr>
          <p:blipFill rotWithShape="1">
            <a:blip r:embed="rId4">
              <a:alphaModFix/>
            </a:blip>
            <a:srcRect/>
            <a:stretch/>
          </p:blipFill>
          <p:spPr>
            <a:xfrm>
              <a:off x="12675119" y="614951"/>
              <a:ext cx="4237543" cy="521091"/>
            </a:xfrm>
            <a:prstGeom prst="rect">
              <a:avLst/>
            </a:prstGeom>
            <a:noFill/>
            <a:ln>
              <a:noFill/>
            </a:ln>
          </p:spPr>
        </p:pic>
        <p:pic>
          <p:nvPicPr>
            <p:cNvPr id="14" name="Google Shape;14;p2"/>
            <p:cNvPicPr preferRelativeResize="0"/>
            <p:nvPr/>
          </p:nvPicPr>
          <p:blipFill rotWithShape="1">
            <a:blip r:embed="rId5">
              <a:alphaModFix/>
            </a:blip>
            <a:srcRect/>
            <a:stretch/>
          </p:blipFill>
          <p:spPr>
            <a:xfrm>
              <a:off x="6438815" y="632238"/>
              <a:ext cx="1402274" cy="569674"/>
            </a:xfrm>
            <a:prstGeom prst="rect">
              <a:avLst/>
            </a:prstGeom>
            <a:noFill/>
            <a:ln>
              <a:noFill/>
            </a:ln>
          </p:spPr>
        </p:pic>
        <p:pic>
          <p:nvPicPr>
            <p:cNvPr id="15" name="Google Shape;15;p2"/>
            <p:cNvPicPr preferRelativeResize="0"/>
            <p:nvPr/>
          </p:nvPicPr>
          <p:blipFill rotWithShape="1">
            <a:blip r:embed="rId6">
              <a:alphaModFix/>
            </a:blip>
            <a:srcRect/>
            <a:stretch/>
          </p:blipFill>
          <p:spPr>
            <a:xfrm>
              <a:off x="8105574" y="569286"/>
              <a:ext cx="2655914" cy="554791"/>
            </a:xfrm>
            <a:prstGeom prst="rect">
              <a:avLst/>
            </a:prstGeom>
            <a:noFill/>
            <a:ln>
              <a:noFill/>
            </a:ln>
          </p:spPr>
        </p:pic>
        <p:pic>
          <p:nvPicPr>
            <p:cNvPr id="16" name="Google Shape;16;p2"/>
            <p:cNvPicPr preferRelativeResize="0"/>
            <p:nvPr/>
          </p:nvPicPr>
          <p:blipFill rotWithShape="1">
            <a:blip r:embed="rId7">
              <a:alphaModFix/>
            </a:blip>
            <a:srcRect/>
            <a:stretch/>
          </p:blipFill>
          <p:spPr>
            <a:xfrm>
              <a:off x="11059209" y="492915"/>
              <a:ext cx="604078" cy="700730"/>
            </a:xfrm>
            <a:prstGeom prst="rect">
              <a:avLst/>
            </a:prstGeom>
            <a:noFill/>
            <a:ln>
              <a:noFill/>
            </a:ln>
          </p:spPr>
        </p:pic>
        <p:pic>
          <p:nvPicPr>
            <p:cNvPr id="17" name="Google Shape;17;p2" descr="https://lh5.googleusercontent.com/rjuf1N_zhSAvyV1SEh4jfk_o8V3tPHbr98JaeqeMhk_OxYHYjYkMj07Ubnagn288eQCmcKFZxJrgamK4LN1U95Vwpm1jHcRS9VXoatzEXuk190ihd4H00z_q6MN9-TA7QgRCIDCJdQCja_0NVg"/>
            <p:cNvPicPr preferRelativeResize="0"/>
            <p:nvPr/>
          </p:nvPicPr>
          <p:blipFill rotWithShape="1">
            <a:blip r:embed="rId8">
              <a:alphaModFix/>
            </a:blip>
            <a:srcRect/>
            <a:stretch/>
          </p:blipFill>
          <p:spPr>
            <a:xfrm>
              <a:off x="12024024" y="471673"/>
              <a:ext cx="386610" cy="652404"/>
            </a:xfrm>
            <a:prstGeom prst="rect">
              <a:avLst/>
            </a:prstGeom>
            <a:noFill/>
            <a:ln>
              <a:noFill/>
            </a:ln>
          </p:spPr>
        </p:pic>
        <p:pic>
          <p:nvPicPr>
            <p:cNvPr id="18" name="Google Shape;18;p2"/>
            <p:cNvPicPr preferRelativeResize="0"/>
            <p:nvPr/>
          </p:nvPicPr>
          <p:blipFill rotWithShape="1">
            <a:blip r:embed="rId9">
              <a:alphaModFix/>
            </a:blip>
            <a:srcRect l="19959" r="27305"/>
            <a:stretch/>
          </p:blipFill>
          <p:spPr>
            <a:xfrm>
              <a:off x="4264826" y="536027"/>
              <a:ext cx="1876268" cy="675107"/>
            </a:xfrm>
            <a:prstGeom prst="rect">
              <a:avLst/>
            </a:prstGeom>
            <a:noFill/>
            <a:ln>
              <a:noFill/>
            </a:ln>
          </p:spPr>
        </p:pic>
        <p:pic>
          <p:nvPicPr>
            <p:cNvPr id="19" name="Google Shape;19;p2"/>
            <p:cNvPicPr preferRelativeResize="0"/>
            <p:nvPr/>
          </p:nvPicPr>
          <p:blipFill rotWithShape="1">
            <a:blip r:embed="rId10">
              <a:alphaModFix/>
            </a:blip>
            <a:srcRect/>
            <a:stretch/>
          </p:blipFill>
          <p:spPr>
            <a:xfrm>
              <a:off x="17306634" y="651686"/>
              <a:ext cx="1820288" cy="451045"/>
            </a:xfrm>
            <a:prstGeom prst="rect">
              <a:avLst/>
            </a:prstGeom>
            <a:noFill/>
            <a:ln>
              <a:noFill/>
            </a:ln>
          </p:spPr>
        </p:pic>
        <p:pic>
          <p:nvPicPr>
            <p:cNvPr id="20" name="Google Shape;20;p2"/>
            <p:cNvPicPr preferRelativeResize="0"/>
            <p:nvPr/>
          </p:nvPicPr>
          <p:blipFill rotWithShape="1">
            <a:blip r:embed="rId11">
              <a:alphaModFix/>
            </a:blip>
            <a:srcRect/>
            <a:stretch/>
          </p:blipFill>
          <p:spPr>
            <a:xfrm>
              <a:off x="19520895" y="590108"/>
              <a:ext cx="579915" cy="628241"/>
            </a:xfrm>
            <a:prstGeom prst="rect">
              <a:avLst/>
            </a:prstGeom>
            <a:noFill/>
            <a:ln>
              <a:noFill/>
            </a:ln>
          </p:spPr>
        </p:pic>
        <p:pic>
          <p:nvPicPr>
            <p:cNvPr id="21" name="Google Shape;21;p2" descr="https://lh5.googleusercontent.com/QwAyBzI_HrdO1gj0yaFRi0OiqghV8sMirzKBHzFYtGIWVVnBeuDuBR9_JP1vo9XJKYzGCL0sd1ZodqNBZxjvOYILUxRDdlxRQLuJNl1PB5k_6S9avTsqb2zL8U1SbUj7jo_r0pHa"/>
            <p:cNvPicPr preferRelativeResize="0"/>
            <p:nvPr/>
          </p:nvPicPr>
          <p:blipFill rotWithShape="1">
            <a:blip r:embed="rId12">
              <a:alphaModFix/>
            </a:blip>
            <a:srcRect/>
            <a:stretch/>
          </p:blipFill>
          <p:spPr>
            <a:xfrm>
              <a:off x="20494784" y="557350"/>
              <a:ext cx="1981375" cy="636295"/>
            </a:xfrm>
            <a:prstGeom prst="rect">
              <a:avLst/>
            </a:prstGeom>
            <a:noFill/>
            <a:ln>
              <a:noFill/>
            </a:ln>
          </p:spPr>
        </p:pic>
        <p:pic>
          <p:nvPicPr>
            <p:cNvPr id="22" name="Google Shape;22;p2"/>
            <p:cNvPicPr preferRelativeResize="0"/>
            <p:nvPr/>
          </p:nvPicPr>
          <p:blipFill rotWithShape="1">
            <a:blip r:embed="rId13">
              <a:alphaModFix/>
            </a:blip>
            <a:srcRect/>
            <a:stretch/>
          </p:blipFill>
          <p:spPr>
            <a:xfrm>
              <a:off x="22740644" y="643970"/>
              <a:ext cx="1707524" cy="694393"/>
            </a:xfrm>
            <a:prstGeom prst="rect">
              <a:avLst/>
            </a:prstGeom>
            <a:noFill/>
            <a:ln>
              <a:noFill/>
            </a:ln>
          </p:spPr>
        </p:pic>
      </p:grpSp>
      <p:sp>
        <p:nvSpPr>
          <p:cNvPr id="23" name="Google Shape;23;p2"/>
          <p:cNvSpPr/>
          <p:nvPr/>
        </p:nvSpPr>
        <p:spPr>
          <a:xfrm>
            <a:off x="0" y="34239200"/>
            <a:ext cx="25203149" cy="1800000"/>
          </a:xfrm>
          <a:prstGeom prst="rect">
            <a:avLst/>
          </a:prstGeom>
          <a:solidFill>
            <a:srgbClr val="7090C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600" b="0" i="0" u="none" strike="noStrike" cap="none">
              <a:solidFill>
                <a:schemeClr val="lt1"/>
              </a:solidFill>
              <a:latin typeface="Calibri"/>
              <a:ea typeface="Calibri"/>
              <a:cs typeface="Calibri"/>
              <a:sym typeface="Calibri"/>
            </a:endParaRPr>
          </a:p>
        </p:txBody>
      </p:sp>
      <p:sp>
        <p:nvSpPr>
          <p:cNvPr id="24" name="Google Shape;24;p2"/>
          <p:cNvSpPr/>
          <p:nvPr/>
        </p:nvSpPr>
        <p:spPr>
          <a:xfrm>
            <a:off x="-33134" y="-26407"/>
            <a:ext cx="25269419" cy="765516"/>
          </a:xfrm>
          <a:prstGeom prst="rect">
            <a:avLst/>
          </a:prstGeom>
          <a:solidFill>
            <a:srgbClr val="7090C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6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xm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oleObject" Target="../embeddings/oleObject1.bin"/><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1"/>
          <p:cNvSpPr/>
          <p:nvPr/>
        </p:nvSpPr>
        <p:spPr>
          <a:xfrm>
            <a:off x="8995146" y="7860876"/>
            <a:ext cx="7902203" cy="364532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600" b="0" i="0" u="none" strike="noStrike" cap="none">
              <a:solidFill>
                <a:schemeClr val="lt1"/>
              </a:solidFill>
              <a:latin typeface="Calibri"/>
              <a:ea typeface="Calibri"/>
              <a:cs typeface="Calibri"/>
              <a:sym typeface="Calibri"/>
            </a:endParaRPr>
          </a:p>
        </p:txBody>
      </p:sp>
      <p:sp>
        <p:nvSpPr>
          <p:cNvPr id="32" name="Google Shape;32;p1"/>
          <p:cNvSpPr/>
          <p:nvPr/>
        </p:nvSpPr>
        <p:spPr>
          <a:xfrm>
            <a:off x="669237" y="7753260"/>
            <a:ext cx="7608489" cy="5641809"/>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600" b="0" i="0" u="none" strike="noStrike" cap="none">
              <a:solidFill>
                <a:schemeClr val="lt1"/>
              </a:solidFill>
              <a:latin typeface="Calibri"/>
              <a:ea typeface="Calibri"/>
              <a:cs typeface="Calibri"/>
              <a:sym typeface="Calibri"/>
            </a:endParaRPr>
          </a:p>
        </p:txBody>
      </p:sp>
      <p:graphicFrame>
        <p:nvGraphicFramePr>
          <p:cNvPr id="34" name="Google Shape;34;p1"/>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86" r:id="rId4" imgW="1587" imgH="1587" progId="TCLayout.ActiveDocument.1">
                  <p:embed/>
                </p:oleObj>
              </mc:Choice>
              <mc:Fallback>
                <p:oleObj r:id="rId4" imgW="1587" imgH="1587" progId="TCLayout.ActiveDocument.1">
                  <p:embed/>
                  <p:pic>
                    <p:nvPicPr>
                      <p:cNvPr id="34" name="Google Shape;34;p1"/>
                      <p:cNvPicPr preferRelativeResize="0"/>
                      <p:nvPr/>
                    </p:nvPicPr>
                    <p:blipFill rotWithShape="1">
                      <a:blip r:embed="rId5">
                        <a:alphaModFix/>
                      </a:blip>
                      <a:srcRect/>
                      <a:stretch/>
                    </p:blipFill>
                    <p:spPr>
                      <a:xfrm>
                        <a:off x="1588" y="1588"/>
                        <a:ext cx="1587" cy="1587"/>
                      </a:xfrm>
                      <a:prstGeom prst="rect">
                        <a:avLst/>
                      </a:prstGeom>
                      <a:noFill/>
                      <a:ln>
                        <a:noFill/>
                      </a:ln>
                    </p:spPr>
                  </p:pic>
                </p:oleObj>
              </mc:Fallback>
            </mc:AlternateContent>
          </a:graphicData>
        </a:graphic>
      </p:graphicFrame>
      <p:sp>
        <p:nvSpPr>
          <p:cNvPr id="35" name="Google Shape;35;p1"/>
          <p:cNvSpPr txBox="1">
            <a:spLocks noGrp="1"/>
          </p:cNvSpPr>
          <p:nvPr>
            <p:ph type="title"/>
          </p:nvPr>
        </p:nvSpPr>
        <p:spPr>
          <a:xfrm>
            <a:off x="792023" y="3156731"/>
            <a:ext cx="19895020" cy="2067649"/>
          </a:xfrm>
          <a:prstGeom prst="rect">
            <a:avLst/>
          </a:prstGeom>
          <a:noFill/>
          <a:ln>
            <a:noFill/>
          </a:ln>
        </p:spPr>
        <p:txBody>
          <a:bodyPr spcFirstLastPara="1" wrap="square" lIns="91425" tIns="45700" rIns="91425" bIns="45700" anchor="t" anchorCtr="0">
            <a:noAutofit/>
          </a:bodyPr>
          <a:lstStyle/>
          <a:p>
            <a:pPr lvl="0">
              <a:lnSpc>
                <a:spcPct val="90000"/>
              </a:lnSpc>
              <a:buClr>
                <a:schemeClr val="dk1"/>
              </a:buClr>
              <a:buSzPts val="8000"/>
            </a:pPr>
            <a:r>
              <a:rPr lang="en-US" sz="5400" b="1" dirty="0">
                <a:latin typeface="Century Gothic" panose="020B0502020202020204" pitchFamily="34" charset="0"/>
              </a:rPr>
              <a:t>Reservoir inflow </a:t>
            </a:r>
            <a:r>
              <a:rPr lang="en-US" sz="5400" b="1" dirty="0" smtClean="0">
                <a:latin typeface="Century Gothic" panose="020B0502020202020204" pitchFamily="34" charset="0"/>
              </a:rPr>
              <a:t>pattern  </a:t>
            </a:r>
            <a:r>
              <a:rPr lang="en-US" sz="5400" b="1" dirty="0">
                <a:latin typeface="Century Gothic" panose="020B0502020202020204" pitchFamily="34" charset="0"/>
              </a:rPr>
              <a:t>and its effects on hydro-electric power generation in </a:t>
            </a:r>
            <a:r>
              <a:rPr lang="en-US" sz="5400" b="1" dirty="0" smtClean="0">
                <a:latin typeface="Century Gothic" panose="020B0502020202020204" pitchFamily="34" charset="0"/>
              </a:rPr>
              <a:t>Great Ethiopia Renaissance Dam</a:t>
            </a:r>
            <a:endParaRPr sz="5400" b="1" dirty="0">
              <a:solidFill>
                <a:schemeClr val="dk1"/>
              </a:solidFill>
              <a:latin typeface="Century Gothic"/>
              <a:ea typeface="Century Gothic"/>
              <a:cs typeface="Century Gothic"/>
              <a:sym typeface="Century Gothic"/>
            </a:endParaRPr>
          </a:p>
        </p:txBody>
      </p:sp>
      <p:sp>
        <p:nvSpPr>
          <p:cNvPr id="36" name="Google Shape;36;p1"/>
          <p:cNvSpPr txBox="1">
            <a:spLocks noGrp="1"/>
          </p:cNvSpPr>
          <p:nvPr>
            <p:ph type="body" idx="1"/>
          </p:nvPr>
        </p:nvSpPr>
        <p:spPr>
          <a:xfrm>
            <a:off x="969178" y="5576464"/>
            <a:ext cx="19095734" cy="50096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dirty="0" err="1" smtClean="0">
                <a:solidFill>
                  <a:schemeClr val="dk1"/>
                </a:solidFill>
                <a:latin typeface="Calibri"/>
                <a:ea typeface="Calibri"/>
                <a:cs typeface="Calibri"/>
                <a:sym typeface="Calibri"/>
              </a:rPr>
              <a:t>Tewodros</a:t>
            </a:r>
            <a:r>
              <a:rPr lang="en-US" sz="3600" b="0" i="0" u="none" strike="noStrike" cap="none" dirty="0" smtClean="0">
                <a:solidFill>
                  <a:schemeClr val="dk1"/>
                </a:solidFill>
                <a:latin typeface="Calibri"/>
                <a:ea typeface="Calibri"/>
                <a:cs typeface="Calibri"/>
                <a:sym typeface="Calibri"/>
              </a:rPr>
              <a:t> </a:t>
            </a:r>
            <a:r>
              <a:rPr lang="en-US" sz="3600" b="0" i="0" u="none" strike="noStrike" cap="none" dirty="0" err="1" smtClean="0">
                <a:solidFill>
                  <a:schemeClr val="dk1"/>
                </a:solidFill>
                <a:latin typeface="Calibri"/>
                <a:ea typeface="Calibri"/>
                <a:cs typeface="Calibri"/>
                <a:sym typeface="Calibri"/>
              </a:rPr>
              <a:t>Walle</a:t>
            </a:r>
            <a:endParaRPr dirty="0"/>
          </a:p>
          <a:p>
            <a:pPr lvl="0">
              <a:lnSpc>
                <a:spcPct val="90000"/>
              </a:lnSpc>
              <a:spcBef>
                <a:spcPts val="2067"/>
              </a:spcBef>
              <a:buClr>
                <a:schemeClr val="dk1"/>
              </a:buClr>
              <a:buSzPts val="3600"/>
            </a:pPr>
            <a:r>
              <a:rPr lang="sv-SE" sz="2800" b="0" i="0" u="none" strike="noStrike" cap="none" dirty="0" smtClean="0">
                <a:solidFill>
                  <a:schemeClr val="dk1"/>
                </a:solidFill>
                <a:latin typeface="Calibri"/>
                <a:ea typeface="Calibri"/>
                <a:cs typeface="Calibri"/>
                <a:sym typeface="Calibri"/>
              </a:rPr>
              <a:t>Affiliation:</a:t>
            </a:r>
            <a:r>
              <a:rPr lang="en-US" sz="2800" dirty="0">
                <a:solidFill>
                  <a:schemeClr val="dk1"/>
                </a:solidFill>
                <a:latin typeface="Calibri"/>
                <a:ea typeface="Calibri"/>
                <a:cs typeface="Calibri"/>
                <a:sym typeface="Calibri"/>
              </a:rPr>
              <a:t>Addis Ababa institute of Technology, Addis Ababa university </a:t>
            </a:r>
          </a:p>
        </p:txBody>
      </p:sp>
      <p:sp>
        <p:nvSpPr>
          <p:cNvPr id="37" name="Google Shape;37;p1"/>
          <p:cNvSpPr txBox="1"/>
          <p:nvPr/>
        </p:nvSpPr>
        <p:spPr>
          <a:xfrm>
            <a:off x="509000" y="6757057"/>
            <a:ext cx="7528094" cy="1103820"/>
          </a:xfrm>
          <a:prstGeom prst="rect">
            <a:avLst/>
          </a:prstGeom>
          <a:noFill/>
          <a:ln>
            <a:noFill/>
          </a:ln>
        </p:spPr>
        <p:txBody>
          <a:bodyPr spcFirstLastPara="1" wrap="square" lIns="0" tIns="0" rIns="0" bIns="0" anchor="t" anchorCtr="0">
            <a:noAutofit/>
          </a:bodyPr>
          <a:lstStyle/>
          <a:p>
            <a:pPr marL="0" marR="0" lvl="0" indent="0" algn="l" rtl="0">
              <a:lnSpc>
                <a:spcPct val="182550"/>
              </a:lnSpc>
              <a:spcBef>
                <a:spcPts val="0"/>
              </a:spcBef>
              <a:spcAft>
                <a:spcPts val="0"/>
              </a:spcAft>
              <a:buClr>
                <a:schemeClr val="dk1"/>
              </a:buClr>
              <a:buSzPts val="6000"/>
              <a:buFont typeface="Calibri"/>
              <a:buNone/>
            </a:pPr>
            <a:r>
              <a:rPr lang="sv-SE" sz="4000" b="1" i="0" u="none" strike="noStrike" cap="none" dirty="0">
                <a:solidFill>
                  <a:schemeClr val="dk1"/>
                </a:solidFill>
                <a:latin typeface="Calibri"/>
                <a:ea typeface="Calibri"/>
                <a:cs typeface="Calibri"/>
                <a:sym typeface="Calibri"/>
              </a:rPr>
              <a:t>1. Context</a:t>
            </a:r>
            <a:endParaRPr sz="4000" b="1" i="0" u="none" strike="noStrike" cap="none" dirty="0">
              <a:solidFill>
                <a:schemeClr val="dk1"/>
              </a:solidFill>
              <a:latin typeface="Calibri"/>
              <a:ea typeface="Calibri"/>
              <a:cs typeface="Calibri"/>
              <a:sym typeface="Calibri"/>
            </a:endParaRPr>
          </a:p>
        </p:txBody>
      </p:sp>
      <p:sp>
        <p:nvSpPr>
          <p:cNvPr id="38" name="Google Shape;38;p1"/>
          <p:cNvSpPr txBox="1"/>
          <p:nvPr/>
        </p:nvSpPr>
        <p:spPr>
          <a:xfrm>
            <a:off x="723255" y="34463091"/>
            <a:ext cx="26309332" cy="1262172"/>
          </a:xfrm>
          <a:prstGeom prst="rect">
            <a:avLst/>
          </a:prstGeom>
          <a:noFill/>
          <a:ln>
            <a:noFill/>
          </a:ln>
        </p:spPr>
        <p:txBody>
          <a:bodyPr spcFirstLastPara="1" wrap="square" lIns="0" tIns="0" rIns="0" bIns="0" anchor="t" anchorCtr="0">
            <a:noAutofit/>
          </a:bodyPr>
          <a:lstStyle/>
          <a:p>
            <a:pPr lvl="0">
              <a:buClr>
                <a:schemeClr val="dk1"/>
              </a:buClr>
              <a:buSzPts val="4000"/>
            </a:pPr>
            <a:r>
              <a:rPr lang="sv-SE" sz="2800" b="1" i="0" u="none" strike="noStrike" cap="none" dirty="0">
                <a:solidFill>
                  <a:schemeClr val="bg1"/>
                </a:solidFill>
                <a:latin typeface="Calibri"/>
                <a:ea typeface="Calibri"/>
                <a:cs typeface="Calibri"/>
                <a:sym typeface="Calibri"/>
              </a:rPr>
              <a:t>Contact</a:t>
            </a:r>
            <a:r>
              <a:rPr lang="sv-SE" sz="2400" b="1" i="0" u="none" strike="noStrike" cap="none" dirty="0">
                <a:solidFill>
                  <a:schemeClr val="bg1"/>
                </a:solidFill>
                <a:latin typeface="Calibri"/>
                <a:ea typeface="Calibri"/>
                <a:cs typeface="Calibri"/>
                <a:sym typeface="Calibri"/>
              </a:rPr>
              <a:t>: </a:t>
            </a:r>
            <a:r>
              <a:rPr lang="en-US" sz="2400" b="1" dirty="0" err="1">
                <a:solidFill>
                  <a:schemeClr val="bg1"/>
                </a:solidFill>
                <a:latin typeface="Calibri"/>
                <a:ea typeface="Calibri"/>
                <a:cs typeface="Calibri"/>
                <a:sym typeface="Calibri"/>
              </a:rPr>
              <a:t>Tewodros</a:t>
            </a:r>
            <a:r>
              <a:rPr lang="en-US" sz="2400" b="1" dirty="0">
                <a:solidFill>
                  <a:schemeClr val="bg1"/>
                </a:solidFill>
                <a:latin typeface="Calibri"/>
                <a:ea typeface="Calibri"/>
                <a:cs typeface="Calibri"/>
                <a:sym typeface="Calibri"/>
              </a:rPr>
              <a:t> </a:t>
            </a:r>
            <a:r>
              <a:rPr lang="en-US" sz="2400" b="1" dirty="0" err="1">
                <a:solidFill>
                  <a:schemeClr val="bg1"/>
                </a:solidFill>
                <a:latin typeface="Calibri"/>
                <a:ea typeface="Calibri"/>
                <a:cs typeface="Calibri"/>
                <a:sym typeface="Calibri"/>
              </a:rPr>
              <a:t>Walle</a:t>
            </a:r>
            <a:r>
              <a:rPr lang="en-US" sz="2400" b="1" dirty="0">
                <a:solidFill>
                  <a:schemeClr val="bg1"/>
                </a:solidFill>
                <a:latin typeface="Calibri"/>
                <a:ea typeface="Calibri"/>
                <a:cs typeface="Calibri"/>
                <a:sym typeface="Calibri"/>
              </a:rPr>
              <a:t> </a:t>
            </a:r>
            <a:r>
              <a:rPr lang="en-US" sz="2400" b="1" dirty="0" smtClean="0">
                <a:solidFill>
                  <a:schemeClr val="bg1"/>
                </a:solidFill>
                <a:latin typeface="Calibri"/>
                <a:ea typeface="Calibri"/>
                <a:cs typeface="Calibri"/>
                <a:sym typeface="Calibri"/>
              </a:rPr>
              <a:t>,Energy Center, Addis </a:t>
            </a:r>
            <a:r>
              <a:rPr lang="en-US" sz="2400" b="1" dirty="0">
                <a:solidFill>
                  <a:schemeClr val="bg1"/>
                </a:solidFill>
                <a:latin typeface="Calibri"/>
                <a:ea typeface="Calibri"/>
                <a:cs typeface="Calibri"/>
                <a:sym typeface="Calibri"/>
              </a:rPr>
              <a:t>Ababa institute of Technology, Addis Ababa </a:t>
            </a:r>
            <a:r>
              <a:rPr lang="en-US" sz="2400" b="1" dirty="0" smtClean="0">
                <a:solidFill>
                  <a:schemeClr val="bg1"/>
                </a:solidFill>
                <a:latin typeface="Calibri"/>
                <a:ea typeface="Calibri"/>
                <a:cs typeface="Calibri"/>
                <a:sym typeface="Calibri"/>
              </a:rPr>
              <a:t>university  </a:t>
            </a:r>
          </a:p>
          <a:p>
            <a:pPr lvl="0">
              <a:lnSpc>
                <a:spcPct val="273825"/>
              </a:lnSpc>
              <a:buClr>
                <a:schemeClr val="dk1"/>
              </a:buClr>
              <a:buSzPts val="4000"/>
            </a:pPr>
            <a:r>
              <a:rPr lang="en-US" sz="2400" b="1" dirty="0" smtClean="0">
                <a:solidFill>
                  <a:schemeClr val="bg1"/>
                </a:solidFill>
                <a:latin typeface="Calibri"/>
                <a:ea typeface="Calibri"/>
                <a:cs typeface="Calibri"/>
                <a:sym typeface="Calibri"/>
              </a:rPr>
              <a:t>Email</a:t>
            </a:r>
            <a:r>
              <a:rPr lang="en-US" sz="2400" b="1" dirty="0">
                <a:solidFill>
                  <a:schemeClr val="bg1"/>
                </a:solidFill>
                <a:latin typeface="Calibri"/>
                <a:ea typeface="Calibri"/>
                <a:cs typeface="Calibri"/>
                <a:sym typeface="Calibri"/>
              </a:rPr>
              <a:t>: teddymec2@gmail.com</a:t>
            </a:r>
          </a:p>
        </p:txBody>
      </p:sp>
      <p:sp>
        <p:nvSpPr>
          <p:cNvPr id="39" name="Google Shape;39;p1"/>
          <p:cNvSpPr txBox="1"/>
          <p:nvPr/>
        </p:nvSpPr>
        <p:spPr>
          <a:xfrm>
            <a:off x="723255" y="28718799"/>
            <a:ext cx="15570494" cy="941469"/>
          </a:xfrm>
          <a:prstGeom prst="rect">
            <a:avLst/>
          </a:prstGeom>
          <a:noFill/>
          <a:ln>
            <a:noFill/>
          </a:ln>
        </p:spPr>
        <p:txBody>
          <a:bodyPr spcFirstLastPara="1" wrap="square" lIns="0" tIns="0" rIns="0" bIns="0" anchor="t" anchorCtr="0">
            <a:noAutofit/>
          </a:bodyPr>
          <a:lstStyle/>
          <a:p>
            <a:pPr marL="0" marR="0" lvl="0" indent="0" algn="l" rtl="0">
              <a:lnSpc>
                <a:spcPct val="182550"/>
              </a:lnSpc>
              <a:spcBef>
                <a:spcPts val="0"/>
              </a:spcBef>
              <a:spcAft>
                <a:spcPts val="0"/>
              </a:spcAft>
              <a:buClr>
                <a:schemeClr val="dk1"/>
              </a:buClr>
              <a:buSzPts val="6000"/>
              <a:buFont typeface="Calibri"/>
              <a:buNone/>
            </a:pPr>
            <a:r>
              <a:rPr lang="sv-SE" sz="4000" b="1" i="0" u="none" strike="noStrike" cap="none" dirty="0">
                <a:solidFill>
                  <a:schemeClr val="dk1"/>
                </a:solidFill>
                <a:latin typeface="Calibri"/>
                <a:ea typeface="Calibri"/>
                <a:cs typeface="Calibri"/>
                <a:sym typeface="Calibri"/>
              </a:rPr>
              <a:t>5. Policy insights, conclusions and future work</a:t>
            </a:r>
            <a:endParaRPr sz="4000" b="1" i="0" u="none" strike="noStrike" cap="none" dirty="0">
              <a:solidFill>
                <a:schemeClr val="dk1"/>
              </a:solidFill>
              <a:latin typeface="Calibri"/>
              <a:ea typeface="Calibri"/>
              <a:cs typeface="Calibri"/>
              <a:sym typeface="Calibri"/>
            </a:endParaRPr>
          </a:p>
        </p:txBody>
      </p:sp>
      <p:cxnSp>
        <p:nvCxnSpPr>
          <p:cNvPr id="40" name="Google Shape;40;p1"/>
          <p:cNvCxnSpPr/>
          <p:nvPr/>
        </p:nvCxnSpPr>
        <p:spPr>
          <a:xfrm>
            <a:off x="867826" y="13385530"/>
            <a:ext cx="23323658" cy="0"/>
          </a:xfrm>
          <a:prstGeom prst="straightConnector1">
            <a:avLst/>
          </a:prstGeom>
          <a:noFill/>
          <a:ln w="9525" cap="flat" cmpd="sng">
            <a:solidFill>
              <a:schemeClr val="accent3"/>
            </a:solidFill>
            <a:prstDash val="solid"/>
            <a:miter lim="800000"/>
            <a:headEnd type="none" w="sm" len="sm"/>
            <a:tailEnd type="none" w="sm" len="sm"/>
          </a:ln>
        </p:spPr>
      </p:cxnSp>
      <p:sp>
        <p:nvSpPr>
          <p:cNvPr id="41" name="Google Shape;41;p1"/>
          <p:cNvSpPr txBox="1"/>
          <p:nvPr/>
        </p:nvSpPr>
        <p:spPr>
          <a:xfrm>
            <a:off x="723255" y="13227219"/>
            <a:ext cx="7875278" cy="842038"/>
          </a:xfrm>
          <a:prstGeom prst="rect">
            <a:avLst/>
          </a:prstGeom>
          <a:noFill/>
          <a:ln>
            <a:noFill/>
          </a:ln>
        </p:spPr>
        <p:txBody>
          <a:bodyPr spcFirstLastPara="1" wrap="square" lIns="0" tIns="0" rIns="0" bIns="0" anchor="t" anchorCtr="0">
            <a:noAutofit/>
          </a:bodyPr>
          <a:lstStyle/>
          <a:p>
            <a:pPr marL="0" marR="0" lvl="0" indent="0" algn="l" rtl="0">
              <a:lnSpc>
                <a:spcPct val="182550"/>
              </a:lnSpc>
              <a:spcBef>
                <a:spcPts val="0"/>
              </a:spcBef>
              <a:spcAft>
                <a:spcPts val="0"/>
              </a:spcAft>
              <a:buClr>
                <a:schemeClr val="dk1"/>
              </a:buClr>
              <a:buSzPts val="6000"/>
              <a:buFont typeface="Calibri"/>
              <a:buNone/>
            </a:pPr>
            <a:r>
              <a:rPr lang="sv-SE" sz="4000" b="1" i="0" u="none" strike="noStrike" cap="none" dirty="0">
                <a:solidFill>
                  <a:schemeClr val="dk1"/>
                </a:solidFill>
                <a:latin typeface="Calibri"/>
                <a:ea typeface="Calibri"/>
                <a:cs typeface="Calibri"/>
                <a:sym typeface="Calibri"/>
              </a:rPr>
              <a:t>3. Methods &amp; Scenarios</a:t>
            </a:r>
            <a:endParaRPr sz="4000" b="1" i="0" u="none" strike="noStrike" cap="none" dirty="0">
              <a:solidFill>
                <a:schemeClr val="dk1"/>
              </a:solidFill>
              <a:latin typeface="Calibri"/>
              <a:ea typeface="Calibri"/>
              <a:cs typeface="Calibri"/>
              <a:sym typeface="Calibri"/>
            </a:endParaRPr>
          </a:p>
        </p:txBody>
      </p:sp>
      <p:sp>
        <p:nvSpPr>
          <p:cNvPr id="43" name="Google Shape;43;p1"/>
          <p:cNvSpPr txBox="1"/>
          <p:nvPr/>
        </p:nvSpPr>
        <p:spPr>
          <a:xfrm>
            <a:off x="8995146" y="6757057"/>
            <a:ext cx="7443172" cy="1501110"/>
          </a:xfrm>
          <a:prstGeom prst="rect">
            <a:avLst/>
          </a:prstGeom>
          <a:noFill/>
          <a:ln>
            <a:noFill/>
          </a:ln>
        </p:spPr>
        <p:txBody>
          <a:bodyPr spcFirstLastPara="1" wrap="square" lIns="0" tIns="0" rIns="0" bIns="0" anchor="t" anchorCtr="0">
            <a:noAutofit/>
          </a:bodyPr>
          <a:lstStyle/>
          <a:p>
            <a:pPr marL="0" marR="0" lvl="0" indent="0" algn="l" rtl="0">
              <a:lnSpc>
                <a:spcPct val="182550"/>
              </a:lnSpc>
              <a:spcBef>
                <a:spcPts val="0"/>
              </a:spcBef>
              <a:spcAft>
                <a:spcPts val="0"/>
              </a:spcAft>
              <a:buClr>
                <a:schemeClr val="dk1"/>
              </a:buClr>
              <a:buSzPts val="6000"/>
              <a:buFont typeface="Calibri"/>
              <a:buNone/>
            </a:pPr>
            <a:r>
              <a:rPr lang="sv-SE" sz="4000" b="1" i="0" u="none" strike="noStrike" cap="none" dirty="0">
                <a:solidFill>
                  <a:schemeClr val="dk1"/>
                </a:solidFill>
                <a:latin typeface="Calibri"/>
                <a:ea typeface="Calibri"/>
                <a:cs typeface="Calibri"/>
                <a:sym typeface="Calibri"/>
              </a:rPr>
              <a:t>2. Aim</a:t>
            </a:r>
            <a:endParaRPr sz="4000" b="1" i="0" u="none" strike="noStrike" cap="none" dirty="0">
              <a:solidFill>
                <a:schemeClr val="dk1"/>
              </a:solidFill>
              <a:latin typeface="Calibri"/>
              <a:ea typeface="Calibri"/>
              <a:cs typeface="Calibri"/>
              <a:sym typeface="Calibri"/>
            </a:endParaRPr>
          </a:p>
        </p:txBody>
      </p:sp>
      <p:sp>
        <p:nvSpPr>
          <p:cNvPr id="44" name="Google Shape;44;p1"/>
          <p:cNvSpPr txBox="1"/>
          <p:nvPr/>
        </p:nvSpPr>
        <p:spPr>
          <a:xfrm>
            <a:off x="792021" y="7753260"/>
            <a:ext cx="7245073" cy="5770770"/>
          </a:xfrm>
          <a:prstGeom prst="rect">
            <a:avLst/>
          </a:prstGeom>
          <a:noFill/>
          <a:ln>
            <a:noFill/>
          </a:ln>
        </p:spPr>
        <p:txBody>
          <a:bodyPr spcFirstLastPara="1" wrap="square" lIns="91425" tIns="45700" rIns="91425" bIns="45700" anchor="t" anchorCtr="0">
            <a:spAutoFit/>
          </a:bodyPr>
          <a:lstStyle/>
          <a:p>
            <a:pPr lvl="0" algn="just"/>
            <a:r>
              <a:rPr lang="en-US" sz="2300" dirty="0">
                <a:solidFill>
                  <a:schemeClr val="dk1"/>
                </a:solidFill>
                <a:latin typeface="+mn-lt"/>
                <a:ea typeface="Calibri"/>
                <a:cs typeface="Calibri"/>
                <a:sym typeface="Calibri"/>
              </a:rPr>
              <a:t>Hydropower generation is vulnerable to </a:t>
            </a:r>
            <a:r>
              <a:rPr lang="en-US" sz="2300" dirty="0" smtClean="0">
                <a:solidFill>
                  <a:schemeClr val="dk1"/>
                </a:solidFill>
                <a:latin typeface="+mn-lt"/>
                <a:ea typeface="Calibri"/>
                <a:cs typeface="Calibri"/>
                <a:sym typeface="Calibri"/>
              </a:rPr>
              <a:t>droughts. The </a:t>
            </a:r>
            <a:r>
              <a:rPr lang="en-US" sz="2300" dirty="0">
                <a:solidFill>
                  <a:schemeClr val="dk1"/>
                </a:solidFill>
                <a:latin typeface="+mn-lt"/>
                <a:ea typeface="Calibri"/>
                <a:cs typeface="Calibri"/>
                <a:sym typeface="Calibri"/>
              </a:rPr>
              <a:t>first large hydropower plant in Ethiopia, the </a:t>
            </a:r>
            <a:r>
              <a:rPr lang="en-US" sz="2300" dirty="0" err="1">
                <a:solidFill>
                  <a:schemeClr val="dk1"/>
                </a:solidFill>
                <a:latin typeface="+mn-lt"/>
                <a:ea typeface="Calibri"/>
                <a:cs typeface="Calibri"/>
                <a:sym typeface="Calibri"/>
              </a:rPr>
              <a:t>Tekeze</a:t>
            </a:r>
            <a:r>
              <a:rPr lang="en-US" sz="2300" dirty="0">
                <a:solidFill>
                  <a:schemeClr val="dk1"/>
                </a:solidFill>
                <a:latin typeface="+mn-lt"/>
                <a:ea typeface="Calibri"/>
                <a:cs typeface="Calibri"/>
                <a:sym typeface="Calibri"/>
              </a:rPr>
              <a:t> dam, was out of production for most of its first year after commissioning because of drought. The distribution of dams over different river basins reduces somewhat the risk of drought, which nevertheless remains substantial. </a:t>
            </a:r>
            <a:r>
              <a:rPr lang="en-US" sz="2300" dirty="0" smtClean="0">
                <a:solidFill>
                  <a:schemeClr val="dk1"/>
                </a:solidFill>
                <a:latin typeface="+mn-lt"/>
                <a:ea typeface="Calibri"/>
                <a:cs typeface="Calibri"/>
                <a:sym typeface="Calibri"/>
              </a:rPr>
              <a:t>out </a:t>
            </a:r>
            <a:r>
              <a:rPr lang="en-US" sz="2300" dirty="0">
                <a:solidFill>
                  <a:schemeClr val="dk1"/>
                </a:solidFill>
                <a:latin typeface="+mn-lt"/>
                <a:ea typeface="Calibri"/>
                <a:cs typeface="Calibri"/>
                <a:sym typeface="Calibri"/>
              </a:rPr>
              <a:t>of hydropower potential of about </a:t>
            </a:r>
            <a:r>
              <a:rPr lang="en-US" sz="2300" dirty="0" smtClean="0">
                <a:solidFill>
                  <a:schemeClr val="dk1"/>
                </a:solidFill>
                <a:latin typeface="+mn-lt"/>
                <a:ea typeface="Calibri"/>
                <a:cs typeface="Calibri"/>
                <a:sym typeface="Calibri"/>
              </a:rPr>
              <a:t>45,000 </a:t>
            </a:r>
            <a:r>
              <a:rPr lang="en-US" sz="2300" dirty="0">
                <a:solidFill>
                  <a:schemeClr val="dk1"/>
                </a:solidFill>
                <a:latin typeface="+mn-lt"/>
                <a:ea typeface="Calibri"/>
                <a:cs typeface="Calibri"/>
                <a:sym typeface="Calibri"/>
              </a:rPr>
              <a:t>MW, only about </a:t>
            </a:r>
            <a:r>
              <a:rPr lang="en-US" sz="2300" dirty="0" smtClean="0">
                <a:solidFill>
                  <a:schemeClr val="dk1"/>
                </a:solidFill>
                <a:latin typeface="+mn-lt"/>
                <a:ea typeface="Calibri"/>
                <a:cs typeface="Calibri"/>
                <a:sym typeface="Calibri"/>
              </a:rPr>
              <a:t>3850 </a:t>
            </a:r>
            <a:r>
              <a:rPr lang="en-US" sz="2300" dirty="0">
                <a:solidFill>
                  <a:schemeClr val="dk1"/>
                </a:solidFill>
                <a:latin typeface="+mn-lt"/>
                <a:ea typeface="Calibri"/>
                <a:cs typeface="Calibri"/>
                <a:sym typeface="Calibri"/>
              </a:rPr>
              <a:t>MW (i.e. </a:t>
            </a:r>
            <a:r>
              <a:rPr lang="en-US" sz="2300" dirty="0" smtClean="0">
                <a:solidFill>
                  <a:schemeClr val="dk1"/>
                </a:solidFill>
                <a:latin typeface="+mn-lt"/>
                <a:ea typeface="Calibri"/>
                <a:cs typeface="Calibri"/>
                <a:sym typeface="Calibri"/>
              </a:rPr>
              <a:t>8.56 %) </a:t>
            </a:r>
            <a:r>
              <a:rPr lang="en-US" sz="2300" dirty="0">
                <a:solidFill>
                  <a:schemeClr val="dk1"/>
                </a:solidFill>
                <a:latin typeface="+mn-lt"/>
                <a:ea typeface="Calibri"/>
                <a:cs typeface="Calibri"/>
                <a:sym typeface="Calibri"/>
              </a:rPr>
              <a:t>has been </a:t>
            </a:r>
            <a:r>
              <a:rPr lang="en-US" sz="2300" dirty="0" smtClean="0">
                <a:solidFill>
                  <a:schemeClr val="dk1"/>
                </a:solidFill>
                <a:latin typeface="+mn-lt"/>
                <a:ea typeface="Calibri"/>
                <a:cs typeface="Calibri"/>
                <a:sym typeface="Calibri"/>
              </a:rPr>
              <a:t>exploited. The </a:t>
            </a:r>
            <a:r>
              <a:rPr lang="en-US" sz="2300" dirty="0">
                <a:solidFill>
                  <a:schemeClr val="dk1"/>
                </a:solidFill>
                <a:latin typeface="+mn-lt"/>
                <a:ea typeface="Calibri"/>
                <a:cs typeface="Calibri"/>
                <a:sym typeface="Calibri"/>
              </a:rPr>
              <a:t>Ethiopian government has awarded contracts for mega plants. It is more ambitious of  </a:t>
            </a:r>
            <a:r>
              <a:rPr lang="en-US" sz="2300" dirty="0" smtClean="0">
                <a:solidFill>
                  <a:schemeClr val="dk1"/>
                </a:solidFill>
                <a:latin typeface="+mn-lt"/>
                <a:ea typeface="Calibri"/>
                <a:cs typeface="Calibri"/>
                <a:sym typeface="Calibri"/>
              </a:rPr>
              <a:t>90% </a:t>
            </a:r>
            <a:r>
              <a:rPr lang="en-US" sz="2300" dirty="0">
                <a:solidFill>
                  <a:schemeClr val="dk1"/>
                </a:solidFill>
                <a:latin typeface="+mn-lt"/>
                <a:ea typeface="Calibri"/>
                <a:cs typeface="Calibri"/>
                <a:sym typeface="Calibri"/>
              </a:rPr>
              <a:t>of the future installed capacity in Ethiopia is from </a:t>
            </a:r>
            <a:r>
              <a:rPr lang="en-US" sz="2300" dirty="0" smtClean="0">
                <a:solidFill>
                  <a:schemeClr val="dk1"/>
                </a:solidFill>
                <a:latin typeface="+mn-lt"/>
                <a:ea typeface="Calibri"/>
                <a:cs typeface="Calibri"/>
                <a:sym typeface="Calibri"/>
              </a:rPr>
              <a:t>hydropower, and irrespective </a:t>
            </a:r>
            <a:r>
              <a:rPr lang="en-US" sz="2300" dirty="0">
                <a:solidFill>
                  <a:schemeClr val="dk1"/>
                </a:solidFill>
                <a:latin typeface="+mn-lt"/>
                <a:ea typeface="Calibri"/>
                <a:cs typeface="Calibri"/>
                <a:sym typeface="Calibri"/>
              </a:rPr>
              <a:t>of hydrological effects from climate </a:t>
            </a:r>
            <a:r>
              <a:rPr lang="en-US" sz="2300" dirty="0" smtClean="0">
                <a:solidFill>
                  <a:schemeClr val="dk1"/>
                </a:solidFill>
                <a:latin typeface="+mn-lt"/>
                <a:ea typeface="Calibri"/>
                <a:cs typeface="Calibri"/>
                <a:sym typeface="Calibri"/>
              </a:rPr>
              <a:t>change. The coming climate change would affect the prominent Grand </a:t>
            </a:r>
            <a:r>
              <a:rPr lang="en-US" sz="2300" dirty="0">
                <a:solidFill>
                  <a:schemeClr val="dk1"/>
                </a:solidFill>
                <a:latin typeface="+mn-lt"/>
                <a:ea typeface="Calibri"/>
                <a:cs typeface="Calibri"/>
                <a:sym typeface="Calibri"/>
              </a:rPr>
              <a:t>Ethiopian Renaissance Dam (</a:t>
            </a:r>
            <a:r>
              <a:rPr lang="en-US" sz="2300" dirty="0" smtClean="0">
                <a:solidFill>
                  <a:schemeClr val="dk1"/>
                </a:solidFill>
                <a:latin typeface="+mn-lt"/>
                <a:ea typeface="Calibri"/>
                <a:cs typeface="Calibri"/>
                <a:sym typeface="Calibri"/>
              </a:rPr>
              <a:t>GERD) with a </a:t>
            </a:r>
            <a:r>
              <a:rPr lang="en-US" sz="2300" dirty="0">
                <a:solidFill>
                  <a:schemeClr val="dk1"/>
                </a:solidFill>
                <a:latin typeface="+mn-lt"/>
                <a:ea typeface="Calibri"/>
                <a:cs typeface="Calibri"/>
                <a:sym typeface="Calibri"/>
              </a:rPr>
              <a:t>dam volume of 10.2 million </a:t>
            </a:r>
            <a:r>
              <a:rPr lang="en-US" sz="2300" dirty="0" smtClean="0">
                <a:solidFill>
                  <a:schemeClr val="dk1"/>
                </a:solidFill>
                <a:latin typeface="+mn-lt"/>
                <a:ea typeface="Calibri"/>
                <a:cs typeface="Calibri"/>
                <a:sym typeface="Calibri"/>
              </a:rPr>
              <a:t>m3 and capacity  of  6448MW</a:t>
            </a:r>
            <a:r>
              <a:rPr lang="en-US" sz="2400" dirty="0" smtClean="0">
                <a:solidFill>
                  <a:schemeClr val="dk1"/>
                </a:solidFill>
                <a:latin typeface="+mn-lt"/>
                <a:ea typeface="Calibri"/>
                <a:cs typeface="Calibri"/>
                <a:sym typeface="Calibri"/>
              </a:rPr>
              <a:t>.</a:t>
            </a:r>
            <a:endParaRPr sz="2400" b="0" i="0" u="none" strike="noStrike" cap="none" dirty="0">
              <a:solidFill>
                <a:schemeClr val="dk1"/>
              </a:solidFill>
              <a:latin typeface="+mn-lt"/>
              <a:ea typeface="Calibri"/>
              <a:cs typeface="Calibri"/>
              <a:sym typeface="Calibri"/>
            </a:endParaRPr>
          </a:p>
        </p:txBody>
      </p:sp>
      <p:sp>
        <p:nvSpPr>
          <p:cNvPr id="45" name="Google Shape;45;p1"/>
          <p:cNvSpPr/>
          <p:nvPr/>
        </p:nvSpPr>
        <p:spPr>
          <a:xfrm>
            <a:off x="21568656" y="3108608"/>
            <a:ext cx="2714357" cy="21157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sv-SE" sz="4000" b="0" i="1" u="none" strike="noStrike" cap="none">
                <a:solidFill>
                  <a:srgbClr val="7F7F7F"/>
                </a:solidFill>
                <a:latin typeface="Calibri"/>
                <a:ea typeface="Calibri"/>
                <a:cs typeface="Calibri"/>
                <a:sym typeface="Calibri"/>
              </a:rPr>
              <a:t>Institution Logo</a:t>
            </a:r>
            <a:endParaRPr sz="4000" b="0" i="1" u="none" strike="noStrike" cap="none">
              <a:solidFill>
                <a:srgbClr val="7F7F7F"/>
              </a:solidFill>
              <a:latin typeface="Calibri"/>
              <a:ea typeface="Calibri"/>
              <a:cs typeface="Calibri"/>
              <a:sym typeface="Calibri"/>
            </a:endParaRPr>
          </a:p>
        </p:txBody>
      </p:sp>
      <p:sp>
        <p:nvSpPr>
          <p:cNvPr id="46" name="Google Shape;46;p1"/>
          <p:cNvSpPr txBox="1"/>
          <p:nvPr/>
        </p:nvSpPr>
        <p:spPr>
          <a:xfrm>
            <a:off x="750345" y="14288745"/>
            <a:ext cx="10298655" cy="5632271"/>
          </a:xfrm>
          <a:prstGeom prst="rect">
            <a:avLst/>
          </a:prstGeom>
          <a:noFill/>
          <a:ln>
            <a:noFill/>
          </a:ln>
        </p:spPr>
        <p:txBody>
          <a:bodyPr spcFirstLastPara="1" wrap="square" lIns="91425" tIns="45700" rIns="91425" bIns="45700" anchor="t" anchorCtr="0">
            <a:spAutoFit/>
          </a:bodyPr>
          <a:lstStyle/>
          <a:p>
            <a:pPr lvl="0" algn="just"/>
            <a:r>
              <a:rPr lang="en-US" sz="2400" dirty="0">
                <a:solidFill>
                  <a:schemeClr val="dk1"/>
                </a:solidFill>
                <a:latin typeface="+mn-lt"/>
                <a:ea typeface="Calibri"/>
                <a:cs typeface="Calibri"/>
                <a:sym typeface="Calibri"/>
              </a:rPr>
              <a:t>The </a:t>
            </a:r>
            <a:r>
              <a:rPr lang="en-US" sz="2400" dirty="0" err="1" smtClean="0">
                <a:solidFill>
                  <a:schemeClr val="dk1"/>
                </a:solidFill>
                <a:latin typeface="+mn-lt"/>
                <a:ea typeface="Calibri"/>
                <a:cs typeface="Calibri"/>
                <a:sym typeface="Calibri"/>
              </a:rPr>
              <a:t>OSeMOSYS</a:t>
            </a:r>
            <a:r>
              <a:rPr lang="en-US" sz="2400" dirty="0" smtClean="0">
                <a:solidFill>
                  <a:schemeClr val="dk1"/>
                </a:solidFill>
                <a:latin typeface="+mn-lt"/>
                <a:ea typeface="Calibri"/>
                <a:cs typeface="Calibri"/>
                <a:sym typeface="Calibri"/>
              </a:rPr>
              <a:t> open source </a:t>
            </a:r>
            <a:r>
              <a:rPr lang="en-US" sz="2400" dirty="0">
                <a:solidFill>
                  <a:schemeClr val="dk1"/>
                </a:solidFill>
                <a:latin typeface="+mn-lt"/>
                <a:ea typeface="Calibri"/>
                <a:cs typeface="Calibri"/>
                <a:sym typeface="Calibri"/>
              </a:rPr>
              <a:t>modeling </a:t>
            </a:r>
            <a:r>
              <a:rPr lang="en-US" sz="2400" dirty="0" smtClean="0">
                <a:solidFill>
                  <a:schemeClr val="dk1"/>
                </a:solidFill>
                <a:latin typeface="+mn-lt"/>
                <a:ea typeface="Calibri"/>
                <a:cs typeface="Calibri"/>
                <a:sym typeface="Calibri"/>
              </a:rPr>
              <a:t> tools was </a:t>
            </a:r>
            <a:r>
              <a:rPr lang="en-US" sz="2400" dirty="0">
                <a:solidFill>
                  <a:schemeClr val="dk1"/>
                </a:solidFill>
                <a:latin typeface="+mn-lt"/>
                <a:ea typeface="Calibri"/>
                <a:cs typeface="Calibri"/>
                <a:sym typeface="Calibri"/>
              </a:rPr>
              <a:t>used </a:t>
            </a:r>
            <a:r>
              <a:rPr lang="en-US" sz="2400" dirty="0" smtClean="0">
                <a:solidFill>
                  <a:schemeClr val="dk1"/>
                </a:solidFill>
                <a:latin typeface="+mn-lt"/>
                <a:ea typeface="Calibri"/>
                <a:cs typeface="Calibri"/>
                <a:sym typeface="Calibri"/>
              </a:rPr>
              <a:t>which computes </a:t>
            </a:r>
            <a:r>
              <a:rPr lang="en-US" sz="2400" dirty="0">
                <a:solidFill>
                  <a:schemeClr val="dk1"/>
                </a:solidFill>
                <a:latin typeface="+mn-lt"/>
                <a:ea typeface="Calibri"/>
                <a:cs typeface="Calibri"/>
                <a:sym typeface="Calibri"/>
              </a:rPr>
              <a:t>the energy supply mix (in terms of generation capacity and energy delivery) which meets the energy services demands every year and in every time step of the case under </a:t>
            </a:r>
            <a:r>
              <a:rPr lang="en-US" sz="2400" dirty="0" smtClean="0">
                <a:solidFill>
                  <a:schemeClr val="dk1"/>
                </a:solidFill>
                <a:latin typeface="+mn-lt"/>
                <a:ea typeface="Calibri"/>
                <a:cs typeface="Calibri"/>
                <a:sym typeface="Calibri"/>
              </a:rPr>
              <a:t>study. The </a:t>
            </a:r>
            <a:r>
              <a:rPr lang="en-US" sz="2400" dirty="0">
                <a:solidFill>
                  <a:schemeClr val="dk1"/>
                </a:solidFill>
                <a:latin typeface="+mn-lt"/>
                <a:ea typeface="Calibri"/>
                <a:cs typeface="Calibri"/>
                <a:sym typeface="Calibri"/>
              </a:rPr>
              <a:t>data for energy demand </a:t>
            </a:r>
            <a:r>
              <a:rPr lang="en-US" sz="2400" dirty="0" smtClean="0">
                <a:solidFill>
                  <a:schemeClr val="dk1"/>
                </a:solidFill>
                <a:latin typeface="+mn-lt"/>
                <a:ea typeface="Calibri"/>
                <a:cs typeface="Calibri"/>
                <a:sym typeface="Calibri"/>
              </a:rPr>
              <a:t>projections, Primary energy resources and transmission and distribution system was collected from 18 different offices under Ministry of Water irrigation and Electricity, Ministry of mine and Natural Gas </a:t>
            </a:r>
            <a:r>
              <a:rPr lang="en-US" sz="2400" dirty="0">
                <a:solidFill>
                  <a:schemeClr val="dk1"/>
                </a:solidFill>
                <a:latin typeface="+mn-lt"/>
                <a:ea typeface="Calibri"/>
                <a:cs typeface="Calibri"/>
                <a:sym typeface="Calibri"/>
              </a:rPr>
              <a:t>and Literature survey (reports from international organizations and journal articles).The model optimize the scenarios in terms of physical, economic, and environmental impacts. This  “Drought” scenario is effect of lower river Nile inflow  on GERD future production. Determination of the trend of reservoir inflow patterns in the study area was achieved by using trend analysis of 40 years nation’s river flow data as a </a:t>
            </a:r>
            <a:r>
              <a:rPr lang="en-US" sz="2400" dirty="0" smtClean="0">
                <a:solidFill>
                  <a:schemeClr val="dk1"/>
                </a:solidFill>
                <a:latin typeface="+mn-lt"/>
                <a:ea typeface="Calibri"/>
                <a:cs typeface="Calibri"/>
                <a:sym typeface="Calibri"/>
              </a:rPr>
              <a:t>reference. </a:t>
            </a:r>
            <a:r>
              <a:rPr lang="en-US" sz="2400" dirty="0">
                <a:solidFill>
                  <a:schemeClr val="dk1"/>
                </a:solidFill>
                <a:latin typeface="+mn-lt"/>
                <a:ea typeface="Calibri"/>
                <a:cs typeface="Calibri"/>
                <a:sym typeface="Calibri"/>
              </a:rPr>
              <a:t>The mean for each variable for each year was first computed to actualize this and the worst dry season was considered as to being show up in the </a:t>
            </a:r>
            <a:r>
              <a:rPr lang="en-US" sz="2400" dirty="0" smtClean="0">
                <a:solidFill>
                  <a:schemeClr val="dk1"/>
                </a:solidFill>
                <a:latin typeface="+mn-lt"/>
                <a:ea typeface="Calibri"/>
                <a:cs typeface="Calibri"/>
                <a:sym typeface="Calibri"/>
              </a:rPr>
              <a:t>future. </a:t>
            </a:r>
            <a:endParaRPr sz="2800" b="0" i="0" u="none" strike="noStrike" cap="none" dirty="0">
              <a:solidFill>
                <a:schemeClr val="dk1"/>
              </a:solidFill>
              <a:latin typeface="+mn-lt"/>
              <a:ea typeface="Calibri"/>
              <a:cs typeface="Calibri"/>
              <a:sym typeface="Calibri"/>
            </a:endParaRPr>
          </a:p>
        </p:txBody>
      </p:sp>
      <p:sp>
        <p:nvSpPr>
          <p:cNvPr id="47" name="Google Shape;47;p1"/>
          <p:cNvSpPr txBox="1"/>
          <p:nvPr/>
        </p:nvSpPr>
        <p:spPr>
          <a:xfrm>
            <a:off x="12110357" y="12956089"/>
            <a:ext cx="11774896" cy="1115761"/>
          </a:xfrm>
          <a:prstGeom prst="rect">
            <a:avLst/>
          </a:prstGeom>
          <a:noFill/>
          <a:ln>
            <a:noFill/>
          </a:ln>
        </p:spPr>
        <p:txBody>
          <a:bodyPr spcFirstLastPara="1" wrap="square" lIns="0" tIns="0" rIns="0" bIns="0" anchor="t" anchorCtr="0">
            <a:noAutofit/>
          </a:bodyPr>
          <a:lstStyle/>
          <a:p>
            <a:pPr marL="0" marR="0" lvl="0" indent="0" algn="l" rtl="0">
              <a:lnSpc>
                <a:spcPct val="182550"/>
              </a:lnSpc>
              <a:spcBef>
                <a:spcPts val="0"/>
              </a:spcBef>
              <a:spcAft>
                <a:spcPts val="0"/>
              </a:spcAft>
              <a:buClr>
                <a:schemeClr val="dk1"/>
              </a:buClr>
              <a:buSzPts val="6000"/>
              <a:buFont typeface="Calibri"/>
              <a:buNone/>
            </a:pPr>
            <a:r>
              <a:rPr lang="sv-SE" sz="4000" b="1" i="0" u="none" strike="noStrike" cap="none" dirty="0">
                <a:solidFill>
                  <a:schemeClr val="dk1"/>
                </a:solidFill>
                <a:latin typeface="Calibri"/>
                <a:ea typeface="Calibri"/>
                <a:cs typeface="Calibri"/>
                <a:sym typeface="Calibri"/>
              </a:rPr>
              <a:t>4. Results</a:t>
            </a:r>
            <a:endParaRPr sz="4000" b="1" i="0" u="none" strike="noStrike" cap="none" dirty="0">
              <a:solidFill>
                <a:schemeClr val="dk1"/>
              </a:solidFill>
              <a:latin typeface="Calibri"/>
              <a:ea typeface="Calibri"/>
              <a:cs typeface="Calibri"/>
              <a:sym typeface="Calibri"/>
            </a:endParaRPr>
          </a:p>
        </p:txBody>
      </p:sp>
      <p:cxnSp>
        <p:nvCxnSpPr>
          <p:cNvPr id="49" name="Google Shape;49;p1"/>
          <p:cNvCxnSpPr/>
          <p:nvPr/>
        </p:nvCxnSpPr>
        <p:spPr>
          <a:xfrm>
            <a:off x="938727" y="28784762"/>
            <a:ext cx="23400001" cy="0"/>
          </a:xfrm>
          <a:prstGeom prst="straightConnector1">
            <a:avLst/>
          </a:prstGeom>
          <a:noFill/>
          <a:ln w="9525" cap="flat" cmpd="sng">
            <a:solidFill>
              <a:schemeClr val="accent3"/>
            </a:solidFill>
            <a:prstDash val="solid"/>
            <a:miter lim="800000"/>
            <a:headEnd type="none" w="sm" len="sm"/>
            <a:tailEnd type="none" w="sm" len="sm"/>
          </a:ln>
        </p:spPr>
      </p:cxnSp>
      <p:sp>
        <p:nvSpPr>
          <p:cNvPr id="50" name="Google Shape;50;p1"/>
          <p:cNvSpPr txBox="1"/>
          <p:nvPr/>
        </p:nvSpPr>
        <p:spPr>
          <a:xfrm>
            <a:off x="834552" y="27761966"/>
            <a:ext cx="6402863" cy="461624"/>
          </a:xfrm>
          <a:prstGeom prst="rect">
            <a:avLst/>
          </a:prstGeom>
          <a:noFill/>
          <a:ln>
            <a:noFill/>
          </a:ln>
        </p:spPr>
        <p:txBody>
          <a:bodyPr spcFirstLastPara="1" wrap="square" lIns="91425" tIns="45700" rIns="91425" bIns="45700" anchor="t" anchorCtr="0">
            <a:spAutoFit/>
          </a:bodyPr>
          <a:lstStyle/>
          <a:p>
            <a:pPr lvl="0" algn="just"/>
            <a:r>
              <a:rPr lang="sv-SE" sz="2400" b="0" i="0" u="none" strike="noStrike" cap="none" dirty="0">
                <a:solidFill>
                  <a:schemeClr val="dk1"/>
                </a:solidFill>
                <a:latin typeface="Calibri"/>
                <a:ea typeface="Calibri"/>
                <a:cs typeface="Calibri"/>
                <a:sym typeface="Calibri"/>
              </a:rPr>
              <a:t>Figure </a:t>
            </a:r>
            <a:r>
              <a:rPr lang="sv-SE" sz="2400" b="0" i="0" u="none" strike="noStrike" cap="none" dirty="0" smtClean="0">
                <a:solidFill>
                  <a:schemeClr val="dk1"/>
                </a:solidFill>
                <a:latin typeface="Calibri"/>
                <a:ea typeface="Calibri"/>
                <a:cs typeface="Calibri"/>
                <a:sym typeface="Calibri"/>
              </a:rPr>
              <a:t>2. </a:t>
            </a:r>
            <a:r>
              <a:rPr lang="sv-SE" sz="2400" dirty="0">
                <a:solidFill>
                  <a:schemeClr val="dk1"/>
                </a:solidFill>
                <a:latin typeface="Calibri"/>
                <a:ea typeface="Calibri"/>
                <a:cs typeface="Calibri"/>
                <a:sym typeface="Calibri"/>
              </a:rPr>
              <a:t>Reference Energy System </a:t>
            </a:r>
          </a:p>
        </p:txBody>
      </p:sp>
      <p:sp>
        <p:nvSpPr>
          <p:cNvPr id="51" name="Google Shape;51;p1"/>
          <p:cNvSpPr txBox="1"/>
          <p:nvPr/>
        </p:nvSpPr>
        <p:spPr>
          <a:xfrm>
            <a:off x="17317526" y="28609802"/>
            <a:ext cx="7025860" cy="1398105"/>
          </a:xfrm>
          <a:prstGeom prst="rect">
            <a:avLst/>
          </a:prstGeom>
          <a:noFill/>
          <a:ln>
            <a:noFill/>
          </a:ln>
        </p:spPr>
        <p:txBody>
          <a:bodyPr spcFirstLastPara="1" wrap="square" lIns="0" tIns="0" rIns="0" bIns="0" anchor="t" anchorCtr="0">
            <a:noAutofit/>
          </a:bodyPr>
          <a:lstStyle/>
          <a:p>
            <a:pPr marL="0" marR="0" lvl="0" indent="0" algn="l" rtl="0">
              <a:lnSpc>
                <a:spcPct val="182550"/>
              </a:lnSpc>
              <a:spcBef>
                <a:spcPts val="0"/>
              </a:spcBef>
              <a:spcAft>
                <a:spcPts val="0"/>
              </a:spcAft>
              <a:buClr>
                <a:schemeClr val="dk1"/>
              </a:buClr>
              <a:buSzPts val="6000"/>
              <a:buFont typeface="Calibri"/>
              <a:buNone/>
            </a:pPr>
            <a:r>
              <a:rPr lang="sv-SE" sz="4000" b="1" i="0" u="none" strike="noStrike" cap="none" dirty="0">
                <a:solidFill>
                  <a:schemeClr val="dk1"/>
                </a:solidFill>
                <a:latin typeface="Calibri"/>
                <a:ea typeface="Calibri"/>
                <a:cs typeface="Calibri"/>
                <a:sym typeface="Calibri"/>
              </a:rPr>
              <a:t>6. References</a:t>
            </a:r>
            <a:endParaRPr sz="4000" b="1" i="0" u="none" strike="noStrike" cap="none" dirty="0">
              <a:solidFill>
                <a:schemeClr val="dk1"/>
              </a:solidFill>
              <a:latin typeface="Calibri"/>
              <a:ea typeface="Calibri"/>
              <a:cs typeface="Calibri"/>
              <a:sym typeface="Calibri"/>
            </a:endParaRPr>
          </a:p>
        </p:txBody>
      </p:sp>
      <p:sp>
        <p:nvSpPr>
          <p:cNvPr id="52" name="Google Shape;52;p1"/>
          <p:cNvSpPr txBox="1"/>
          <p:nvPr/>
        </p:nvSpPr>
        <p:spPr>
          <a:xfrm>
            <a:off x="16897349" y="29784640"/>
            <a:ext cx="8340217" cy="4797170"/>
          </a:xfrm>
          <a:prstGeom prst="rect">
            <a:avLst/>
          </a:prstGeom>
          <a:noFill/>
          <a:ln>
            <a:noFill/>
          </a:ln>
        </p:spPr>
        <p:txBody>
          <a:bodyPr spcFirstLastPara="1" wrap="square" lIns="91425" tIns="45700" rIns="91425" bIns="45700" anchor="t" anchorCtr="0">
            <a:spAutoFit/>
          </a:bodyPr>
          <a:lstStyle/>
          <a:p>
            <a:pPr marL="406400" indent="-406400">
              <a:lnSpc>
                <a:spcPct val="115000"/>
              </a:lnSpc>
              <a:spcAft>
                <a:spcPts val="1000"/>
              </a:spcAft>
            </a:pPr>
            <a:r>
              <a:rPr lang="en-US" sz="2400" dirty="0">
                <a:latin typeface="Calibri"/>
                <a:ea typeface="Calibri"/>
                <a:cs typeface="Calibri"/>
              </a:rPr>
              <a:t>[1]	A. F. On, E. Prospects, and I. N. S. Africa, “Africa Energy Outlook.”</a:t>
            </a:r>
            <a:endParaRPr lang="en-US" sz="2400" dirty="0">
              <a:latin typeface="Calibri"/>
              <a:ea typeface="Calibri"/>
              <a:cs typeface="Times New Roman"/>
            </a:endParaRPr>
          </a:p>
          <a:p>
            <a:pPr marL="406400" indent="-406400">
              <a:lnSpc>
                <a:spcPct val="115000"/>
              </a:lnSpc>
              <a:spcAft>
                <a:spcPts val="1000"/>
              </a:spcAft>
            </a:pPr>
            <a:r>
              <a:rPr lang="en-US" sz="2400" dirty="0">
                <a:latin typeface="Calibri"/>
                <a:ea typeface="Calibri"/>
                <a:cs typeface="Calibri"/>
              </a:rPr>
              <a:t>[2]	T. Power and W. Sectors, </a:t>
            </a:r>
            <a:r>
              <a:rPr lang="en-US" sz="2400" i="1" dirty="0">
                <a:latin typeface="Calibri"/>
                <a:ea typeface="Calibri"/>
                <a:cs typeface="Calibri"/>
              </a:rPr>
              <a:t>Enhancing the Climate Resilience of Africa ’ s Infrastructure</a:t>
            </a:r>
            <a:r>
              <a:rPr lang="en-US" sz="2400" dirty="0">
                <a:latin typeface="Calibri"/>
                <a:ea typeface="Calibri"/>
                <a:cs typeface="Calibri"/>
              </a:rPr>
              <a:t>. .</a:t>
            </a:r>
            <a:endParaRPr lang="en-US" sz="2400" dirty="0">
              <a:latin typeface="Calibri"/>
              <a:ea typeface="Calibri"/>
              <a:cs typeface="Times New Roman"/>
            </a:endParaRPr>
          </a:p>
          <a:p>
            <a:pPr marL="406400" indent="-406400">
              <a:lnSpc>
                <a:spcPct val="115000"/>
              </a:lnSpc>
              <a:spcAft>
                <a:spcPts val="1000"/>
              </a:spcAft>
            </a:pPr>
            <a:r>
              <a:rPr lang="en-US" sz="2400" dirty="0">
                <a:latin typeface="Calibri"/>
                <a:ea typeface="Calibri"/>
                <a:cs typeface="Calibri"/>
              </a:rPr>
              <a:t>[3]	F. Democratic and R. Of, “Intended Nationally Determined Contribution ( INDC ) of the Federal Democratic Republic of Ethiopia,” pp. 1–13.</a:t>
            </a:r>
            <a:endParaRPr lang="en-US" sz="2400" dirty="0">
              <a:latin typeface="Calibri"/>
              <a:ea typeface="Calibri"/>
              <a:cs typeface="Times New Roman"/>
            </a:endParaRPr>
          </a:p>
          <a:p>
            <a:pPr marL="406400" indent="-406400">
              <a:lnSpc>
                <a:spcPct val="115000"/>
              </a:lnSpc>
              <a:spcAft>
                <a:spcPts val="1000"/>
              </a:spcAft>
            </a:pPr>
            <a:r>
              <a:rPr lang="en-US" sz="2400" dirty="0">
                <a:latin typeface="Calibri"/>
                <a:ea typeface="Calibri"/>
                <a:cs typeface="Calibri"/>
              </a:rPr>
              <a:t>[4]	F. D. Republic, I. Planning, and U. Access, “National Electrification Program 2 . 0 National Electrification,” 2019.</a:t>
            </a:r>
            <a:endParaRPr lang="en-US" sz="2400" dirty="0">
              <a:latin typeface="Calibri"/>
              <a:ea typeface="Calibri"/>
              <a:cs typeface="Times New Roman"/>
            </a:endParaRPr>
          </a:p>
          <a:p>
            <a:pPr marL="0" marR="0" lvl="0" indent="0" algn="just" rtl="0">
              <a:spcBef>
                <a:spcPts val="0"/>
              </a:spcBef>
              <a:spcAft>
                <a:spcPts val="0"/>
              </a:spcAft>
              <a:buNone/>
            </a:pPr>
            <a:r>
              <a:rPr lang="sv-SE" sz="2400" b="0" i="0" u="none" strike="noStrike" cap="none" dirty="0" smtClean="0">
                <a:solidFill>
                  <a:schemeClr val="dk1"/>
                </a:solidFill>
                <a:latin typeface="Calibri"/>
                <a:ea typeface="Calibri"/>
                <a:cs typeface="Calibri"/>
                <a:sym typeface="Calibri"/>
              </a:rPr>
              <a:t>…</a:t>
            </a:r>
            <a:endParaRPr sz="2400" b="0" i="0" u="none" strike="noStrike" cap="none" dirty="0">
              <a:solidFill>
                <a:schemeClr val="dk1"/>
              </a:solidFill>
              <a:latin typeface="Calibri"/>
              <a:ea typeface="Calibri"/>
              <a:cs typeface="Calibri"/>
              <a:sym typeface="Calibri"/>
            </a:endParaRPr>
          </a:p>
        </p:txBody>
      </p:sp>
      <p:sp>
        <p:nvSpPr>
          <p:cNvPr id="53" name="Google Shape;53;p1"/>
          <p:cNvSpPr txBox="1"/>
          <p:nvPr/>
        </p:nvSpPr>
        <p:spPr>
          <a:xfrm>
            <a:off x="9365264" y="8092014"/>
            <a:ext cx="6955575" cy="3277780"/>
          </a:xfrm>
          <a:prstGeom prst="rect">
            <a:avLst/>
          </a:prstGeom>
          <a:noFill/>
          <a:ln>
            <a:noFill/>
          </a:ln>
        </p:spPr>
        <p:txBody>
          <a:bodyPr spcFirstLastPara="1" wrap="square" lIns="91425" tIns="45700" rIns="91425" bIns="45700" anchor="t" anchorCtr="0">
            <a:spAutoFit/>
          </a:bodyPr>
          <a:lstStyle/>
          <a:p>
            <a:pPr lvl="0" algn="just"/>
            <a:r>
              <a:rPr lang="en-US" sz="2300" dirty="0" smtClean="0">
                <a:solidFill>
                  <a:schemeClr val="dk1"/>
                </a:solidFill>
                <a:latin typeface="+mn-lt"/>
                <a:ea typeface="Calibri"/>
                <a:cs typeface="Calibri"/>
                <a:sym typeface="Calibri"/>
              </a:rPr>
              <a:t>This </a:t>
            </a:r>
            <a:r>
              <a:rPr lang="en-US" sz="2300" dirty="0">
                <a:solidFill>
                  <a:schemeClr val="dk1"/>
                </a:solidFill>
                <a:latin typeface="+mn-lt"/>
                <a:ea typeface="Calibri"/>
                <a:cs typeface="Calibri"/>
                <a:sym typeface="Calibri"/>
              </a:rPr>
              <a:t>research is aimed </a:t>
            </a:r>
            <a:r>
              <a:rPr lang="en-US" sz="2300" dirty="0" smtClean="0">
                <a:solidFill>
                  <a:schemeClr val="dk1"/>
                </a:solidFill>
                <a:latin typeface="+mn-lt"/>
                <a:ea typeface="Calibri"/>
                <a:cs typeface="Calibri"/>
                <a:sym typeface="Calibri"/>
              </a:rPr>
              <a:t>at </a:t>
            </a:r>
            <a:r>
              <a:rPr lang="en-US" sz="2300" dirty="0">
                <a:solidFill>
                  <a:schemeClr val="dk1"/>
                </a:solidFill>
                <a:latin typeface="+mn-lt"/>
                <a:ea typeface="Calibri"/>
                <a:cs typeface="Calibri"/>
                <a:sym typeface="Calibri"/>
              </a:rPr>
              <a:t>investigating </a:t>
            </a:r>
            <a:r>
              <a:rPr lang="en-US" sz="2300" dirty="0" smtClean="0">
                <a:solidFill>
                  <a:schemeClr val="dk1"/>
                </a:solidFill>
                <a:latin typeface="+mn-lt"/>
                <a:ea typeface="Calibri"/>
                <a:cs typeface="Calibri"/>
                <a:sym typeface="Calibri"/>
              </a:rPr>
              <a:t>the increasing hydro-dependency  generation  in Ethiopia  and specifically  to study significant </a:t>
            </a:r>
            <a:r>
              <a:rPr lang="en-US" sz="2300" dirty="0">
                <a:solidFill>
                  <a:schemeClr val="dk1"/>
                </a:solidFill>
                <a:latin typeface="+mn-lt"/>
                <a:ea typeface="Calibri"/>
                <a:cs typeface="Calibri"/>
                <a:sym typeface="Calibri"/>
              </a:rPr>
              <a:t>relationship </a:t>
            </a:r>
            <a:r>
              <a:rPr lang="en-US" sz="2300" dirty="0" smtClean="0">
                <a:solidFill>
                  <a:schemeClr val="dk1"/>
                </a:solidFill>
                <a:latin typeface="+mn-lt"/>
                <a:ea typeface="Calibri"/>
                <a:cs typeface="Calibri"/>
                <a:sym typeface="Calibri"/>
              </a:rPr>
              <a:t>between Effect of river Nile reservoir </a:t>
            </a:r>
            <a:r>
              <a:rPr lang="en-US" sz="2300" dirty="0">
                <a:solidFill>
                  <a:schemeClr val="dk1"/>
                </a:solidFill>
                <a:latin typeface="+mn-lt"/>
                <a:ea typeface="Calibri"/>
                <a:cs typeface="Calibri"/>
                <a:sym typeface="Calibri"/>
              </a:rPr>
              <a:t>inflow patterns on amount </a:t>
            </a:r>
            <a:r>
              <a:rPr lang="en-US" sz="2300" dirty="0" smtClean="0">
                <a:solidFill>
                  <a:schemeClr val="dk1"/>
                </a:solidFill>
                <a:latin typeface="+mn-lt"/>
                <a:ea typeface="Calibri"/>
                <a:cs typeface="Calibri"/>
                <a:sym typeface="Calibri"/>
              </a:rPr>
              <a:t>of GERD </a:t>
            </a:r>
            <a:r>
              <a:rPr lang="en-US" sz="2300" dirty="0">
                <a:solidFill>
                  <a:schemeClr val="dk1"/>
                </a:solidFill>
                <a:latin typeface="+mn-lt"/>
                <a:ea typeface="Calibri"/>
                <a:cs typeface="Calibri"/>
                <a:sym typeface="Calibri"/>
              </a:rPr>
              <a:t>power </a:t>
            </a:r>
            <a:r>
              <a:rPr lang="en-US" sz="2300" dirty="0" smtClean="0">
                <a:solidFill>
                  <a:schemeClr val="dk1"/>
                </a:solidFill>
                <a:latin typeface="+mn-lt"/>
                <a:ea typeface="Calibri"/>
                <a:cs typeface="Calibri"/>
                <a:sym typeface="Calibri"/>
              </a:rPr>
              <a:t>generation from 2019 to 2037 .Finally, it indicate policy direction for  risks </a:t>
            </a:r>
            <a:r>
              <a:rPr lang="en-US" sz="2300" dirty="0">
                <a:solidFill>
                  <a:schemeClr val="dk1"/>
                </a:solidFill>
                <a:latin typeface="+mn-lt"/>
                <a:ea typeface="Calibri"/>
                <a:cs typeface="Calibri"/>
                <a:sym typeface="Calibri"/>
              </a:rPr>
              <a:t>from droughts </a:t>
            </a:r>
            <a:r>
              <a:rPr lang="en-US" sz="2300" dirty="0" smtClean="0">
                <a:solidFill>
                  <a:schemeClr val="dk1"/>
                </a:solidFill>
                <a:latin typeface="+mn-lt"/>
                <a:ea typeface="Calibri"/>
                <a:cs typeface="Calibri"/>
                <a:sym typeface="Calibri"/>
              </a:rPr>
              <a:t>which have </a:t>
            </a:r>
            <a:r>
              <a:rPr lang="en-US" sz="2300" dirty="0">
                <a:solidFill>
                  <a:schemeClr val="dk1"/>
                </a:solidFill>
                <a:latin typeface="+mn-lt"/>
                <a:ea typeface="Calibri"/>
                <a:cs typeface="Calibri"/>
                <a:sym typeface="Calibri"/>
              </a:rPr>
              <a:t>on many </a:t>
            </a:r>
            <a:r>
              <a:rPr lang="en-US" sz="2300" dirty="0" smtClean="0">
                <a:solidFill>
                  <a:schemeClr val="dk1"/>
                </a:solidFill>
                <a:latin typeface="+mn-lt"/>
                <a:ea typeface="Calibri"/>
                <a:cs typeface="Calibri"/>
                <a:sym typeface="Calibri"/>
              </a:rPr>
              <a:t>occasions caused </a:t>
            </a:r>
            <a:r>
              <a:rPr lang="en-US" sz="2300" dirty="0">
                <a:solidFill>
                  <a:schemeClr val="dk1"/>
                </a:solidFill>
                <a:latin typeface="+mn-lt"/>
                <a:ea typeface="Calibri"/>
                <a:cs typeface="Calibri"/>
                <a:sym typeface="Calibri"/>
              </a:rPr>
              <a:t>considerable power </a:t>
            </a:r>
            <a:r>
              <a:rPr lang="en-US" sz="2300" dirty="0" smtClean="0">
                <a:solidFill>
                  <a:schemeClr val="dk1"/>
                </a:solidFill>
                <a:latin typeface="+mn-lt"/>
                <a:ea typeface="Calibri"/>
                <a:cs typeface="Calibri"/>
                <a:sym typeface="Calibri"/>
              </a:rPr>
              <a:t>disruptions in countries.</a:t>
            </a:r>
            <a:endParaRPr sz="2300" b="0" i="0" u="none" strike="noStrike" cap="none" dirty="0">
              <a:solidFill>
                <a:schemeClr val="dk1"/>
              </a:solidFill>
              <a:latin typeface="+mn-lt"/>
              <a:ea typeface="Calibri"/>
              <a:cs typeface="Calibri"/>
              <a:sym typeface="Calibri"/>
            </a:endParaRPr>
          </a:p>
        </p:txBody>
      </p:sp>
      <p:sp>
        <p:nvSpPr>
          <p:cNvPr id="54" name="Google Shape;54;p1"/>
          <p:cNvSpPr txBox="1"/>
          <p:nvPr/>
        </p:nvSpPr>
        <p:spPr>
          <a:xfrm>
            <a:off x="792021" y="29784640"/>
            <a:ext cx="14638479" cy="3785611"/>
          </a:xfrm>
          <a:prstGeom prst="rect">
            <a:avLst/>
          </a:prstGeom>
          <a:noFill/>
          <a:ln>
            <a:noFill/>
          </a:ln>
        </p:spPr>
        <p:txBody>
          <a:bodyPr spcFirstLastPara="1" wrap="square" lIns="91425" tIns="45700" rIns="91425" bIns="45700" anchor="t" anchorCtr="0">
            <a:spAutoFit/>
          </a:bodyPr>
          <a:lstStyle/>
          <a:p>
            <a:pPr algn="just"/>
            <a:r>
              <a:rPr lang="en-US" sz="2400" dirty="0">
                <a:solidFill>
                  <a:schemeClr val="dk1"/>
                </a:solidFill>
                <a:latin typeface="+mj-lt"/>
                <a:ea typeface="Calibri"/>
                <a:cs typeface="Calibri"/>
                <a:sym typeface="Calibri"/>
              </a:rPr>
              <a:t>D</a:t>
            </a:r>
            <a:r>
              <a:rPr lang="en-US" sz="2400" dirty="0" smtClean="0">
                <a:solidFill>
                  <a:schemeClr val="dk1"/>
                </a:solidFill>
                <a:latin typeface="+mj-lt"/>
                <a:ea typeface="Calibri"/>
                <a:cs typeface="Calibri"/>
                <a:sym typeface="Calibri"/>
              </a:rPr>
              <a:t>rop </a:t>
            </a:r>
            <a:r>
              <a:rPr lang="en-US" sz="2400" dirty="0">
                <a:solidFill>
                  <a:schemeClr val="dk1"/>
                </a:solidFill>
                <a:latin typeface="+mj-lt"/>
                <a:ea typeface="Calibri"/>
                <a:cs typeface="Calibri"/>
                <a:sym typeface="Calibri"/>
              </a:rPr>
              <a:t>in hydro production in the dry scenario results in </a:t>
            </a:r>
            <a:r>
              <a:rPr lang="en-US" sz="2400" dirty="0" smtClean="0">
                <a:solidFill>
                  <a:schemeClr val="dk1"/>
                </a:solidFill>
                <a:latin typeface="+mj-lt"/>
                <a:ea typeface="Calibri"/>
                <a:cs typeface="Calibri"/>
                <a:sym typeface="Calibri"/>
              </a:rPr>
              <a:t>increased generation in costly </a:t>
            </a:r>
            <a:r>
              <a:rPr lang="en-US" sz="2400" dirty="0">
                <a:solidFill>
                  <a:schemeClr val="dk1"/>
                </a:solidFill>
                <a:latin typeface="+mj-lt"/>
                <a:ea typeface="Calibri"/>
                <a:cs typeface="Calibri"/>
                <a:sym typeface="Calibri"/>
              </a:rPr>
              <a:t>coal </a:t>
            </a:r>
            <a:r>
              <a:rPr lang="en-US" sz="2400" dirty="0" err="1" smtClean="0">
                <a:solidFill>
                  <a:schemeClr val="dk1"/>
                </a:solidFill>
                <a:latin typeface="+mj-lt"/>
                <a:ea typeface="Calibri"/>
                <a:cs typeface="Calibri"/>
                <a:sym typeface="Calibri"/>
              </a:rPr>
              <a:t>fired,HFO</a:t>
            </a:r>
            <a:r>
              <a:rPr lang="en-US" sz="2400" dirty="0" smtClean="0">
                <a:solidFill>
                  <a:schemeClr val="dk1"/>
                </a:solidFill>
                <a:latin typeface="+mj-lt"/>
                <a:ea typeface="Calibri"/>
                <a:cs typeface="Calibri"/>
                <a:sym typeface="Calibri"/>
              </a:rPr>
              <a:t> ,natural gas and decrease the electric export and higher regional emission </a:t>
            </a:r>
            <a:r>
              <a:rPr lang="en-US" sz="2400" dirty="0">
                <a:solidFill>
                  <a:schemeClr val="dk1"/>
                </a:solidFill>
                <a:latin typeface="+mj-lt"/>
                <a:ea typeface="Calibri"/>
                <a:cs typeface="Calibri"/>
                <a:sym typeface="Calibri"/>
              </a:rPr>
              <a:t>as </a:t>
            </a:r>
            <a:r>
              <a:rPr lang="en-US" sz="2400" dirty="0" smtClean="0">
                <a:solidFill>
                  <a:schemeClr val="dk1"/>
                </a:solidFill>
                <a:latin typeface="+mj-lt"/>
                <a:ea typeface="Calibri"/>
                <a:cs typeface="Calibri"/>
                <a:sym typeface="Calibri"/>
              </a:rPr>
              <a:t>well</a:t>
            </a:r>
            <a:r>
              <a:rPr lang="en-US" sz="2400" dirty="0">
                <a:solidFill>
                  <a:schemeClr val="dk1"/>
                </a:solidFill>
                <a:latin typeface="+mj-lt"/>
                <a:ea typeface="Calibri"/>
                <a:cs typeface="Calibri"/>
                <a:sym typeface="Calibri"/>
              </a:rPr>
              <a:t>. The result also </a:t>
            </a:r>
            <a:r>
              <a:rPr lang="en-US" sz="2400" dirty="0" smtClean="0">
                <a:solidFill>
                  <a:schemeClr val="dk1"/>
                </a:solidFill>
                <a:latin typeface="+mj-lt"/>
                <a:ea typeface="Calibri"/>
                <a:cs typeface="Calibri"/>
                <a:sym typeface="Calibri"/>
              </a:rPr>
              <a:t>shows, for the reason, </a:t>
            </a:r>
            <a:r>
              <a:rPr lang="en-US" sz="2400" dirty="0">
                <a:solidFill>
                  <a:schemeClr val="dk1"/>
                </a:solidFill>
                <a:latin typeface="+mj-lt"/>
                <a:ea typeface="Calibri"/>
                <a:cs typeface="Calibri"/>
                <a:sym typeface="Calibri"/>
              </a:rPr>
              <a:t>the generating capacity of the GERD </a:t>
            </a:r>
            <a:r>
              <a:rPr lang="en-US" sz="2400" dirty="0" smtClean="0">
                <a:solidFill>
                  <a:schemeClr val="dk1"/>
                </a:solidFill>
                <a:latin typeface="+mj-lt"/>
                <a:ea typeface="Calibri"/>
                <a:cs typeface="Calibri"/>
                <a:sym typeface="Calibri"/>
              </a:rPr>
              <a:t>decrease </a:t>
            </a:r>
            <a:r>
              <a:rPr lang="en-US" sz="2400" dirty="0">
                <a:solidFill>
                  <a:schemeClr val="dk1"/>
                </a:solidFill>
                <a:latin typeface="+mj-lt"/>
                <a:ea typeface="Calibri"/>
                <a:cs typeface="Calibri"/>
                <a:sym typeface="Calibri"/>
              </a:rPr>
              <a:t>in proportional </a:t>
            </a:r>
            <a:r>
              <a:rPr lang="en-US" sz="2400" dirty="0" smtClean="0">
                <a:solidFill>
                  <a:schemeClr val="dk1"/>
                </a:solidFill>
                <a:latin typeface="+mj-lt"/>
                <a:ea typeface="Calibri"/>
                <a:cs typeface="Calibri"/>
                <a:sym typeface="Calibri"/>
              </a:rPr>
              <a:t>amount with the water </a:t>
            </a:r>
            <a:r>
              <a:rPr lang="en-US" sz="2400" dirty="0" smtClean="0">
                <a:solidFill>
                  <a:schemeClr val="dk1"/>
                </a:solidFill>
                <a:latin typeface="+mj-lt"/>
                <a:ea typeface="Calibri"/>
                <a:cs typeface="Calibri"/>
                <a:sym typeface="Calibri"/>
              </a:rPr>
              <a:t>inflow, therefore, </a:t>
            </a:r>
            <a:r>
              <a:rPr lang="en-US" sz="2400" dirty="0">
                <a:solidFill>
                  <a:schemeClr val="dk1"/>
                </a:solidFill>
                <a:latin typeface="+mj-lt"/>
                <a:ea typeface="Calibri"/>
                <a:cs typeface="Calibri"/>
                <a:sym typeface="Calibri"/>
              </a:rPr>
              <a:t>the system would be forced in to load </a:t>
            </a:r>
            <a:r>
              <a:rPr lang="en-US" sz="2400" dirty="0" smtClean="0">
                <a:solidFill>
                  <a:schemeClr val="dk1"/>
                </a:solidFill>
                <a:latin typeface="+mj-lt"/>
                <a:ea typeface="Calibri"/>
                <a:cs typeface="Calibri"/>
                <a:sym typeface="Calibri"/>
              </a:rPr>
              <a:t>shedding  </a:t>
            </a:r>
            <a:r>
              <a:rPr lang="en-US" sz="2400" dirty="0" smtClean="0">
                <a:latin typeface="+mj-lt"/>
              </a:rPr>
              <a:t>Currently, the </a:t>
            </a:r>
            <a:r>
              <a:rPr lang="en-US" sz="2400" dirty="0">
                <a:latin typeface="+mj-lt"/>
              </a:rPr>
              <a:t>country is experiencing load shading </a:t>
            </a:r>
            <a:r>
              <a:rPr lang="en-US" sz="2400" dirty="0" smtClean="0">
                <a:latin typeface="+mj-lt"/>
              </a:rPr>
              <a:t>.this study  </a:t>
            </a:r>
            <a:r>
              <a:rPr lang="en-US" sz="2400" dirty="0">
                <a:latin typeface="+mj-lt"/>
              </a:rPr>
              <a:t>did not yield direct reasons for the Ethiopian government to swiftly stop pursuing its current ambitious national hydropower development </a:t>
            </a:r>
            <a:r>
              <a:rPr lang="en-US" sz="2400" smtClean="0">
                <a:latin typeface="+mj-lt"/>
              </a:rPr>
              <a:t>plan,but </a:t>
            </a:r>
            <a:r>
              <a:rPr lang="en-US" sz="2400" dirty="0" smtClean="0">
                <a:latin typeface="+mj-lt"/>
              </a:rPr>
              <a:t>the </a:t>
            </a:r>
            <a:r>
              <a:rPr lang="en-US" sz="2400" smtClean="0">
                <a:latin typeface="+mj-lt"/>
              </a:rPr>
              <a:t>policy should encourage </a:t>
            </a:r>
            <a:r>
              <a:rPr lang="en-US" sz="2400" dirty="0">
                <a:latin typeface="+mj-lt"/>
              </a:rPr>
              <a:t>to adequately internalize an extensive range of factor: Energy Mix including </a:t>
            </a:r>
            <a:r>
              <a:rPr lang="en-US" sz="2400" dirty="0" smtClean="0">
                <a:latin typeface="+mj-lt"/>
              </a:rPr>
              <a:t>environmental </a:t>
            </a:r>
            <a:r>
              <a:rPr lang="en-US" sz="2400" dirty="0">
                <a:latin typeface="+mj-lt"/>
              </a:rPr>
              <a:t>in order  to adequately serve demand growth and </a:t>
            </a:r>
            <a:r>
              <a:rPr lang="en-US" sz="2400" dirty="0" smtClean="0">
                <a:latin typeface="+mj-lt"/>
              </a:rPr>
              <a:t>electrification, Ensuring </a:t>
            </a:r>
            <a:r>
              <a:rPr lang="en-US" sz="2400" dirty="0">
                <a:latin typeface="+mj-lt"/>
              </a:rPr>
              <a:t>the variety of generation mix serves better in terms of reliability, cost reduction and security of supply.</a:t>
            </a:r>
          </a:p>
          <a:p>
            <a:pPr lvl="0" algn="just"/>
            <a:endParaRPr sz="2400" b="0" i="0" u="none" strike="noStrike" cap="none" dirty="0">
              <a:solidFill>
                <a:schemeClr val="dk1"/>
              </a:solidFill>
              <a:latin typeface="Calibri"/>
              <a:ea typeface="Calibri"/>
              <a:cs typeface="Calibri"/>
              <a:sym typeface="Calibri"/>
            </a:endParaRPr>
          </a:p>
        </p:txBody>
      </p:sp>
      <p:cxnSp>
        <p:nvCxnSpPr>
          <p:cNvPr id="56" name="Google Shape;56;p1"/>
          <p:cNvCxnSpPr/>
          <p:nvPr/>
        </p:nvCxnSpPr>
        <p:spPr>
          <a:xfrm>
            <a:off x="296615" y="6882616"/>
            <a:ext cx="23357469" cy="0"/>
          </a:xfrm>
          <a:prstGeom prst="straightConnector1">
            <a:avLst/>
          </a:prstGeom>
          <a:noFill/>
          <a:ln w="9525" cap="flat" cmpd="sng">
            <a:solidFill>
              <a:schemeClr val="accent3"/>
            </a:solidFill>
            <a:prstDash val="solid"/>
            <a:miter lim="800000"/>
            <a:headEnd type="none" w="sm" len="sm"/>
            <a:tailEnd type="none" w="sm" len="sm"/>
          </a:ln>
        </p:spPr>
      </p:cxnSp>
      <p:sp>
        <p:nvSpPr>
          <p:cNvPr id="57" name="Google Shape;57;p1"/>
          <p:cNvSpPr txBox="1"/>
          <p:nvPr/>
        </p:nvSpPr>
        <p:spPr>
          <a:xfrm>
            <a:off x="834552" y="1916328"/>
            <a:ext cx="2350417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sv-SE" sz="3200" b="1" i="0" u="none" strike="noStrike" cap="none">
                <a:solidFill>
                  <a:schemeClr val="dk1"/>
                </a:solidFill>
                <a:latin typeface="Calibri"/>
                <a:ea typeface="Calibri"/>
                <a:cs typeface="Calibri"/>
                <a:sym typeface="Calibri"/>
              </a:rPr>
              <a:t>Summer School on Modelling Tools for Sustainable Development – OpTIMUS, 10 – 28 June, ICTP, Trieste</a:t>
            </a:r>
            <a:endParaRPr sz="3200" b="1" i="0" u="none" strike="noStrike" cap="none">
              <a:solidFill>
                <a:schemeClr val="dk1"/>
              </a:solidFill>
              <a:latin typeface="Calibri"/>
              <a:ea typeface="Calibri"/>
              <a:cs typeface="Calibri"/>
              <a:sym typeface="Calibri"/>
            </a:endParaRPr>
          </a:p>
        </p:txBody>
      </p:sp>
      <p:sp>
        <p:nvSpPr>
          <p:cNvPr id="58" name="Google Shape;58;p1"/>
          <p:cNvSpPr txBox="1"/>
          <p:nvPr/>
        </p:nvSpPr>
        <p:spPr>
          <a:xfrm>
            <a:off x="18630589" y="12933446"/>
            <a:ext cx="5023495" cy="46162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sv-SE" sz="2400" b="0" i="0" u="none" strike="noStrike" cap="none" dirty="0">
                <a:solidFill>
                  <a:schemeClr val="dk1"/>
                </a:solidFill>
                <a:latin typeface="Calibri"/>
                <a:ea typeface="Calibri"/>
                <a:cs typeface="Calibri"/>
                <a:sym typeface="Calibri"/>
              </a:rPr>
              <a:t>Figure </a:t>
            </a:r>
            <a:r>
              <a:rPr lang="sv-SE" sz="2400" b="0" i="0" u="none" strike="noStrike" cap="none" dirty="0" smtClean="0">
                <a:solidFill>
                  <a:schemeClr val="dk1"/>
                </a:solidFill>
                <a:latin typeface="Calibri"/>
                <a:ea typeface="Calibri"/>
                <a:cs typeface="Calibri"/>
                <a:sym typeface="Calibri"/>
              </a:rPr>
              <a:t>1:Ethiopia </a:t>
            </a:r>
            <a:endParaRPr sz="2400" b="0" i="0" u="none" strike="noStrike" cap="none" dirty="0">
              <a:solidFill>
                <a:schemeClr val="dk1"/>
              </a:solidFill>
              <a:latin typeface="Calibri"/>
              <a:ea typeface="Calibri"/>
              <a:cs typeface="Calibri"/>
              <a:sym typeface="Calibri"/>
            </a:endParaRPr>
          </a:p>
        </p:txBody>
      </p:sp>
      <p:pic>
        <p:nvPicPr>
          <p:cNvPr id="1045"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64912" y="2459370"/>
            <a:ext cx="5138238" cy="2636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6"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01221" y="5071348"/>
            <a:ext cx="2945416" cy="1511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4"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37210" y="6922417"/>
            <a:ext cx="5048043" cy="5860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9" name="Picture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25971" y="21664456"/>
            <a:ext cx="7211596" cy="6246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72" name="Picture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53800" y="21393462"/>
            <a:ext cx="7791450" cy="6854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76" name="Picture 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45731" y="14071850"/>
            <a:ext cx="9360480" cy="6740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810184" y="20915411"/>
            <a:ext cx="6670131" cy="400110"/>
          </a:xfrm>
          <a:prstGeom prst="rect">
            <a:avLst/>
          </a:prstGeom>
          <a:noFill/>
        </p:spPr>
        <p:txBody>
          <a:bodyPr wrap="square" rtlCol="0">
            <a:spAutoFit/>
          </a:bodyPr>
          <a:lstStyle/>
          <a:p>
            <a:r>
              <a:rPr lang="en-US" sz="2000" dirty="0" smtClean="0"/>
              <a:t>Figure 3:production and demand </a:t>
            </a:r>
            <a:endParaRPr lang="en-US" sz="2000" dirty="0"/>
          </a:p>
        </p:txBody>
      </p:sp>
      <p:sp>
        <p:nvSpPr>
          <p:cNvPr id="3" name="TextBox 2"/>
          <p:cNvSpPr txBox="1"/>
          <p:nvPr/>
        </p:nvSpPr>
        <p:spPr>
          <a:xfrm>
            <a:off x="12716732" y="28139068"/>
            <a:ext cx="6120478" cy="369332"/>
          </a:xfrm>
          <a:prstGeom prst="rect">
            <a:avLst/>
          </a:prstGeom>
          <a:noFill/>
        </p:spPr>
        <p:txBody>
          <a:bodyPr wrap="square" rtlCol="0">
            <a:spAutoFit/>
          </a:bodyPr>
          <a:lstStyle/>
          <a:p>
            <a:r>
              <a:rPr lang="en-US" sz="1800" dirty="0" smtClean="0"/>
              <a:t>Figure 4 : </a:t>
            </a:r>
            <a:r>
              <a:rPr lang="en-US" sz="1800" dirty="0"/>
              <a:t>E</a:t>
            </a:r>
            <a:r>
              <a:rPr lang="en-US" sz="1800" dirty="0" smtClean="0"/>
              <a:t>xisting Model Production</a:t>
            </a:r>
            <a:endParaRPr lang="en-US" sz="1800" dirty="0"/>
          </a:p>
        </p:txBody>
      </p:sp>
      <p:sp>
        <p:nvSpPr>
          <p:cNvPr id="4" name="TextBox 3"/>
          <p:cNvSpPr txBox="1"/>
          <p:nvPr/>
        </p:nvSpPr>
        <p:spPr>
          <a:xfrm>
            <a:off x="19505357" y="28139068"/>
            <a:ext cx="5239437" cy="338554"/>
          </a:xfrm>
          <a:prstGeom prst="rect">
            <a:avLst/>
          </a:prstGeom>
          <a:noFill/>
        </p:spPr>
        <p:txBody>
          <a:bodyPr wrap="square" rtlCol="0">
            <a:spAutoFit/>
          </a:bodyPr>
          <a:lstStyle/>
          <a:p>
            <a:r>
              <a:rPr lang="en-US" sz="1600" dirty="0" smtClean="0"/>
              <a:t>Figure 5: production with drought scenario</a:t>
            </a:r>
            <a:endParaRPr lang="en-US" sz="1600" dirty="0"/>
          </a:p>
        </p:txBody>
      </p:sp>
      <p:pic>
        <p:nvPicPr>
          <p:cNvPr id="1083" name="Picture 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8370" y="20059650"/>
            <a:ext cx="10344590" cy="7702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2714</TotalTime>
  <Words>650</Words>
  <Application>Microsoft Office PowerPoint</Application>
  <PresentationFormat>Custom</PresentationFormat>
  <Paragraphs>28</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TCLayout.ActiveDocument.1</vt:lpstr>
      <vt:lpstr>Reservoir inflow pattern  and its effects on hydro-electric power generation in Great Ethiopia Renaissance Dam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Reservoir inflow pattern and its effects on hydro-electric power generation in Ethiopia</dc:title>
  <dc:creator>Olena</dc:creator>
  <cp:lastModifiedBy>user</cp:lastModifiedBy>
  <cp:revision>43</cp:revision>
  <dcterms:created xsi:type="dcterms:W3CDTF">2015-10-08T09:52:42Z</dcterms:created>
  <dcterms:modified xsi:type="dcterms:W3CDTF">2019-06-24T07:59:49Z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0x010100BA3B409C045BB54D8156EEB6457A82E3</vt:lpwstr>
  </property>
</Properties>
</file>