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1"/>
  </p:notesMasterIdLst>
  <p:sldIdLst>
    <p:sldId id="257" r:id="rId12"/>
    <p:sldId id="507" r:id="rId13"/>
    <p:sldId id="500" r:id="rId14"/>
    <p:sldId id="501" r:id="rId15"/>
    <p:sldId id="503" r:id="rId16"/>
    <p:sldId id="504" r:id="rId17"/>
    <p:sldId id="505" r:id="rId18"/>
    <p:sldId id="508" r:id="rId19"/>
    <p:sldId id="5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iktoria Martin" initials="VM" lastIdx="1" clrIdx="4">
    <p:extLst>
      <p:ext uri="{19B8F6BF-5375-455C-9EA6-DF929625EA0E}">
        <p15:presenceInfo xmlns:p15="http://schemas.microsoft.com/office/powerpoint/2012/main" userId="P9hvbFy7tZMTTO6mvtLa2AlnEchTXefKL2DBdK/TlvU=" providerId="None"/>
      </p:ext>
    </p:extLst>
  </p:cmAuthor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8" name="William Usher" initials="WU [2]" lastIdx="13" clrIdx="5">
    <p:extLst>
      <p:ext uri="{19B8F6BF-5375-455C-9EA6-DF929625EA0E}">
        <p15:presenceInfo xmlns:p15="http://schemas.microsoft.com/office/powerpoint/2012/main" userId="SFyuX8C6kqgL/ewAWzjAj//F2HJx4iSrfNVVwvULqdY=" providerId="Non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  <p:cmAuthor id="6" name="William Usher" initials="WU" lastIdx="5" clrIdx="3">
    <p:extLst>
      <p:ext uri="{19B8F6BF-5375-455C-9EA6-DF929625EA0E}">
        <p15:presenceInfo xmlns:p15="http://schemas.microsoft.com/office/powerpoint/2012/main" userId="ftSS2bs9nkPBf2g4LeIN6oG+XeTnDJ1IFZG2Jhf4C/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8F49A-A9CF-4C34-A858-A45AE4EC37D2}" v="1" dt="2021-01-15T10:42:23.086"/>
    <p1510:client id="{EA1E113B-9131-4586-9D84-F863303FA5A8}" v="115" dt="2021-01-15T19:27:43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72393" autoAdjust="0"/>
  </p:normalViewPr>
  <p:slideViewPr>
    <p:cSldViewPr snapToGrid="0">
      <p:cViewPr varScale="1">
        <p:scale>
          <a:sx n="85" d="100"/>
          <a:sy n="85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commentAuthors" Target="commentAuthors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Usher" userId="SFyuX8C6kqgL/ewAWzjAj//F2HJx4iSrfNVVwvULqdY=" providerId="None" clId="Web-{EA1E113B-9131-4586-9D84-F863303FA5A8}"/>
    <pc:docChg chg="modSld">
      <pc:chgData name="William Usher" userId="SFyuX8C6kqgL/ewAWzjAj//F2HJx4iSrfNVVwvULqdY=" providerId="None" clId="Web-{EA1E113B-9131-4586-9D84-F863303FA5A8}" dt="2021-01-15T19:27:43.773" v="69"/>
      <pc:docMkLst>
        <pc:docMk/>
      </pc:docMkLst>
      <pc:sldChg chg="modSp addCm">
        <pc:chgData name="William Usher" userId="SFyuX8C6kqgL/ewAWzjAj//F2HJx4iSrfNVVwvULqdY=" providerId="None" clId="Web-{EA1E113B-9131-4586-9D84-F863303FA5A8}" dt="2021-01-15T19:17:30.196" v="10"/>
        <pc:sldMkLst>
          <pc:docMk/>
          <pc:sldMk cId="847205256" sldId="269"/>
        </pc:sldMkLst>
        <pc:spChg chg="mod">
          <ac:chgData name="William Usher" userId="SFyuX8C6kqgL/ewAWzjAj//F2HJx4iSrfNVVwvULqdY=" providerId="None" clId="Web-{EA1E113B-9131-4586-9D84-F863303FA5A8}" dt="2021-01-15T19:16:41.679" v="9" actId="20577"/>
          <ac:spMkLst>
            <pc:docMk/>
            <pc:sldMk cId="847205256" sldId="269"/>
            <ac:spMk id="10" creationId="{37CF2D0B-189A-4AA4-810C-17A8BE1A7100}"/>
          </ac:spMkLst>
        </pc:spChg>
      </pc:sldChg>
      <pc:sldChg chg="modSp addCm">
        <pc:chgData name="William Usher" userId="SFyuX8C6kqgL/ewAWzjAj//F2HJx4iSrfNVVwvULqdY=" providerId="None" clId="Web-{EA1E113B-9131-4586-9D84-F863303FA5A8}" dt="2021-01-15T19:20:34.466" v="43"/>
        <pc:sldMkLst>
          <pc:docMk/>
          <pc:sldMk cId="1852576370" sldId="270"/>
        </pc:sldMkLst>
        <pc:spChg chg="mod">
          <ac:chgData name="William Usher" userId="SFyuX8C6kqgL/ewAWzjAj//F2HJx4iSrfNVVwvULqdY=" providerId="None" clId="Web-{EA1E113B-9131-4586-9D84-F863303FA5A8}" dt="2021-01-15T19:19:38.496" v="42" actId="20577"/>
          <ac:spMkLst>
            <pc:docMk/>
            <pc:sldMk cId="1852576370" sldId="270"/>
            <ac:spMk id="12" creationId="{756C48AF-3E49-47E4-BD21-D452386CF442}"/>
          </ac:spMkLst>
        </pc:spChg>
      </pc:sldChg>
      <pc:sldChg chg="addCm">
        <pc:chgData name="William Usher" userId="SFyuX8C6kqgL/ewAWzjAj//F2HJx4iSrfNVVwvULqdY=" providerId="None" clId="Web-{EA1E113B-9131-4586-9D84-F863303FA5A8}" dt="2021-01-15T19:27:43.773" v="69"/>
        <pc:sldMkLst>
          <pc:docMk/>
          <pc:sldMk cId="3013296178" sldId="294"/>
        </pc:sldMkLst>
      </pc:sldChg>
      <pc:sldChg chg="modSp">
        <pc:chgData name="William Usher" userId="SFyuX8C6kqgL/ewAWzjAj//F2HJx4iSrfNVVwvULqdY=" providerId="None" clId="Web-{EA1E113B-9131-4586-9D84-F863303FA5A8}" dt="2021-01-15T19:27:02.725" v="68" actId="20577"/>
        <pc:sldMkLst>
          <pc:docMk/>
          <pc:sldMk cId="2548521213" sldId="297"/>
        </pc:sldMkLst>
        <pc:spChg chg="mod">
          <ac:chgData name="William Usher" userId="SFyuX8C6kqgL/ewAWzjAj//F2HJx4iSrfNVVwvULqdY=" providerId="None" clId="Web-{EA1E113B-9131-4586-9D84-F863303FA5A8}" dt="2021-01-15T19:27:02.725" v="68" actId="20577"/>
          <ac:spMkLst>
            <pc:docMk/>
            <pc:sldMk cId="2548521213" sldId="297"/>
            <ac:spMk id="9" creationId="{9B142CD6-CA62-4809-8E50-55DFF5E3F319}"/>
          </ac:spMkLst>
        </pc:spChg>
      </pc:sldChg>
      <pc:sldChg chg="addCm">
        <pc:chgData name="William Usher" userId="SFyuX8C6kqgL/ewAWzjAj//F2HJx4iSrfNVVwvULqdY=" providerId="None" clId="Web-{EA1E113B-9131-4586-9D84-F863303FA5A8}" dt="2021-01-15T19:22:44.797" v="45"/>
        <pc:sldMkLst>
          <pc:docMk/>
          <pc:sldMk cId="2836083866" sldId="465"/>
        </pc:sldMkLst>
      </pc:sldChg>
      <pc:sldChg chg="modSp addCm">
        <pc:chgData name="William Usher" userId="SFyuX8C6kqgL/ewAWzjAj//F2HJx4iSrfNVVwvULqdY=" providerId="None" clId="Web-{EA1E113B-9131-4586-9D84-F863303FA5A8}" dt="2021-01-15T19:14:06.910" v="2" actId="20577"/>
        <pc:sldMkLst>
          <pc:docMk/>
          <pc:sldMk cId="3175774931" sldId="484"/>
        </pc:sldMkLst>
        <pc:spChg chg="mod">
          <ac:chgData name="William Usher" userId="SFyuX8C6kqgL/ewAWzjAj//F2HJx4iSrfNVVwvULqdY=" providerId="None" clId="Web-{EA1E113B-9131-4586-9D84-F863303FA5A8}" dt="2021-01-15T19:14:06.910" v="2" actId="20577"/>
          <ac:spMkLst>
            <pc:docMk/>
            <pc:sldMk cId="3175774931" sldId="484"/>
            <ac:spMk id="18" creationId="{00000000-0000-0000-0000-000000000000}"/>
          </ac:spMkLst>
        </pc:spChg>
      </pc:sldChg>
      <pc:sldChg chg="modSp addCm">
        <pc:chgData name="William Usher" userId="SFyuX8C6kqgL/ewAWzjAj//F2HJx4iSrfNVVwvULqdY=" providerId="None" clId="Web-{EA1E113B-9131-4586-9D84-F863303FA5A8}" dt="2021-01-15T19:25:52.677" v="64"/>
        <pc:sldMkLst>
          <pc:docMk/>
          <pc:sldMk cId="3567378130" sldId="492"/>
        </pc:sldMkLst>
        <pc:spChg chg="mod">
          <ac:chgData name="William Usher" userId="SFyuX8C6kqgL/ewAWzjAj//F2HJx4iSrfNVVwvULqdY=" providerId="None" clId="Web-{EA1E113B-9131-4586-9D84-F863303FA5A8}" dt="2021-01-15T19:24:28.128" v="61" actId="20577"/>
          <ac:spMkLst>
            <pc:docMk/>
            <pc:sldMk cId="3567378130" sldId="492"/>
            <ac:spMk id="8" creationId="{5E436FCB-7A30-4C73-88D3-9A2C326B2AA9}"/>
          </ac:spMkLst>
        </pc:spChg>
      </pc:sldChg>
      <pc:sldChg chg="modSp">
        <pc:chgData name="William Usher" userId="SFyuX8C6kqgL/ewAWzjAj//F2HJx4iSrfNVVwvULqdY=" providerId="None" clId="Web-{EA1E113B-9131-4586-9D84-F863303FA5A8}" dt="2021-01-15T19:15:39.693" v="5" actId="20577"/>
        <pc:sldMkLst>
          <pc:docMk/>
          <pc:sldMk cId="2595768850" sldId="510"/>
        </pc:sldMkLst>
        <pc:spChg chg="mod">
          <ac:chgData name="William Usher" userId="SFyuX8C6kqgL/ewAWzjAj//F2HJx4iSrfNVVwvULqdY=" providerId="None" clId="Web-{EA1E113B-9131-4586-9D84-F863303FA5A8}" dt="2021-01-15T19:15:39.693" v="5" actId="20577"/>
          <ac:spMkLst>
            <pc:docMk/>
            <pc:sldMk cId="2595768850" sldId="510"/>
            <ac:spMk id="18" creationId="{00000000-0000-0000-0000-000000000000}"/>
          </ac:spMkLst>
        </pc:spChg>
      </pc:sldChg>
    </pc:docChg>
  </pc:docChgLst>
  <pc:docChgLst>
    <pc:chgData name="Viktoria Martin" userId="P9hvbFy7tZMTTO6mvtLa2AlnEchTXefKL2DBdK/TlvU=" providerId="None" clId="Web-{1028F49A-A9CF-4C34-A858-A45AE4EC37D2}"/>
    <pc:docChg chg="">
      <pc:chgData name="Viktoria Martin" userId="P9hvbFy7tZMTTO6mvtLa2AlnEchTXefKL2DBdK/TlvU=" providerId="None" clId="Web-{1028F49A-A9CF-4C34-A858-A45AE4EC37D2}" dt="2021-01-15T10:42:23.086" v="0"/>
      <pc:docMkLst>
        <pc:docMk/>
      </pc:docMkLst>
      <pc:sldChg chg="addCm">
        <pc:chgData name="Viktoria Martin" userId="P9hvbFy7tZMTTO6mvtLa2AlnEchTXefKL2DBdK/TlvU=" providerId="None" clId="Web-{1028F49A-A9CF-4C34-A858-A45AE4EC37D2}" dt="2021-01-15T10:42:23.086" v="0"/>
        <pc:sldMkLst>
          <pc:docMk/>
          <pc:sldMk cId="1421610372" sldId="5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01/07/2021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</a:t>
            </a:r>
            <a:r>
              <a:rPr lang="sv-SE" dirty="0" err="1"/>
              <a:t>title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/>
              <a:t>All 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</a:t>
            </a:r>
            <a:r>
              <a:rPr lang="sv-SE" dirty="0" err="1"/>
              <a:t>me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issue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overlapping</a:t>
            </a:r>
            <a:r>
              <a:rPr lang="sv-SE" dirty="0"/>
              <a:t> </a:t>
            </a:r>
            <a:r>
              <a:rPr lang="sv-SE" dirty="0" err="1"/>
              <a:t>lectures</a:t>
            </a:r>
            <a:r>
              <a:rPr lang="sv-SE" dirty="0"/>
              <a:t>?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This</a:t>
            </a:r>
            <a:r>
              <a:rPr lang="sv-SE" baseline="0" dirty="0"/>
              <a:t> </a:t>
            </a:r>
            <a:r>
              <a:rPr lang="sv-SE" baseline="0" dirty="0" err="1"/>
              <a:t>year’s</a:t>
            </a:r>
            <a:r>
              <a:rPr lang="sv-SE" baseline="0" dirty="0"/>
              <a:t> </a:t>
            </a:r>
            <a:r>
              <a:rPr lang="sv-SE" baseline="0" dirty="0" err="1"/>
              <a:t>course</a:t>
            </a:r>
            <a:r>
              <a:rPr lang="sv-SE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/>
              <a:t>be online:</a:t>
            </a: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**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relate</a:t>
            </a:r>
            <a:r>
              <a:rPr lang="sv-SE" dirty="0" smtClean="0"/>
              <a:t>,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normalize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everything</a:t>
            </a:r>
            <a:r>
              <a:rPr lang="sv-SE" baseline="0" dirty="0" smtClean="0"/>
              <a:t> to the output;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because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technologies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power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sector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normally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characterised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their</a:t>
            </a:r>
            <a:r>
              <a:rPr lang="sv-SE" baseline="0" dirty="0" smtClean="0"/>
              <a:t> output. </a:t>
            </a:r>
            <a:r>
              <a:rPr lang="sv-SE" baseline="0" dirty="0" err="1" smtClean="0"/>
              <a:t>Having</a:t>
            </a:r>
            <a:r>
              <a:rPr lang="sv-SE" baseline="0" dirty="0" smtClean="0"/>
              <a:t> a 500 MW </a:t>
            </a:r>
            <a:r>
              <a:rPr lang="sv-SE" baseline="0" dirty="0" err="1" smtClean="0"/>
              <a:t>power</a:t>
            </a:r>
            <a:r>
              <a:rPr lang="sv-SE" baseline="0" dirty="0" smtClean="0"/>
              <a:t> plant </a:t>
            </a:r>
            <a:r>
              <a:rPr lang="sv-SE" baseline="0" dirty="0" err="1" smtClean="0"/>
              <a:t>installed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means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power</a:t>
            </a:r>
            <a:r>
              <a:rPr lang="sv-SE" baseline="0" dirty="0" smtClean="0"/>
              <a:t> plant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generate</a:t>
            </a:r>
            <a:r>
              <a:rPr lang="sv-SE" baseline="0" dirty="0" smtClean="0"/>
              <a:t> 500 MW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electricity</a:t>
            </a:r>
            <a:r>
              <a:rPr lang="sv-SE" baseline="0" dirty="0" smtClean="0"/>
              <a:t> (output).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1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**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relate</a:t>
            </a:r>
            <a:r>
              <a:rPr lang="sv-SE" dirty="0" smtClean="0"/>
              <a:t>,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normalize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everything</a:t>
            </a:r>
            <a:r>
              <a:rPr lang="sv-SE" baseline="0" dirty="0" smtClean="0"/>
              <a:t> to the output;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because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technologies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power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sector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normally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characterised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their</a:t>
            </a:r>
            <a:r>
              <a:rPr lang="sv-SE" baseline="0" dirty="0" smtClean="0"/>
              <a:t> output. </a:t>
            </a:r>
            <a:r>
              <a:rPr lang="sv-SE" baseline="0" dirty="0" err="1" smtClean="0"/>
              <a:t>Having</a:t>
            </a:r>
            <a:r>
              <a:rPr lang="sv-SE" baseline="0" dirty="0" smtClean="0"/>
              <a:t> a 500 MW </a:t>
            </a:r>
            <a:r>
              <a:rPr lang="sv-SE" baseline="0" dirty="0" err="1" smtClean="0"/>
              <a:t>power</a:t>
            </a:r>
            <a:r>
              <a:rPr lang="sv-SE" baseline="0" dirty="0" smtClean="0"/>
              <a:t> plant </a:t>
            </a:r>
            <a:r>
              <a:rPr lang="sv-SE" baseline="0" dirty="0" err="1" smtClean="0"/>
              <a:t>installed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means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power</a:t>
            </a:r>
            <a:r>
              <a:rPr lang="sv-SE" baseline="0" dirty="0" smtClean="0"/>
              <a:t> plant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generate</a:t>
            </a:r>
            <a:r>
              <a:rPr lang="sv-SE" baseline="0" dirty="0" smtClean="0"/>
              <a:t> 500 MW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electricity</a:t>
            </a:r>
            <a:r>
              <a:rPr lang="sv-SE" baseline="0" dirty="0" smtClean="0"/>
              <a:t> (output).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70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C5D3E9B-9088-4EC5-B4FA-3E0B4A54E5CB}" type="datetime1">
              <a:rPr lang="sv-SE" smtClean="0"/>
              <a:t>2021-07-01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5F9F79E-6BCF-4D35-B185-DD4A13B44D06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EB88298-07E5-499E-AEB0-17001F7EBBB9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209DCA1-B1B6-4C52-AFF6-C5057BA6B031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8C23678-9622-45BB-A89B-EF2EA224528B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473826-5D37-4DC5-8E03-8CD738A3FECC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03A713D-06AA-4DDF-8F8B-D5A0727F2180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2A38A4F-76BD-4D54-9AB2-C2E9130A20DC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692DE-B825-4FA6-AC09-D73470FBBC74}" type="datetime1">
              <a:rPr lang="sv-SE" smtClean="0"/>
              <a:t>2021-07-01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637-D9D9-49B3-9659-CE52C84B846B}" type="datetime1">
              <a:rPr lang="sv-SE" smtClean="0"/>
              <a:t>2021-07-01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A3E832E-755E-4CB4-A3BC-D8F66287092C}" type="datetime1">
              <a:rPr lang="sv-SE" smtClean="0"/>
              <a:t>2021-07-01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91B3-64C2-4AF6-98F4-77616B8E4B22}" type="datetime1">
              <a:rPr lang="sv-SE" smtClean="0"/>
              <a:t>2021-07-01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8FCC-E716-4062-B789-CBF05DA38D1A}" type="datetime1">
              <a:rPr lang="sv-SE" smtClean="0"/>
              <a:t>2021-07-01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9F94-0A2E-4866-AF5F-954E3EAF940A}" type="datetime1">
              <a:rPr lang="sv-SE" smtClean="0"/>
              <a:t>2021-07-01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FA13-1DBE-44C2-8F35-4EB6681F6FB5}" type="datetime1">
              <a:rPr lang="sv-SE" smtClean="0"/>
              <a:t>2021-07-01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6BCE-4CAC-49A9-9132-6714F9731BEA}" type="datetime1">
              <a:rPr lang="sv-SE" smtClean="0"/>
              <a:t>2021-07-01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BDF-D1B3-4EF1-9761-3975D6CC0B94}" type="datetime1">
              <a:rPr lang="sv-SE" smtClean="0"/>
              <a:t>2021-07-01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2F3-88C3-4E58-B0AA-6312B074E934}" type="datetime1">
              <a:rPr lang="sv-SE" smtClean="0"/>
              <a:t>2021-07-01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12B7-BA98-4E68-95EE-0C55D36527DC}" type="datetime1">
              <a:rPr lang="sv-SE" smtClean="0"/>
              <a:t>2021-07-01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619-15EA-4AE0-B262-C5E584ED90B2}" type="datetime1">
              <a:rPr lang="sv-SE" smtClean="0"/>
              <a:t>2021-07-01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185C-C753-4CAD-B196-05118490189E}" type="datetime1">
              <a:rPr lang="sv-SE" smtClean="0"/>
              <a:t>2021-07-01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7D44C2-3FCD-4FAF-A29A-3A899CFA081F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80A83A4-5802-4DA6-BEE7-E53DFA61E692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51A26E0-86A4-4F3D-8E07-A31A6EFABC6B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140A72F-C1C7-4E89-BDED-DF8C8F5D56ED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45998E-5F8F-435D-9A37-E5ED940069F6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F9E49DD-0A74-4A77-81E3-C8781B05AB38}" type="datetime1">
              <a:rPr lang="sv-SE" smtClean="0">
                <a:solidFill>
                  <a:prstClr val="black"/>
                </a:solidFill>
              </a:rPr>
              <a:t>2021-07-01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E8E1-8DC0-4DB6-AA45-C851B936182B}" type="datetime1">
              <a:rPr lang="sv-SE" smtClean="0"/>
              <a:t>2021-07-01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mus.commun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smtClean="0"/>
              <a:t>OSeMOSYS</a:t>
            </a:r>
            <a:endParaRPr lang="es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3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4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4580744" cy="455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ea typeface="+mn-lt"/>
                <a:cs typeface="+mn-lt"/>
              </a:rPr>
              <a:t>1 simple chain:</a:t>
            </a:r>
          </a:p>
          <a:p>
            <a:r>
              <a:rPr lang="en-US" dirty="0" smtClean="0">
                <a:ea typeface="+mn-lt"/>
                <a:cs typeface="+mn-lt"/>
              </a:rPr>
              <a:t>1 demand and 1 supply option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The supply must meet the demand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We will work on a txt file, with no interfaces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8355" y="6356350"/>
            <a:ext cx="2743200" cy="365125"/>
          </a:xfrm>
        </p:spPr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</a:t>
            </a:r>
            <a:r>
              <a:rPr lang="en-US" dirty="0" smtClean="0">
                <a:cs typeface="Calibri Light"/>
              </a:rPr>
              <a:t>very </a:t>
            </a:r>
            <a:r>
              <a:rPr lang="en-US" dirty="0" smtClean="0">
                <a:cs typeface="Calibri Light"/>
              </a:rPr>
              <a:t>simple model to start with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72" y="2017771"/>
            <a:ext cx="4920577" cy="37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4580744" cy="455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ea typeface="+mn-lt"/>
                <a:cs typeface="+mn-lt"/>
              </a:rPr>
              <a:t>A simplified representation of reality</a:t>
            </a:r>
          </a:p>
          <a:p>
            <a:r>
              <a:rPr lang="en-US" dirty="0" smtClean="0">
                <a:ea typeface="+mn-lt"/>
                <a:cs typeface="+mn-lt"/>
              </a:rPr>
              <a:t>Technologies (boxes) and commodities (lines)</a:t>
            </a:r>
          </a:p>
          <a:p>
            <a:r>
              <a:rPr lang="en-US" dirty="0" smtClean="0">
                <a:ea typeface="+mn-lt"/>
                <a:cs typeface="+mn-lt"/>
              </a:rPr>
              <a:t>This type of model answers: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What technology to invest in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When to invest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How much to invest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How to operate the system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What does </a:t>
            </a:r>
            <a:r>
              <a:rPr lang="en-US" dirty="0" smtClean="0">
                <a:cs typeface="Calibri Light"/>
              </a:rPr>
              <a:t>a </a:t>
            </a:r>
            <a:r>
              <a:rPr lang="en-US" dirty="0" smtClean="0">
                <a:cs typeface="Calibri Light"/>
              </a:rPr>
              <a:t>model 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706CE-8271-AD45-A4C9-785EECBF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87" y="2414807"/>
            <a:ext cx="5931675" cy="256454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 txBox="1">
            <a:spLocks/>
          </p:cNvSpPr>
          <p:nvPr/>
        </p:nvSpPr>
        <p:spPr>
          <a:xfrm>
            <a:off x="6041034" y="2033169"/>
            <a:ext cx="5818682" cy="1125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ea typeface="+mn-lt"/>
                <a:cs typeface="+mn-lt"/>
              </a:rPr>
              <a:t>Structure of a simple sample electricity system model</a:t>
            </a:r>
            <a:endParaRPr lang="en-US" sz="2400" i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16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4580744" cy="455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ea typeface="+mn-lt"/>
                <a:cs typeface="+mn-lt"/>
              </a:rPr>
              <a:t>To create the model, we need the following sets of information: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Technologies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Fuels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Years over which we’ll model</a:t>
            </a:r>
          </a:p>
          <a:p>
            <a:pPr marL="1143000" lvl="1" indent="-457200"/>
            <a:r>
              <a:rPr lang="en-US" dirty="0" smtClean="0">
                <a:ea typeface="+mn-lt"/>
                <a:cs typeface="+mn-lt"/>
              </a:rPr>
              <a:t>The sub-annual time-slices that will be considered</a:t>
            </a:r>
          </a:p>
          <a:p>
            <a:r>
              <a:rPr lang="en-US" dirty="0" smtClean="0">
                <a:cs typeface="Calibri Light"/>
              </a:rPr>
              <a:t>Hint: ALWAYS sketch out a schematic representation (also called </a:t>
            </a:r>
            <a:r>
              <a:rPr lang="en-US" b="1" dirty="0" smtClean="0">
                <a:cs typeface="Calibri Light"/>
              </a:rPr>
              <a:t>Reference Energy System</a:t>
            </a:r>
            <a:r>
              <a:rPr lang="en-US" dirty="0" smtClean="0">
                <a:cs typeface="Calibri Light"/>
              </a:rPr>
              <a:t>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8355" y="6356350"/>
            <a:ext cx="2743200" cy="365125"/>
          </a:xfrm>
        </p:spPr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Structure of the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8" y="1459127"/>
            <a:ext cx="3738923" cy="287220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 txBox="1">
            <a:spLocks/>
          </p:cNvSpPr>
          <p:nvPr/>
        </p:nvSpPr>
        <p:spPr>
          <a:xfrm>
            <a:off x="6619407" y="4316470"/>
            <a:ext cx="2667004" cy="2039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a typeface="+mn-lt"/>
                <a:cs typeface="+mn-lt"/>
              </a:rPr>
              <a:t>Technology</a:t>
            </a:r>
          </a:p>
          <a:p>
            <a:pPr marL="971550" lvl="1" indent="-285750"/>
            <a:r>
              <a:rPr lang="en-US" sz="1400" dirty="0" smtClean="0">
                <a:ea typeface="+mn-lt"/>
                <a:cs typeface="+mn-lt"/>
              </a:rPr>
              <a:t>CIMP – Coal import</a:t>
            </a:r>
          </a:p>
          <a:p>
            <a:pPr marL="971550" lvl="1" indent="-285750"/>
            <a:r>
              <a:rPr lang="en-US" sz="1400" dirty="0" smtClean="0">
                <a:ea typeface="+mn-lt"/>
                <a:cs typeface="+mn-lt"/>
              </a:rPr>
              <a:t>CPP – Coal power plant</a:t>
            </a:r>
          </a:p>
          <a:p>
            <a:pPr marL="971550" lvl="1" indent="-285750"/>
            <a:r>
              <a:rPr lang="en-US" sz="1400" dirty="0" smtClean="0">
                <a:ea typeface="+mn-lt"/>
                <a:cs typeface="+mn-lt"/>
              </a:rPr>
              <a:t>BS – Backstop</a:t>
            </a:r>
          </a:p>
          <a:p>
            <a:r>
              <a:rPr lang="en-US" sz="1800" b="1" dirty="0" smtClean="0">
                <a:ea typeface="+mn-lt"/>
                <a:cs typeface="+mn-lt"/>
              </a:rPr>
              <a:t>Fuels</a:t>
            </a:r>
          </a:p>
          <a:p>
            <a:pPr marL="971550" lvl="1" indent="-285750"/>
            <a:r>
              <a:rPr lang="en-US" sz="1400" dirty="0" smtClean="0">
                <a:ea typeface="+mn-lt"/>
                <a:cs typeface="+mn-lt"/>
              </a:rPr>
              <a:t>Coal – Coal</a:t>
            </a:r>
          </a:p>
          <a:p>
            <a:pPr marL="971550" lvl="1" indent="-285750"/>
            <a:r>
              <a:rPr lang="en-US" sz="1400" dirty="0" err="1" smtClean="0">
                <a:ea typeface="+mn-lt"/>
                <a:cs typeface="+mn-lt"/>
              </a:rPr>
              <a:t>Elc</a:t>
            </a:r>
            <a:r>
              <a:rPr lang="en-US" sz="1400" dirty="0" smtClean="0">
                <a:ea typeface="+mn-lt"/>
                <a:cs typeface="+mn-lt"/>
              </a:rPr>
              <a:t> - Electricity</a:t>
            </a:r>
            <a:endParaRPr lang="en-US" sz="1400" dirty="0">
              <a:ea typeface="+mn-lt"/>
              <a:cs typeface="+mn-lt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 txBox="1">
            <a:spLocks/>
          </p:cNvSpPr>
          <p:nvPr/>
        </p:nvSpPr>
        <p:spPr>
          <a:xfrm>
            <a:off x="9222700" y="4318970"/>
            <a:ext cx="2667004" cy="2039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a typeface="+mn-lt"/>
                <a:cs typeface="+mn-lt"/>
              </a:rPr>
              <a:t>Year</a:t>
            </a:r>
          </a:p>
          <a:p>
            <a:pPr marL="971550" lvl="1" indent="-285750"/>
            <a:r>
              <a:rPr lang="en-US" sz="1400" dirty="0" smtClean="0">
                <a:ea typeface="+mn-lt"/>
                <a:cs typeface="+mn-lt"/>
              </a:rPr>
              <a:t>2020-2030</a:t>
            </a:r>
          </a:p>
          <a:p>
            <a:r>
              <a:rPr lang="en-US" sz="1800" b="1" dirty="0" smtClean="0">
                <a:ea typeface="+mn-lt"/>
                <a:cs typeface="+mn-lt"/>
              </a:rPr>
              <a:t>Fuels</a:t>
            </a:r>
          </a:p>
          <a:p>
            <a:pPr marL="971550" lvl="1" indent="-285750"/>
            <a:r>
              <a:rPr lang="en-US" sz="1400" dirty="0" smtClean="0">
                <a:ea typeface="+mn-lt"/>
                <a:cs typeface="+mn-lt"/>
              </a:rPr>
              <a:t>Day &amp; Night</a:t>
            </a:r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0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6149"/>
            <a:ext cx="9737361" cy="455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More energy is normally required during the day, so we assume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2/3 </a:t>
            </a:r>
            <a:r>
              <a:rPr lang="en-US" dirty="0">
                <a:ea typeface="+mn-lt"/>
                <a:cs typeface="+mn-lt"/>
              </a:rPr>
              <a:t>of the electricity is used during the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1/3 </a:t>
            </a:r>
            <a:r>
              <a:rPr lang="en-US" dirty="0">
                <a:ea typeface="+mn-lt"/>
                <a:cs typeface="+mn-lt"/>
              </a:rPr>
              <a:t>of the electricity is used during the night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We split the year equally into Day and Night: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Day takes </a:t>
            </a:r>
            <a:r>
              <a:rPr lang="en-US" b="1" dirty="0" smtClean="0">
                <a:ea typeface="+mn-lt"/>
                <a:cs typeface="+mn-lt"/>
              </a:rPr>
              <a:t>50%</a:t>
            </a:r>
            <a:r>
              <a:rPr lang="en-US" dirty="0" smtClean="0">
                <a:ea typeface="+mn-lt"/>
                <a:cs typeface="+mn-lt"/>
              </a:rPr>
              <a:t> of the time in one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Night takes </a:t>
            </a:r>
            <a:r>
              <a:rPr lang="en-US" b="1" dirty="0" smtClean="0">
                <a:ea typeface="+mn-lt"/>
                <a:cs typeface="+mn-lt"/>
              </a:rPr>
              <a:t>50% </a:t>
            </a:r>
            <a:r>
              <a:rPr lang="en-US" dirty="0" smtClean="0">
                <a:ea typeface="+mn-lt"/>
                <a:cs typeface="+mn-lt"/>
              </a:rPr>
              <a:t>of the time in one year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8355" y="6356350"/>
            <a:ext cx="2743200" cy="365125"/>
          </a:xfrm>
        </p:spPr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Key concepts: Time and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6149"/>
            <a:ext cx="11011526" cy="455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More energy is normally required during the day, so we assume that: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(Associated parameter: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SpecifiedDemandProfile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2/3 </a:t>
            </a:r>
            <a:r>
              <a:rPr lang="en-US" dirty="0">
                <a:ea typeface="+mn-lt"/>
                <a:cs typeface="+mn-lt"/>
              </a:rPr>
              <a:t>of the electricity is used during the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1/3 </a:t>
            </a:r>
            <a:r>
              <a:rPr lang="en-US" dirty="0">
                <a:ea typeface="+mn-lt"/>
                <a:cs typeface="+mn-lt"/>
              </a:rPr>
              <a:t>of the electricity is used during the night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We </a:t>
            </a:r>
            <a:r>
              <a:rPr lang="en-US" dirty="0" smtClean="0">
                <a:ea typeface="+mn-lt"/>
                <a:cs typeface="+mn-lt"/>
              </a:rPr>
              <a:t>split the year equally into Day and Night: </a:t>
            </a:r>
            <a:r>
              <a:rPr lang="en-US" dirty="0" smtClean="0">
                <a:solidFill>
                  <a:srgbClr val="FF0000"/>
                </a:solidFill>
                <a:ea typeface="+mn-lt"/>
                <a:cs typeface="+mn-lt"/>
              </a:rPr>
              <a:t>(Associated parameter: </a:t>
            </a:r>
            <a:r>
              <a:rPr lang="en-US" dirty="0" err="1" smtClean="0">
                <a:solidFill>
                  <a:srgbClr val="FF0000"/>
                </a:solidFill>
                <a:ea typeface="+mn-lt"/>
                <a:cs typeface="+mn-lt"/>
              </a:rPr>
              <a:t>YearSplit</a:t>
            </a:r>
            <a:r>
              <a:rPr lang="en-US" dirty="0" smtClean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Day takes </a:t>
            </a:r>
            <a:r>
              <a:rPr lang="en-US" b="1" dirty="0" smtClean="0">
                <a:ea typeface="+mn-lt"/>
                <a:cs typeface="+mn-lt"/>
              </a:rPr>
              <a:t>50%</a:t>
            </a:r>
            <a:r>
              <a:rPr lang="en-US" dirty="0" smtClean="0">
                <a:ea typeface="+mn-lt"/>
                <a:cs typeface="+mn-lt"/>
              </a:rPr>
              <a:t> of the time in one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Night takes </a:t>
            </a:r>
            <a:r>
              <a:rPr lang="en-US" b="1" dirty="0" smtClean="0">
                <a:ea typeface="+mn-lt"/>
                <a:cs typeface="+mn-lt"/>
              </a:rPr>
              <a:t>50% </a:t>
            </a:r>
            <a:r>
              <a:rPr lang="en-US" dirty="0" smtClean="0">
                <a:ea typeface="+mn-lt"/>
                <a:cs typeface="+mn-lt"/>
              </a:rPr>
              <a:t>of the time in one year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8355" y="6356350"/>
            <a:ext cx="2743200" cy="365125"/>
          </a:xfrm>
        </p:spPr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Key concepts: Time and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6149"/>
            <a:ext cx="11011526" cy="455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smtClean="0">
                <a:ea typeface="+mn-lt"/>
                <a:cs typeface="+mn-lt"/>
              </a:rPr>
              <a:t>Capacity</a:t>
            </a:r>
            <a:r>
              <a:rPr lang="en-US" dirty="0" smtClean="0">
                <a:ea typeface="+mn-lt"/>
                <a:cs typeface="+mn-lt"/>
              </a:rPr>
              <a:t>: installed power (max energy generated per unit of time)</a:t>
            </a:r>
          </a:p>
          <a:p>
            <a:r>
              <a:rPr lang="en-US" b="1" dirty="0" smtClean="0">
                <a:ea typeface="+mn-lt"/>
                <a:cs typeface="+mn-lt"/>
              </a:rPr>
              <a:t>Activity</a:t>
            </a:r>
            <a:r>
              <a:rPr lang="en-US" dirty="0" smtClean="0">
                <a:ea typeface="+mn-lt"/>
                <a:cs typeface="+mn-lt"/>
              </a:rPr>
              <a:t>: total actual operation</a:t>
            </a:r>
          </a:p>
          <a:p>
            <a:r>
              <a:rPr lang="en-US" b="1" dirty="0" smtClean="0">
                <a:ea typeface="+mn-lt"/>
                <a:cs typeface="+mn-lt"/>
              </a:rPr>
              <a:t>Output-to-activity ratio</a:t>
            </a:r>
            <a:r>
              <a:rPr lang="en-US" dirty="0" smtClean="0">
                <a:ea typeface="+mn-lt"/>
                <a:cs typeface="+mn-lt"/>
              </a:rPr>
              <a:t>: output produced per unit of activity (we assume that 1 unit of electricity is produced for every unit of activity of the power plant**)</a:t>
            </a:r>
          </a:p>
          <a:p>
            <a:r>
              <a:rPr lang="en-US" b="1" dirty="0" smtClean="0">
                <a:ea typeface="+mn-lt"/>
                <a:cs typeface="+mn-lt"/>
              </a:rPr>
              <a:t>Input-to-activity-ratio</a:t>
            </a:r>
            <a:r>
              <a:rPr lang="en-US" dirty="0" smtClean="0">
                <a:ea typeface="+mn-lt"/>
                <a:cs typeface="+mn-lt"/>
              </a:rPr>
              <a:t>: input needed per unit of activity. Depends on the efficiency</a:t>
            </a:r>
          </a:p>
          <a:p>
            <a:r>
              <a:rPr lang="en-US" b="1" dirty="0" smtClean="0">
                <a:ea typeface="+mn-lt"/>
                <a:cs typeface="+mn-lt"/>
              </a:rPr>
              <a:t>Capacity-to-activity-ratio</a:t>
            </a:r>
            <a:r>
              <a:rPr lang="en-US" dirty="0" smtClean="0">
                <a:ea typeface="+mn-lt"/>
                <a:cs typeface="+mn-lt"/>
              </a:rPr>
              <a:t>: fixed conversion between capacity and activity units. Max energy provided by one unit of capacity in one year. It depends on the chosen units. </a:t>
            </a: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8355" y="6356350"/>
            <a:ext cx="2743200" cy="365125"/>
          </a:xfrm>
        </p:spPr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42841"/>
            <a:ext cx="7845602" cy="1116286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Key concepts: Technology activity, capacity, input 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8355" y="6356350"/>
            <a:ext cx="2743200" cy="365125"/>
          </a:xfrm>
        </p:spPr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42841"/>
            <a:ext cx="7845602" cy="1116286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Key concepts: Technology activity, capacity, input and output</a:t>
            </a:r>
            <a:endParaRPr lang="en-US" dirty="0"/>
          </a:p>
        </p:txBody>
      </p:sp>
      <p:sp>
        <p:nvSpPr>
          <p:cNvPr id="7" name="Arrow: Right 23">
            <a:extLst>
              <a:ext uri="{FF2B5EF4-FFF2-40B4-BE49-F238E27FC236}">
                <a16:creationId xmlns:a16="http://schemas.microsoft.com/office/drawing/2014/main" id="{7C66CC47-7776-48BC-BC52-3A403E7F5858}"/>
              </a:ext>
            </a:extLst>
          </p:cNvPr>
          <p:cNvSpPr/>
          <p:nvPr/>
        </p:nvSpPr>
        <p:spPr>
          <a:xfrm>
            <a:off x="3023903" y="3504413"/>
            <a:ext cx="1431578" cy="4495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panose="00000500000000000000"/>
            </a:endParaRPr>
          </a:p>
        </p:txBody>
      </p:sp>
      <p:sp>
        <p:nvSpPr>
          <p:cNvPr id="8" name="Arrow: Right 25">
            <a:extLst>
              <a:ext uri="{FF2B5EF4-FFF2-40B4-BE49-F238E27FC236}">
                <a16:creationId xmlns:a16="http://schemas.microsoft.com/office/drawing/2014/main" id="{3A957962-3FAC-4117-8F8C-B471F8B3E85F}"/>
              </a:ext>
            </a:extLst>
          </p:cNvPr>
          <p:cNvSpPr/>
          <p:nvPr/>
        </p:nvSpPr>
        <p:spPr>
          <a:xfrm>
            <a:off x="6411480" y="3504412"/>
            <a:ext cx="1431578" cy="4495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panose="00000500000000000000"/>
            </a:endParaRPr>
          </a:p>
        </p:txBody>
      </p:sp>
      <p:pic>
        <p:nvPicPr>
          <p:cNvPr id="9" name="Picture 10" descr="A picture containing rock, outdoor, rocky, pile&#10;&#10;Description automatically generated">
            <a:extLst>
              <a:ext uri="{FF2B5EF4-FFF2-40B4-BE49-F238E27FC236}">
                <a16:creationId xmlns:a16="http://schemas.microsoft.com/office/drawing/2014/main" id="{B92D9831-27E6-4511-96A5-61025139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08" y="3333273"/>
            <a:ext cx="1390919" cy="791783"/>
          </a:xfrm>
          <a:prstGeom prst="rect">
            <a:avLst/>
          </a:prstGeom>
        </p:spPr>
      </p:pic>
      <p:pic>
        <p:nvPicPr>
          <p:cNvPr id="10" name="Picture 12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AD32DB8E-BB61-402C-AF3D-4FE030AF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74" y="2882923"/>
            <a:ext cx="1301262" cy="1735016"/>
          </a:xfrm>
          <a:prstGeom prst="rect">
            <a:avLst/>
          </a:prstGeom>
        </p:spPr>
      </p:pic>
      <p:pic>
        <p:nvPicPr>
          <p:cNvPr id="11" name="Picture 13" descr="A picture containing smoke, sky, train, outdoor&#10;&#10;Description automatically generated">
            <a:extLst>
              <a:ext uri="{FF2B5EF4-FFF2-40B4-BE49-F238E27FC236}">
                <a16:creationId xmlns:a16="http://schemas.microsoft.com/office/drawing/2014/main" id="{4E904CA4-A5B0-4E06-91F5-FCB602137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57" y="2952164"/>
            <a:ext cx="1235557" cy="164450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DD271E-125A-4A48-9BBE-1CB32C133AA4}"/>
              </a:ext>
            </a:extLst>
          </p:cNvPr>
          <p:cNvSpPr txBox="1">
            <a:spLocks/>
          </p:cNvSpPr>
          <p:nvPr/>
        </p:nvSpPr>
        <p:spPr>
          <a:xfrm>
            <a:off x="719708" y="4272862"/>
            <a:ext cx="2820964" cy="760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4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ACTIVITY: </a:t>
            </a:r>
            <a:r>
              <a:rPr lang="en-US" alt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3000 GJ of coal in one hour, 6000 GJ in two hours, and so on…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87AE8C-D4C0-4167-A757-DD14D78D9714}"/>
              </a:ext>
            </a:extLst>
          </p:cNvPr>
          <p:cNvSpPr txBox="1">
            <a:spLocks/>
          </p:cNvSpPr>
          <p:nvPr/>
        </p:nvSpPr>
        <p:spPr>
          <a:xfrm>
            <a:off x="7466855" y="4715297"/>
            <a:ext cx="3100745" cy="760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4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ACTIVITY:</a:t>
            </a:r>
            <a:r>
              <a:rPr lang="en-US" altLang="en-US" sz="140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1000 GJ of electricity in one hour, 2000 GJ in two hours, and so on…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B6AD4-C218-4FAA-B48C-E6BF3FDECB94}"/>
              </a:ext>
            </a:extLst>
          </p:cNvPr>
          <p:cNvSpPr txBox="1"/>
          <p:nvPr/>
        </p:nvSpPr>
        <p:spPr>
          <a:xfrm>
            <a:off x="3244297" y="4710300"/>
            <a:ext cx="4290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CAPACITY: </a:t>
            </a:r>
            <a:r>
              <a:rPr lang="en-US" alt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1000 GJ electricity per hour</a:t>
            </a:r>
          </a:p>
          <a:p>
            <a:pPr algn="ctr"/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1000 GJ / 3600 seconds</a:t>
            </a:r>
          </a:p>
          <a:p>
            <a:pPr algn="ctr"/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0.2778 Gigawatts (GW)</a:t>
            </a:r>
          </a:p>
          <a:p>
            <a:pPr algn="ctr"/>
            <a:r>
              <a:rPr lang="en-US" sz="1400" b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CAPACITY: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0.2278 GW</a:t>
            </a:r>
            <a:endParaRPr lang="en-GB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05276-6B8A-4CC8-BF7F-5F6325E7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6149"/>
            <a:ext cx="9684895" cy="45507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If you get stuck, check out the user guide and the online forum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Always draw a Reference Energy System 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Chose the code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Put in the Set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Put in the Parameter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Check all constraints and ‘default </a:t>
            </a:r>
            <a:r>
              <a:rPr lang="en-US" dirty="0" err="1" smtClean="0">
                <a:ea typeface="+mn-lt"/>
                <a:cs typeface="+mn-lt"/>
              </a:rPr>
              <a:t>valules</a:t>
            </a:r>
            <a:r>
              <a:rPr lang="en-US" dirty="0" smtClean="0">
                <a:ea typeface="+mn-lt"/>
                <a:cs typeface="+mn-lt"/>
              </a:rPr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Start with a demand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Introduce the Backstop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+mn-lt"/>
                <a:cs typeface="+mn-lt"/>
              </a:rPr>
              <a:t>Build the model progressively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EB3A-34E8-45B6-A9F4-49151DA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0812-EAA6-472A-B194-9565AA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8355" y="6356350"/>
            <a:ext cx="2743200" cy="365125"/>
          </a:xfrm>
        </p:spPr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6ECFB-4E61-491E-8F7D-4BCF3920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Setting up 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7020</TotalTime>
  <Words>738</Words>
  <Application>Microsoft Office PowerPoint</Application>
  <PresentationFormat>Widescreen</PresentationFormat>
  <Paragraphs>98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OSeMOSYS_dESA_OpTIMUS</vt:lpstr>
      <vt:lpstr>Custom Design</vt:lpstr>
      <vt:lpstr>Using OSeMOSYS</vt:lpstr>
      <vt:lpstr>A very simple model to start with</vt:lpstr>
      <vt:lpstr>What does a model do?</vt:lpstr>
      <vt:lpstr>Structure of the model</vt:lpstr>
      <vt:lpstr>Key concepts: Time and Demand</vt:lpstr>
      <vt:lpstr>Key concepts: Time and Demand</vt:lpstr>
      <vt:lpstr>Key concepts: Technology activity, capacity, input and output</vt:lpstr>
      <vt:lpstr>Key concepts: Technology activity, capacity, input and output</vt:lpstr>
      <vt:lpstr>Setting up a model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251</cp:revision>
  <dcterms:created xsi:type="dcterms:W3CDTF">2015-09-18T21:05:15Z</dcterms:created>
  <dcterms:modified xsi:type="dcterms:W3CDTF">2021-07-01T14:47:07Z</dcterms:modified>
</cp:coreProperties>
</file>