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23"/>
  </p:notesMasterIdLst>
  <p:sldIdLst>
    <p:sldId id="257" r:id="rId12"/>
    <p:sldId id="484" r:id="rId13"/>
    <p:sldId id="490" r:id="rId14"/>
    <p:sldId id="491" r:id="rId15"/>
    <p:sldId id="374" r:id="rId16"/>
    <p:sldId id="375" r:id="rId17"/>
    <p:sldId id="492" r:id="rId18"/>
    <p:sldId id="493" r:id="rId19"/>
    <p:sldId id="339" r:id="rId20"/>
    <p:sldId id="380" r:id="rId21"/>
    <p:sldId id="3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257"/>
            <p14:sldId id="484"/>
            <p14:sldId id="490"/>
            <p14:sldId id="491"/>
            <p14:sldId id="374"/>
            <p14:sldId id="375"/>
            <p14:sldId id="492"/>
            <p14:sldId id="493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>
            <p14:sldId id="339"/>
          </p14:sldIdLst>
        </p14:section>
        <p14:section name="Reading material" id="{15C5C907-E101-4DBA-B571-77ECC30B49F0}">
          <p14:sldIdLst>
            <p14:sldId id="380"/>
          </p14:sldIdLst>
        </p14:section>
        <p14:section name="End" id="{55D73A6D-AEDA-4891-9572-75FE8797DEA6}">
          <p14:sldIdLst>
            <p14:sldId id="330"/>
          </p14:sldIdLst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71" d="100"/>
          <a:sy n="71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20/03/2020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Presentation, title, me, Youssef</a:t>
            </a:r>
          </a:p>
          <a:p>
            <a:pPr marL="171450" indent="-171450">
              <a:buFontTx/>
              <a:buChar char="-"/>
            </a:pPr>
            <a:r>
              <a:rPr lang="sv-SE" dirty="0"/>
              <a:t>Contact info for any issue regarding the course</a:t>
            </a:r>
          </a:p>
          <a:p>
            <a:pPr marL="171450" indent="-171450">
              <a:buFontTx/>
              <a:buChar char="-"/>
            </a:pPr>
            <a:r>
              <a:rPr lang="sv-SE" dirty="0" smtClean="0"/>
              <a:t>All </a:t>
            </a:r>
            <a:r>
              <a:rPr lang="sv-SE" dirty="0"/>
              <a:t>access to Canvas and read docs? Please do!!!</a:t>
            </a:r>
          </a:p>
          <a:p>
            <a:pPr marL="171450" indent="-171450">
              <a:buFontTx/>
              <a:buChar char="-"/>
            </a:pPr>
            <a:r>
              <a:rPr lang="sv-SE" dirty="0"/>
              <a:t>Please subscribe to a group – all - asap</a:t>
            </a:r>
          </a:p>
          <a:p>
            <a:pPr marL="171450" indent="-171450">
              <a:buFontTx/>
              <a:buChar char="-"/>
            </a:pPr>
            <a:r>
              <a:rPr lang="sv-SE" dirty="0"/>
              <a:t>If any issue re registration or so, come after lecture / write to me</a:t>
            </a:r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Phrasing</a:t>
            </a:r>
            <a:r>
              <a:rPr lang="sv-SE" dirty="0" smtClean="0"/>
              <a:t> is a</a:t>
            </a:r>
            <a:r>
              <a:rPr lang="sv-SE" baseline="0" dirty="0" smtClean="0"/>
              <a:t> bit different from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on KTH (under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). So </a:t>
            </a:r>
            <a:r>
              <a:rPr lang="sv-SE" baseline="0" dirty="0" err="1" smtClean="0"/>
              <a:t>please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info </a:t>
            </a:r>
            <a:r>
              <a:rPr lang="sv-SE" baseline="0" dirty="0" err="1" smtClean="0"/>
              <a:t>refer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docs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on Canvas!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must be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bible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Who has attended MJ2413?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7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4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8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We are far from perfect</a:t>
            </a:r>
          </a:p>
          <a:p>
            <a:pPr marL="171450" indent="-171450">
              <a:buFontTx/>
              <a:buChar char="-"/>
            </a:pPr>
            <a:r>
              <a:rPr lang="sv-SE" dirty="0"/>
              <a:t>Feedback is important: we are now applying also suggestions we received in MJ2413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1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2020-03-20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C8CF8-BA2B-487E-8765-CAD6C290BC61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4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2020-03-20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2020-03-20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2020-03-20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2020-03-20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2020-03-20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63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2020-03-20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050483829000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211467X18300154" TargetMode="External"/><Relationship Id="rId4" Type="http://schemas.openxmlformats.org/officeDocument/2006/relationships/hyperlink" Target="https://link.springer.com/content/pdf/10.1007/BF03399363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ardumi@kth.s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Introduction to Energy Systems Modelling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Francesco Gardumi</a:t>
            </a:r>
          </a:p>
          <a:p>
            <a:r>
              <a:rPr lang="en-GB" sz="2000" dirty="0">
                <a:hlinkClick r:id="rId3"/>
              </a:rPr>
              <a:t>gardumi@kth.se</a:t>
            </a:r>
            <a:r>
              <a:rPr lang="en-GB" sz="2000" dirty="0"/>
              <a:t>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1</a:t>
            </a:r>
          </a:p>
          <a:p>
            <a:r>
              <a:rPr lang="en-US" sz="2000" dirty="0" smtClean="0"/>
              <a:t>2020-01-17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</a:t>
            </a:fld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B6457-F984-43F9-8CB1-0186FFF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Aft>
                <a:spcPct val="50000"/>
              </a:spcAft>
            </a:pPr>
            <a:r>
              <a:rPr lang="sv-SE" dirty="0"/>
              <a:t>Modelling for insights, not numbers - Huntington et al.  (1982): </a:t>
            </a:r>
            <a:r>
              <a:rPr lang="sv-SE" dirty="0">
                <a:hlinkClick r:id="rId3"/>
              </a:rPr>
              <a:t>https://www.sciencedirect.com/science/article/pii/0305048382900020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Categorisation of modelling tools – Herbst et al. (2012): </a:t>
            </a:r>
            <a:r>
              <a:rPr lang="sv-SE" dirty="0">
                <a:hlinkClick r:id="rId4"/>
              </a:rPr>
              <a:t>https://link.springer.com/content/pdf/10.1007%2FBF03399363.pdf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Review of different categorisation methods – Müller et al. (2018): </a:t>
            </a:r>
            <a:r>
              <a:rPr lang="sv-SE" dirty="0">
                <a:hlinkClick r:id="rId5"/>
              </a:rPr>
              <a:t>https://www.sciencedirect.com/science/article/pii/S2211467X18300154</a:t>
            </a:r>
            <a:r>
              <a:rPr lang="sv-S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Thank 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8457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b="1" dirty="0"/>
              <a:t>For questions: </a:t>
            </a:r>
            <a:r>
              <a:rPr lang="sv-SE" altLang="en-US" sz="2800" b="1" dirty="0">
                <a:hlinkClick r:id="rId2"/>
              </a:rPr>
              <a:t>gardumi@kth.se</a:t>
            </a:r>
            <a:r>
              <a:rPr lang="sv-SE" altLang="en-US" sz="2800" b="1" dirty="0"/>
              <a:t> </a:t>
            </a:r>
            <a:endParaRPr lang="en-US" alt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11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CA" dirty="0"/>
              <a:t>By the end of this course, students will be able to:</a:t>
            </a:r>
          </a:p>
          <a:p>
            <a:pPr lvl="0"/>
            <a:endParaRPr lang="en-CA" dirty="0"/>
          </a:p>
          <a:p>
            <a:pPr lvl="0"/>
            <a:r>
              <a:rPr lang="en-US" dirty="0" smtClean="0"/>
              <a:t>ILO </a:t>
            </a:r>
            <a:r>
              <a:rPr lang="en-US" dirty="0"/>
              <a:t>1: Describe </a:t>
            </a:r>
            <a:r>
              <a:rPr lang="en-GB" dirty="0"/>
              <a:t>common energy systems modelling and scenario analysis approaches and identify their key strengths and limitations;</a:t>
            </a:r>
            <a:endParaRPr lang="sv-SE" dirty="0"/>
          </a:p>
          <a:p>
            <a:pPr lvl="0"/>
            <a:r>
              <a:rPr lang="en-GB" dirty="0"/>
              <a:t>ILO 2: Write a basic linear energy system optimization problem in GNU </a:t>
            </a:r>
            <a:r>
              <a:rPr lang="en-GB" dirty="0" err="1"/>
              <a:t>MathProg</a:t>
            </a:r>
            <a:r>
              <a:rPr lang="en-GB" dirty="0"/>
              <a:t> modelling language;</a:t>
            </a:r>
            <a:endParaRPr lang="sv-SE" dirty="0"/>
          </a:p>
          <a:p>
            <a:pPr lvl="0"/>
            <a:r>
              <a:rPr lang="en-GB" dirty="0"/>
              <a:t>ILO 3: Apply a selected energy systems modelling tool in the analysis of stylized long-term energy planning problems;</a:t>
            </a:r>
            <a:endParaRPr lang="sv-SE" dirty="0"/>
          </a:p>
          <a:p>
            <a:pPr lvl="0"/>
            <a:r>
              <a:rPr lang="en-GB" dirty="0"/>
              <a:t>ILO 4: </a:t>
            </a:r>
            <a:r>
              <a:rPr lang="en-GB" dirty="0" err="1"/>
              <a:t>Analyze</a:t>
            </a:r>
            <a:r>
              <a:rPr lang="en-GB" dirty="0"/>
              <a:t> various sample energy system situations and appropriately </a:t>
            </a:r>
            <a:r>
              <a:rPr lang="en-GB" dirty="0" err="1"/>
              <a:t>distill</a:t>
            </a:r>
            <a:r>
              <a:rPr lang="en-GB" dirty="0"/>
              <a:t> insights, given limited and uncertain information;</a:t>
            </a:r>
            <a:endParaRPr lang="sv-SE" dirty="0"/>
          </a:p>
          <a:p>
            <a:pPr lvl="0"/>
            <a:r>
              <a:rPr lang="en-GB" dirty="0"/>
              <a:t>ILO 5: Include a basic representation of the links between climate, water, land use and energy into an energy system model;</a:t>
            </a:r>
            <a:endParaRPr lang="sv-SE" dirty="0"/>
          </a:p>
          <a:p>
            <a:pPr lvl="0"/>
            <a:r>
              <a:rPr lang="en-GB" i="1" dirty="0"/>
              <a:t>ILO 6: Undertake a thorough and detailed analysis of a selected national energy system, including independent data gathering, problem definition, model choice, generation of solutions and interpretation.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175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Continuity:</a:t>
            </a:r>
          </a:p>
          <a:p>
            <a:pPr lvl="0"/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Same starting point: what is an energy system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Similar structure for the final report (context, literature, data search...)</a:t>
            </a:r>
          </a:p>
          <a:p>
            <a:pPr lvl="0"/>
            <a:endParaRPr lang="sv-S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9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Moving beyond: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Deeply changing approach: from physical world to </a:t>
            </a:r>
            <a:r>
              <a:rPr lang="sv-SE" b="1" dirty="0"/>
              <a:t>models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Diving into the analyst’s world: concepts, terminology, methodology, tools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also focus on applications in lit. review, use OSeMOSYS, </a:t>
            </a:r>
            <a:r>
              <a:rPr lang="sv-SE" dirty="0" err="1" smtClean="0"/>
              <a:t>larger</a:t>
            </a:r>
            <a:r>
              <a:rPr lang="sv-SE" dirty="0" smtClean="0"/>
              <a:t> </a:t>
            </a:r>
            <a:r>
              <a:rPr lang="sv-SE" dirty="0" err="1" smtClean="0"/>
              <a:t>array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/>
              <a:t>scenarios, apply theory!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23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Throughout the course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784350"/>
            <a:ext cx="9715984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Please </a:t>
            </a:r>
            <a:r>
              <a:rPr lang="en-US" sz="2400" b="1" dirty="0"/>
              <a:t>read carefully</a:t>
            </a:r>
            <a:r>
              <a:rPr lang="en-US" sz="2400" dirty="0"/>
              <a:t> the following documents on Canvas</a:t>
            </a:r>
          </a:p>
          <a:p>
            <a:pPr marL="1143000" lvl="1" indent="-457200">
              <a:defRPr/>
            </a:pPr>
            <a:r>
              <a:rPr lang="en-US" b="1" dirty="0"/>
              <a:t>MJ2380/MJ2381 - Course description deliverables and grading</a:t>
            </a:r>
          </a:p>
          <a:p>
            <a:pPr marL="1143000" lvl="1" indent="-457200">
              <a:defRPr/>
            </a:pPr>
            <a:r>
              <a:rPr lang="en-US" b="1" dirty="0"/>
              <a:t>MJ2380/MJ2381 - Course schedule</a:t>
            </a:r>
          </a:p>
          <a:p>
            <a:pPr marL="1143000" lvl="1" indent="-457200">
              <a:defRPr/>
            </a:pPr>
            <a:r>
              <a:rPr lang="en-US" b="1" dirty="0"/>
              <a:t>MJ2380 - Project </a:t>
            </a:r>
            <a:r>
              <a:rPr lang="en-US" b="1" dirty="0" smtClean="0"/>
              <a:t>description</a:t>
            </a:r>
          </a:p>
          <a:p>
            <a:pPr marL="1143000" lvl="1" indent="-457200"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Please keep the </a:t>
            </a:r>
            <a:r>
              <a:rPr lang="en-US" sz="2400" b="1" dirty="0"/>
              <a:t>Canvas notifications </a:t>
            </a:r>
            <a:r>
              <a:rPr lang="en-US" sz="2400" b="1" dirty="0" smtClean="0"/>
              <a:t>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 smtClean="0"/>
              <a:t>Always check the </a:t>
            </a:r>
            <a:r>
              <a:rPr lang="en-US" sz="2400" b="1" dirty="0"/>
              <a:t>F</a:t>
            </a:r>
            <a:r>
              <a:rPr lang="en-US" sz="2400" b="1" dirty="0" smtClean="0"/>
              <a:t>iles section on Canvas – </a:t>
            </a:r>
            <a:r>
              <a:rPr lang="en-US" sz="2400" dirty="0" smtClean="0"/>
              <a:t>documents there are your reference</a:t>
            </a: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If </a:t>
            </a:r>
            <a:r>
              <a:rPr lang="en-US" sz="2400" b="1" dirty="0"/>
              <a:t>after having done (1) and (2) </a:t>
            </a:r>
            <a:r>
              <a:rPr lang="en-US" sz="2400" dirty="0"/>
              <a:t>you still have questions, please contact: </a:t>
            </a:r>
          </a:p>
          <a:p>
            <a:pPr>
              <a:defRPr/>
            </a:pPr>
            <a:r>
              <a:rPr lang="en-US" sz="2400" dirty="0"/>
              <a:t>		Francesco Gardumi – </a:t>
            </a:r>
            <a:r>
              <a:rPr lang="en-US" sz="2400" dirty="0">
                <a:hlinkClick r:id="rId3"/>
              </a:rPr>
              <a:t>gardumi@kth.se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10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is important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55600" y="1621738"/>
            <a:ext cx="8497887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Right </a:t>
            </a:r>
            <a:r>
              <a:rPr lang="en-US" sz="2400" dirty="0" smtClean="0"/>
              <a:t>at the end of </a:t>
            </a:r>
            <a:r>
              <a:rPr lang="en-US" sz="2400" dirty="0"/>
              <a:t>each lecture, there will be a </a:t>
            </a:r>
            <a:r>
              <a:rPr lang="en-US" sz="2400" b="1" dirty="0" smtClean="0"/>
              <a:t>very quick </a:t>
            </a:r>
            <a:r>
              <a:rPr lang="en-US" sz="2400" dirty="0"/>
              <a:t>evaluation on Canvas with only two subjects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Rate the </a:t>
            </a:r>
            <a:r>
              <a:rPr lang="en-US" sz="2400" dirty="0" smtClean="0"/>
              <a:t>lecture (from 1 to 5)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Comment </a:t>
            </a:r>
            <a:r>
              <a:rPr lang="en-US" sz="2400" dirty="0" smtClean="0"/>
              <a:t>(if you have any points) on </a:t>
            </a:r>
            <a:r>
              <a:rPr lang="en-US" sz="2400" dirty="0"/>
              <a:t>the content and the lecturer</a:t>
            </a:r>
          </a:p>
        </p:txBody>
      </p:sp>
    </p:spTree>
    <p:extLst>
      <p:ext uri="{BB962C8B-B14F-4D97-AF65-F5344CB8AC3E}">
        <p14:creationId xmlns:p14="http://schemas.microsoft.com/office/powerpoint/2010/main" val="29745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8437"/>
              </p:ext>
            </p:extLst>
          </p:nvPr>
        </p:nvGraphicFramePr>
        <p:xfrm>
          <a:off x="838200" y="16160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83099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139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5815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841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2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baseline="0" dirty="0" smtClean="0"/>
                        <a:t> 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78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table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8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energy system is a complicated network of processes and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are a useful tool to understand the energy system and formulate sound energy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Energy models provide </a:t>
            </a:r>
            <a:r>
              <a:rPr lang="en-US" b="1" dirty="0"/>
              <a:t>insights for energy policies, not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Modelling tools can be categorized into top-down and bottom-up. We will look at one type of bottom-up tools: </a:t>
            </a:r>
            <a:r>
              <a:rPr lang="en-US" b="1" dirty="0"/>
              <a:t>optimization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6677</TotalTime>
  <Words>692</Words>
  <Application>Microsoft Office PowerPoint</Application>
  <PresentationFormat>Widescreen</PresentationFormat>
  <Paragraphs>114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OSeMOSYS_dESA_OpTIMUS</vt:lpstr>
      <vt:lpstr>Custom Design</vt:lpstr>
      <vt:lpstr>Introduction to Energy Systems Modelling</vt:lpstr>
      <vt:lpstr>Learning outcomes</vt:lpstr>
      <vt:lpstr>Building on MJ2413 Energy and Environment</vt:lpstr>
      <vt:lpstr>Building on MJ2413 Energy and Environment</vt:lpstr>
      <vt:lpstr>Throughout the course</vt:lpstr>
      <vt:lpstr>Your feedback is important</vt:lpstr>
      <vt:lpstr>A slide with one table</vt:lpstr>
      <vt:lpstr>A slide with one Figure</vt:lpstr>
      <vt:lpstr>Key take away messages</vt:lpstr>
      <vt:lpstr>Reading material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190</cp:revision>
  <dcterms:created xsi:type="dcterms:W3CDTF">2015-09-18T21:05:15Z</dcterms:created>
  <dcterms:modified xsi:type="dcterms:W3CDTF">2020-03-20T17:03:44Z</dcterms:modified>
</cp:coreProperties>
</file>