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9"/>
  </p:notesMasterIdLst>
  <p:sldIdLst>
    <p:sldId id="299" r:id="rId2"/>
    <p:sldId id="335" r:id="rId3"/>
    <p:sldId id="301" r:id="rId4"/>
    <p:sldId id="306" r:id="rId5"/>
    <p:sldId id="302" r:id="rId6"/>
    <p:sldId id="303" r:id="rId7"/>
    <p:sldId id="313" r:id="rId8"/>
    <p:sldId id="332" r:id="rId9"/>
    <p:sldId id="318" r:id="rId10"/>
    <p:sldId id="315" r:id="rId11"/>
    <p:sldId id="307" r:id="rId12"/>
    <p:sldId id="308" r:id="rId13"/>
    <p:sldId id="317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0309" autoAdjust="0"/>
  </p:normalViewPr>
  <p:slideViewPr>
    <p:cSldViewPr snapToGrid="0">
      <p:cViewPr varScale="1">
        <p:scale>
          <a:sx n="106" d="100"/>
          <a:sy n="106" d="100"/>
        </p:scale>
        <p:origin x="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9594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03/2019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Energy Modelling Platform for Africa – 14-29 January 2019 University of Cape Town (South Africa)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29402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01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0202" y="382053"/>
            <a:ext cx="9226296" cy="66950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120202" y="1051561"/>
            <a:ext cx="9233598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7504" y="354521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04" y="364808"/>
            <a:ext cx="9226296" cy="109728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Platform for </a:t>
            </a:r>
            <a:r>
              <a:rPr lang="fr-FR" dirty="0" err="1"/>
              <a:t>Africa</a:t>
            </a:r>
            <a:r>
              <a:rPr lang="fr-FR" dirty="0"/>
              <a:t> – 14-29 </a:t>
            </a:r>
            <a:r>
              <a:rPr lang="fr-FR" dirty="0" err="1"/>
              <a:t>January</a:t>
            </a:r>
            <a:r>
              <a:rPr lang="fr-FR" dirty="0"/>
              <a:t> 2019 </a:t>
            </a:r>
            <a:r>
              <a:rPr lang="fr-FR" dirty="0" err="1"/>
              <a:t>University</a:t>
            </a:r>
            <a:r>
              <a:rPr lang="fr-FR" dirty="0"/>
              <a:t> of Cape </a:t>
            </a:r>
            <a:r>
              <a:rPr lang="fr-FR" dirty="0" err="1"/>
              <a:t>Town</a:t>
            </a:r>
            <a:r>
              <a:rPr lang="fr-FR" dirty="0"/>
              <a:t> (South </a:t>
            </a:r>
            <a:r>
              <a:rPr lang="fr-FR" dirty="0" err="1"/>
              <a:t>Africa</a:t>
            </a:r>
            <a:r>
              <a:rPr lang="fr-FR" dirty="0"/>
              <a:t>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11650" r="6449" b="15113"/>
          <a:stretch/>
        </p:blipFill>
        <p:spPr>
          <a:xfrm>
            <a:off x="906186" y="1041144"/>
            <a:ext cx="1158284" cy="349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647"/>
            <a:ext cx="1294256" cy="510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28" y="364808"/>
            <a:ext cx="619172" cy="6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831905"/>
            <a:ext cx="10515601" cy="4394724"/>
          </a:xfrm>
        </p:spPr>
        <p:txBody>
          <a:bodyPr>
            <a:no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the scope of the Study:</a:t>
            </a:r>
          </a:p>
          <a:p>
            <a:pPr marL="1104900" lvl="1" indent="-457200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policy issues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to be addressed and design the case study accordingly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Map schematically the system: </a:t>
            </a:r>
          </a:p>
          <a:p>
            <a:pPr marL="1104900" lvl="1" indent="-457200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natural resources, energy carriers and technologies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that are used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 those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that may be used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country (build a ‘Reference Energy System’) 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scenarios:</a:t>
            </a:r>
          </a:p>
          <a:p>
            <a:pPr marL="1104900" lvl="1" indent="-457200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sets of assumptions and prepare the corresponding scenarios to be analyzed</a:t>
            </a:r>
            <a:endParaRPr lang="hr-H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developing a case study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0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1B2A0-C8E2-402C-85EE-114C833EE3C4}"/>
              </a:ext>
            </a:extLst>
          </p:cNvPr>
          <p:cNvSpPr txBox="1"/>
          <p:nvPr/>
        </p:nvSpPr>
        <p:spPr>
          <a:xfrm>
            <a:off x="2676048" y="1784656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Resources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B3B92-B6A6-4C4C-9279-0A5198490B5D}"/>
              </a:ext>
            </a:extLst>
          </p:cNvPr>
          <p:cNvSpPr txBox="1"/>
          <p:nvPr/>
        </p:nvSpPr>
        <p:spPr>
          <a:xfrm>
            <a:off x="3785884" y="1779420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Primary</a:t>
            </a:r>
            <a:endParaRPr lang="sv-S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6774A-8A31-4DD4-BE71-A21BBE15B33F}"/>
              </a:ext>
            </a:extLst>
          </p:cNvPr>
          <p:cNvSpPr txBox="1"/>
          <p:nvPr/>
        </p:nvSpPr>
        <p:spPr>
          <a:xfrm>
            <a:off x="5391150" y="1781508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Secondary</a:t>
            </a:r>
            <a:endParaRPr lang="sv-S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31A00-71E8-416E-987D-9856E75AC6A0}"/>
              </a:ext>
            </a:extLst>
          </p:cNvPr>
          <p:cNvSpPr txBox="1"/>
          <p:nvPr/>
        </p:nvSpPr>
        <p:spPr>
          <a:xfrm>
            <a:off x="7798230" y="1783596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Final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B01AA8-A973-41DE-8888-F5D6330B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1" y="2143295"/>
            <a:ext cx="5395893" cy="40952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8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3. Define scenarios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Scenario</a:t>
            </a:r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not prediction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, but </a:t>
            </a:r>
            <a:r>
              <a:rPr lang="en-US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of possible future development: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Consistent set of assumptions (reflecting policies and constraints)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Expert judgment/informed guesses how the future may evolve (prices, technologies…)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results</a:t>
            </a:r>
          </a:p>
          <a:p>
            <a:pPr lvl="1">
              <a:lnSpc>
                <a:spcPct val="80000"/>
              </a:lnSpc>
            </a:pP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of alternative scenarios</a:t>
            </a:r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 alternative development paths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Assist in understanding possible future developments of complex systems</a:t>
            </a:r>
          </a:p>
          <a:p>
            <a:pPr lvl="1">
              <a:lnSpc>
                <a:spcPct val="80000"/>
              </a:lnSpc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Helps identify robust investment choices and policies</a:t>
            </a:r>
            <a:endParaRPr lang="fr-F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8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3. Define scenarios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Specify: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Available technologies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Development of technological parameters (e.g., investment costs, unit size, construction time, efficiency, O</a:t>
            </a:r>
            <a:r>
              <a:rPr lang="hr-HR" dirty="0"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 costs</a:t>
            </a:r>
            <a:r>
              <a:rPr lang="hr-HR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emission factors, limitation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hr-HR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Trends of resource availability &amp; costs; import and export prices for fuel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Policy constraints (fixed investment plan, environmental regulation, other socio-economic policies)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Based on: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Literature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Concrete plans and policies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Expert judgments / informed guesses / experience from historic developments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4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3. Define scenarios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Examples of scenarios based on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policy constraints</a:t>
            </a:r>
            <a:r>
              <a:rPr lang="en-GB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Introducing nuclear beyond 2030</a:t>
            </a:r>
          </a:p>
          <a:p>
            <a:pPr lvl="1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Achieving given share of electricity produced from renewable technologies</a:t>
            </a:r>
          </a:p>
          <a:p>
            <a:pPr lvl="1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Limiting air emissions</a:t>
            </a:r>
          </a:p>
          <a:p>
            <a:pPr lvl="1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Limiting import dependency</a:t>
            </a:r>
          </a:p>
          <a:p>
            <a:pPr lvl="1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General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Keep focus on objectives (easy to forget)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 available human resources and data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 system boundaries and system details accordingly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Keep model as simple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Build gradually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Introduce constraints step by step</a:t>
            </a:r>
            <a:endParaRPr lang="hr-H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Interpret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Prepare recommendations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3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General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3808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disaggregation in certain parts of the system can help in analyzing some policy options</a:t>
            </a:r>
          </a:p>
          <a:p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remaining supply system can be aggregated. E.g.: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disaggregation at the final and useful levels in order to analyze energy conservation programs 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disaggregation at the secondary level to assess the role of different generation options</a:t>
            </a:r>
            <a:endParaRPr lang="fr-F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0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General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When</a:t>
            </a:r>
            <a:r>
              <a:rPr lang="fr-F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2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preparing</a:t>
            </a:r>
            <a:r>
              <a:rPr lang="fr-F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2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fr-F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2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study</a:t>
            </a:r>
            <a:r>
              <a:rPr lang="fr-F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 lvl="1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existing studies 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socio-economic development plans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sectorial policy/plan documents (coal, oil, gas, and renewables …)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studies on resource assessments (e.g., technical potential vs. economic potential)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environmental regulations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Collect reliable cost estimates</a:t>
            </a:r>
            <a:endParaRPr lang="fr-F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F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General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Prepare summary of the existing energy supply system</a:t>
            </a:r>
          </a:p>
          <a:p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Prepare a base scenario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A scenario based on highly likely development path of the energy supply system – often named "Business-as-Usual"</a:t>
            </a:r>
          </a:p>
          <a:p>
            <a:pPr lvl="1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Based on inputs from sub-sectors of energy sector e.g. power sector development plan, gas/oil sector development plan…</a:t>
            </a:r>
            <a:endParaRPr lang="fr-F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5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scope of the study depends on the </a:t>
            </a:r>
            <a:r>
              <a:rPr lang="en-US" sz="3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energy policy question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that you want to address, e.g.: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policy interventions are necessary to ensure adequate, reliable, and affordable energy supplies?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needs to be done and what will be the costs to supply modern energy sources to remote areas?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if environmental regulations are made more stringent?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needs to be done to increase the share of renewable technologies?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Should electricity import be allowed?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Should the existing nuclear facilities be closed down?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energy conservation program help in reducing cost of energy supply?</a:t>
            </a:r>
            <a:endParaRPr lang="hr-HR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the scope of the study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1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9971" y="1831905"/>
            <a:ext cx="10493829" cy="434029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the scope of the study, what is it important to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analyse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technologies could play a role under different demand projections?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 there sub-national, national or regional dimensions which have to be taken into account?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 there boundaries and limitations in the energy system?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One or more/all energy forms/fuels?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One part of complete energy chain?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Do not over complicate! Bigger model usually means more problems!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2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5" y="1831905"/>
            <a:ext cx="10504715" cy="4329409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model the initial conditions of the system 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identify the existing competitions in the system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may represent the energy system in an aggregated fashion. E.g.: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Aggregate transmission and distribution networks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Aggregate some facilities with common features: e.g. one technology to represent a set of existing coal-power plants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7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142CD6-CA62-4809-8E50-55DFF5E3F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31905"/>
            <a:ext cx="10515600" cy="4427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any possible alternatives in the supply system that could be introduced to help meet the policy objectives and targets 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Identification of new technologies e.g. combined cycle power plant, e.g., concentrated solar power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Identification of new energy supply sources e.g. coal or gas  import options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Identification of "future" technologies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physical / technical constraints in exploitation of each energy source and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limits for each source in terms of quantity and time of supply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 err="1">
                <a:cs typeface="Calibri" pitchFamily="34" charset="0"/>
              </a:rPr>
              <a:t>Based</a:t>
            </a:r>
            <a:r>
              <a:rPr lang="fr-FR" sz="2600" dirty="0">
                <a:cs typeface="Calibri" pitchFamily="34" charset="0"/>
              </a:rPr>
              <a:t> on the </a:t>
            </a:r>
            <a:r>
              <a:rPr lang="fr-FR" sz="2600" dirty="0" err="1">
                <a:cs typeface="Calibri" pitchFamily="34" charset="0"/>
              </a:rPr>
              <a:t>above</a:t>
            </a:r>
            <a:r>
              <a:rPr lang="fr-FR" sz="2600" dirty="0">
                <a:cs typeface="Calibri" pitchFamily="34" charset="0"/>
              </a:rPr>
              <a:t>, design a </a:t>
            </a:r>
            <a:r>
              <a:rPr lang="fr-FR" sz="2600" b="1" dirty="0">
                <a:cs typeface="Calibri" pitchFamily="34" charset="0"/>
              </a:rPr>
              <a:t>Reference </a:t>
            </a:r>
            <a:r>
              <a:rPr lang="fr-FR" sz="2600" b="1" dirty="0" err="1">
                <a:cs typeface="Calibri" pitchFamily="34" charset="0"/>
              </a:rPr>
              <a:t>Energy</a:t>
            </a:r>
            <a:r>
              <a:rPr lang="fr-FR" sz="2600" b="1" dirty="0">
                <a:cs typeface="Calibri" pitchFamily="34" charset="0"/>
              </a:rPr>
              <a:t> System (RES)</a:t>
            </a:r>
          </a:p>
          <a:p>
            <a:endParaRPr lang="fr-FR" sz="2600" b="1" dirty="0">
              <a:cs typeface="Calibri" pitchFamily="34" charset="0"/>
            </a:endParaRPr>
          </a:p>
          <a:p>
            <a:pPr lvl="1">
              <a:defRPr/>
            </a:pPr>
            <a:r>
              <a:rPr lang="en-GB" altLang="en-US" sz="2600" dirty="0">
                <a:cs typeface="Calibri" pitchFamily="34" charset="0"/>
              </a:rPr>
              <a:t>RES is a </a:t>
            </a:r>
            <a:r>
              <a:rPr lang="en-GB" altLang="en-US" sz="2600" b="1" dirty="0">
                <a:cs typeface="Calibri" pitchFamily="34" charset="0"/>
              </a:rPr>
              <a:t>simplified and aggregated graphical representation </a:t>
            </a:r>
            <a:r>
              <a:rPr lang="en-GB" altLang="en-US" sz="2600" dirty="0">
                <a:cs typeface="Calibri" pitchFamily="34" charset="0"/>
              </a:rPr>
              <a:t>of the real energy system under analysis;</a:t>
            </a:r>
          </a:p>
          <a:p>
            <a:pPr lvl="1">
              <a:defRPr/>
            </a:pPr>
            <a:r>
              <a:rPr lang="en-US" altLang="en-US" sz="2600" dirty="0">
                <a:cs typeface="Calibri" pitchFamily="34" charset="0"/>
              </a:rPr>
              <a:t>RES covers </a:t>
            </a:r>
            <a:r>
              <a:rPr lang="en-US" altLang="en-US" sz="2600" b="1" dirty="0">
                <a:cs typeface="Calibri" pitchFamily="34" charset="0"/>
              </a:rPr>
              <a:t>not just the present </a:t>
            </a:r>
            <a:r>
              <a:rPr lang="en-US" altLang="en-US" sz="2600" dirty="0">
                <a:cs typeface="Calibri" pitchFamily="34" charset="0"/>
              </a:rPr>
              <a:t>configuration of the energy system, but also possible development paths;</a:t>
            </a:r>
            <a:endParaRPr lang="en-GB" altLang="en-US" sz="2600" dirty="0">
              <a:cs typeface="Calibri" pitchFamily="34" charset="0"/>
            </a:endParaRPr>
          </a:p>
          <a:p>
            <a:pPr lvl="1">
              <a:defRPr/>
            </a:pPr>
            <a:r>
              <a:rPr lang="en-GB" altLang="en-US" sz="2600" dirty="0">
                <a:cs typeface="Calibri" pitchFamily="34" charset="0"/>
              </a:rPr>
              <a:t>It shows </a:t>
            </a:r>
            <a:r>
              <a:rPr lang="en-GB" altLang="en-US" sz="2600" b="1" dirty="0">
                <a:cs typeface="Calibri" pitchFamily="34" charset="0"/>
              </a:rPr>
              <a:t>all existing and potential new energy supply chains</a:t>
            </a:r>
            <a:r>
              <a:rPr lang="en-GB" altLang="en-US" sz="2600" dirty="0">
                <a:cs typeface="Calibri" pitchFamily="34" charset="0"/>
              </a:rPr>
              <a:t>, from primary energy resources to final demand;</a:t>
            </a:r>
          </a:p>
          <a:p>
            <a:pPr lvl="1">
              <a:defRPr/>
            </a:pPr>
            <a:r>
              <a:rPr lang="en-GB" altLang="en-US" sz="2600" dirty="0">
                <a:cs typeface="Calibri" pitchFamily="34" charset="0"/>
              </a:rPr>
              <a:t>The level of simplification depends on issues to be analysed and data availability;</a:t>
            </a:r>
          </a:p>
          <a:p>
            <a:pPr lvl="1">
              <a:defRPr/>
            </a:pPr>
            <a:r>
              <a:rPr lang="en-GB" altLang="en-US" sz="2600" dirty="0">
                <a:cs typeface="Calibri" pitchFamily="34" charset="0"/>
              </a:rPr>
              <a:t>RES should be a </a:t>
            </a:r>
            <a:r>
              <a:rPr lang="en-GB" altLang="en-US" sz="2600" b="1" dirty="0">
                <a:cs typeface="Calibri" pitchFamily="34" charset="0"/>
              </a:rPr>
              <a:t>minimum representation of reality</a:t>
            </a:r>
            <a:r>
              <a:rPr lang="en-GB" altLang="ja-JP" sz="2600" b="1" dirty="0">
                <a:ea typeface="MS PGothic" pitchFamily="34" charset="-128"/>
              </a:rPr>
              <a:t> </a:t>
            </a:r>
            <a:r>
              <a:rPr lang="en-GB" altLang="ja-JP" sz="2600" dirty="0">
                <a:ea typeface="MS PGothic" pitchFamily="34" charset="-128"/>
              </a:rPr>
              <a:t>needed to answer the </a:t>
            </a:r>
            <a:r>
              <a:rPr lang="en-GB" altLang="en-US" sz="2600" dirty="0">
                <a:cs typeface="Calibri" pitchFamily="34" charset="0"/>
              </a:rPr>
              <a:t>policy questions to be addressed;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7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b="1" dirty="0">
                <a:cs typeface="Calibri" pitchFamily="34" charset="0"/>
              </a:rPr>
              <a:t>RES consists of: </a:t>
            </a:r>
          </a:p>
          <a:p>
            <a:pPr lvl="1">
              <a:defRPr/>
            </a:pPr>
            <a:r>
              <a:rPr lang="en-US" altLang="en-US" b="1" i="1" dirty="0">
                <a:cs typeface="Calibri" pitchFamily="34" charset="0"/>
              </a:rPr>
              <a:t>Energy Levels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cs typeface="Calibri" pitchFamily="34" charset="0"/>
              </a:rPr>
              <a:t>Resources, Primary, Secondary,..., Final,…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2400" i="1" dirty="0">
                <a:cs typeface="Calibri" pitchFamily="34" charset="0"/>
              </a:rPr>
              <a:t>(extracted  from resources, processed, converted, transmitted, distributed, …)</a:t>
            </a:r>
          </a:p>
          <a:p>
            <a:pPr lvl="1">
              <a:defRPr/>
            </a:pPr>
            <a:r>
              <a:rPr lang="en-US" altLang="en-US" b="1" i="1" dirty="0">
                <a:cs typeface="Calibri" pitchFamily="34" charset="0"/>
              </a:rPr>
              <a:t>Energy carriers / commodities 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cs typeface="Calibri" pitchFamily="34" charset="0"/>
              </a:rPr>
              <a:t>Coal, oil, gas, wood, nuclear fuel, electricity, heat,…</a:t>
            </a:r>
          </a:p>
          <a:p>
            <a:pPr lvl="1">
              <a:defRPr/>
            </a:pPr>
            <a:r>
              <a:rPr lang="en-US" altLang="en-US" b="1" i="1" dirty="0">
                <a:cs typeface="Calibri" pitchFamily="34" charset="0"/>
              </a:rPr>
              <a:t>Technologies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cs typeface="Calibri" pitchFamily="34" charset="0"/>
              </a:rPr>
              <a:t>Which extract, process, convert energy from one to another form or to energy service, transmit and distribute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2. Map schematically the system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" t="16984" r="1858" b="16032"/>
          <a:stretch/>
        </p:blipFill>
        <p:spPr>
          <a:xfrm>
            <a:off x="1600201" y="1610852"/>
            <a:ext cx="8817428" cy="4593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5518</TotalTime>
  <Words>1033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MS PGothic</vt:lpstr>
      <vt:lpstr>Arial</vt:lpstr>
      <vt:lpstr>Calibri</vt:lpstr>
      <vt:lpstr>Calibri Light</vt:lpstr>
      <vt:lpstr>Wingdings</vt:lpstr>
      <vt:lpstr>OSeMOSYS_dESA_OpTIMUS</vt:lpstr>
      <vt:lpstr>Steps for developing a case study</vt:lpstr>
      <vt:lpstr>1. Define the scope of the study</vt:lpstr>
      <vt:lpstr>2. Map schematically the system</vt:lpstr>
      <vt:lpstr>2. Map schematically the system</vt:lpstr>
      <vt:lpstr>2. Map schematically the system</vt:lpstr>
      <vt:lpstr>2. Map schematically the system</vt:lpstr>
      <vt:lpstr>2. Map schematically the system</vt:lpstr>
      <vt:lpstr>2. Map schematically the system</vt:lpstr>
      <vt:lpstr>2. Map schematically the system</vt:lpstr>
      <vt:lpstr>2. Map schematically the system</vt:lpstr>
      <vt:lpstr>3. Define scenarios</vt:lpstr>
      <vt:lpstr>3. Define scenarios</vt:lpstr>
      <vt:lpstr>3. Define scenarios</vt:lpstr>
      <vt:lpstr>General recommendations</vt:lpstr>
      <vt:lpstr>General recommendations</vt:lpstr>
      <vt:lpstr>General recommendations</vt:lpstr>
      <vt:lpstr>General recommendations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133</cp:revision>
  <cp:lastPrinted>2019-01-13T20:57:57Z</cp:lastPrinted>
  <dcterms:created xsi:type="dcterms:W3CDTF">2015-09-18T21:05:15Z</dcterms:created>
  <dcterms:modified xsi:type="dcterms:W3CDTF">2020-04-02T15:33:31Z</dcterms:modified>
</cp:coreProperties>
</file>