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99" r:id="rId2"/>
  </p:sldMasterIdLst>
  <p:notesMasterIdLst>
    <p:notesMasterId r:id="rId12"/>
  </p:notesMasterIdLst>
  <p:sldIdLst>
    <p:sldId id="461" r:id="rId3"/>
    <p:sldId id="462" r:id="rId4"/>
    <p:sldId id="463" r:id="rId5"/>
    <p:sldId id="471" r:id="rId6"/>
    <p:sldId id="465" r:id="rId7"/>
    <p:sldId id="472" r:id="rId8"/>
    <p:sldId id="473" r:id="rId9"/>
    <p:sldId id="474" r:id="rId10"/>
    <p:sldId id="4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81941" autoAdjust="0"/>
  </p:normalViewPr>
  <p:slideViewPr>
    <p:cSldViewPr snapToGrid="0">
      <p:cViewPr varScale="1">
        <p:scale>
          <a:sx n="96" d="100"/>
          <a:sy n="96" d="100"/>
        </p:scale>
        <p:origin x="7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Let</a:t>
            </a:r>
            <a:r>
              <a:rPr lang="sv-SE" dirty="0"/>
              <a:t> </a:t>
            </a:r>
            <a:r>
              <a:rPr lang="sv-SE" dirty="0" err="1"/>
              <a:t>us</a:t>
            </a:r>
            <a:r>
              <a:rPr lang="sv-SE" dirty="0"/>
              <a:t> </a:t>
            </a:r>
            <a:r>
              <a:rPr lang="sv-SE" dirty="0" err="1"/>
              <a:t>collect</a:t>
            </a:r>
            <a:r>
              <a:rPr lang="sv-SE" dirty="0"/>
              <a:t> the information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write</a:t>
            </a:r>
            <a:r>
              <a:rPr lang="sv-SE" dirty="0"/>
              <a:t> the problem as a </a:t>
            </a:r>
            <a:r>
              <a:rPr lang="sv-SE" dirty="0" err="1"/>
              <a:t>linear</a:t>
            </a:r>
            <a:r>
              <a:rPr lang="sv-SE" dirty="0"/>
              <a:t> program:</a:t>
            </a:r>
          </a:p>
          <a:p>
            <a:pPr marL="228600" indent="-228600">
              <a:buAutoNum type="arabicParenR"/>
            </a:pPr>
            <a:r>
              <a:rPr lang="sv-SE" dirty="0" err="1"/>
              <a:t>Variables</a:t>
            </a:r>
            <a:r>
              <a:rPr lang="sv-SE" baseline="0" dirty="0"/>
              <a:t> (</a:t>
            </a:r>
            <a:r>
              <a:rPr lang="sv-SE" baseline="0" dirty="0" err="1"/>
              <a:t>which</a:t>
            </a:r>
            <a:r>
              <a:rPr lang="sv-SE" baseline="0" dirty="0"/>
              <a:t> </a:t>
            </a:r>
            <a:r>
              <a:rPr lang="sv-SE" baseline="0" dirty="0" err="1"/>
              <a:t>we</a:t>
            </a:r>
            <a:r>
              <a:rPr lang="sv-SE" baseline="0" dirty="0"/>
              <a:t> must </a:t>
            </a:r>
            <a:r>
              <a:rPr lang="sv-SE" baseline="0" dirty="0" err="1"/>
              <a:t>find</a:t>
            </a:r>
            <a:r>
              <a:rPr lang="sv-SE" baseline="0" dirty="0"/>
              <a:t> the optimal </a:t>
            </a:r>
            <a:r>
              <a:rPr lang="sv-SE" baseline="0" dirty="0" err="1"/>
              <a:t>value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): </a:t>
            </a:r>
            <a:r>
              <a:rPr lang="sv-SE" baseline="0" dirty="0" err="1"/>
              <a:t>annual</a:t>
            </a:r>
            <a:r>
              <a:rPr lang="sv-SE" baseline="0" dirty="0"/>
              <a:t> </a:t>
            </a:r>
            <a:r>
              <a:rPr lang="sv-SE" baseline="0" dirty="0" err="1"/>
              <a:t>production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each</a:t>
            </a:r>
            <a:r>
              <a:rPr lang="sv-SE" baseline="0" dirty="0"/>
              <a:t> </a:t>
            </a:r>
            <a:r>
              <a:rPr lang="sv-SE" baseline="0" dirty="0" err="1"/>
              <a:t>power</a:t>
            </a:r>
            <a:r>
              <a:rPr lang="sv-SE" baseline="0" dirty="0"/>
              <a:t> plant (</a:t>
            </a:r>
            <a:r>
              <a:rPr lang="sv-SE" baseline="0" dirty="0" err="1"/>
              <a:t>Coal</a:t>
            </a:r>
            <a:r>
              <a:rPr lang="sv-SE" baseline="0" dirty="0"/>
              <a:t> PP and Gas PP);</a:t>
            </a:r>
          </a:p>
          <a:p>
            <a:pPr marL="228600" indent="-228600">
              <a:buAutoNum type="arabicParenR"/>
            </a:pPr>
            <a:r>
              <a:rPr lang="sv-SE" baseline="0" dirty="0" err="1"/>
              <a:t>Objective</a:t>
            </a:r>
            <a:r>
              <a:rPr lang="sv-SE" baseline="0" dirty="0"/>
              <a:t> </a:t>
            </a:r>
            <a:r>
              <a:rPr lang="sv-SE" baseline="0" dirty="0" err="1"/>
              <a:t>function</a:t>
            </a:r>
            <a:r>
              <a:rPr lang="sv-SE" baseline="0" dirty="0"/>
              <a:t>: </a:t>
            </a:r>
            <a:r>
              <a:rPr lang="sv-SE" baseline="0" dirty="0" err="1"/>
              <a:t>minimize</a:t>
            </a:r>
            <a:r>
              <a:rPr lang="sv-SE" baseline="0" dirty="0"/>
              <a:t> the </a:t>
            </a:r>
            <a:r>
              <a:rPr lang="sv-SE" baseline="0" dirty="0" err="1"/>
              <a:t>annual</a:t>
            </a:r>
            <a:r>
              <a:rPr lang="sv-SE" baseline="0" dirty="0"/>
              <a:t> </a:t>
            </a:r>
            <a:r>
              <a:rPr lang="sv-SE" baseline="0" dirty="0" err="1"/>
              <a:t>production</a:t>
            </a:r>
            <a:r>
              <a:rPr lang="sv-SE" baseline="0" dirty="0"/>
              <a:t> </a:t>
            </a:r>
            <a:r>
              <a:rPr lang="sv-SE" baseline="0" dirty="0" err="1"/>
              <a:t>cost</a:t>
            </a:r>
            <a:r>
              <a:rPr lang="sv-SE" baseline="0" dirty="0"/>
              <a:t>;</a:t>
            </a:r>
          </a:p>
          <a:p>
            <a:pPr marL="228600" indent="-228600">
              <a:buAutoNum type="arabicParenR"/>
            </a:pPr>
            <a:r>
              <a:rPr lang="sv-SE" baseline="0" dirty="0" err="1"/>
              <a:t>Constraints</a:t>
            </a:r>
            <a:r>
              <a:rPr lang="sv-SE" baseline="0" dirty="0"/>
              <a:t>: max </a:t>
            </a:r>
            <a:r>
              <a:rPr lang="sv-SE" baseline="0" dirty="0" err="1"/>
              <a:t>coal</a:t>
            </a:r>
            <a:r>
              <a:rPr lang="sv-SE" baseline="0" dirty="0"/>
              <a:t> </a:t>
            </a:r>
            <a:r>
              <a:rPr lang="sv-SE" baseline="0" dirty="0" err="1"/>
              <a:t>availability</a:t>
            </a:r>
            <a:r>
              <a:rPr lang="sv-SE" baseline="0" dirty="0"/>
              <a:t>, max gas </a:t>
            </a:r>
            <a:r>
              <a:rPr lang="sv-SE" baseline="0" dirty="0" err="1"/>
              <a:t>availability</a:t>
            </a:r>
            <a:r>
              <a:rPr lang="sv-SE" baseline="0" dirty="0"/>
              <a:t>, min </a:t>
            </a:r>
            <a:r>
              <a:rPr lang="sv-SE" baseline="0" dirty="0" err="1"/>
              <a:t>annual</a:t>
            </a:r>
            <a:r>
              <a:rPr lang="sv-SE" baseline="0" dirty="0"/>
              <a:t> </a:t>
            </a:r>
            <a:r>
              <a:rPr lang="sv-SE" baseline="0" dirty="0" err="1"/>
              <a:t>demand</a:t>
            </a:r>
            <a:r>
              <a:rPr lang="sv-SE" baseline="0" dirty="0"/>
              <a:t> to be </a:t>
            </a:r>
            <a:r>
              <a:rPr lang="sv-SE" baseline="0" dirty="0" err="1"/>
              <a:t>satisfied</a:t>
            </a:r>
            <a:r>
              <a:rPr lang="sv-SE" baseline="0" dirty="0"/>
              <a:t>.</a:t>
            </a:r>
          </a:p>
          <a:p>
            <a:pPr marL="228600" indent="-228600">
              <a:buAutoNum type="arabicParenR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48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Let</a:t>
            </a:r>
            <a:r>
              <a:rPr lang="sv-SE" dirty="0"/>
              <a:t> </a:t>
            </a:r>
            <a:r>
              <a:rPr lang="sv-SE" dirty="0" err="1"/>
              <a:t>us</a:t>
            </a:r>
            <a:r>
              <a:rPr lang="sv-SE" dirty="0"/>
              <a:t> </a:t>
            </a:r>
            <a:r>
              <a:rPr lang="sv-SE" dirty="0" err="1"/>
              <a:t>collect</a:t>
            </a:r>
            <a:r>
              <a:rPr lang="sv-SE" dirty="0"/>
              <a:t> the information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write</a:t>
            </a:r>
            <a:r>
              <a:rPr lang="sv-SE" dirty="0"/>
              <a:t> the problem as a </a:t>
            </a:r>
            <a:r>
              <a:rPr lang="sv-SE" dirty="0" err="1"/>
              <a:t>linear</a:t>
            </a:r>
            <a:r>
              <a:rPr lang="sv-SE" dirty="0"/>
              <a:t> program:</a:t>
            </a:r>
          </a:p>
          <a:p>
            <a:pPr marL="228600" indent="-228600">
              <a:buAutoNum type="arabicParenR"/>
            </a:pPr>
            <a:r>
              <a:rPr lang="sv-SE" dirty="0" err="1"/>
              <a:t>Variables</a:t>
            </a:r>
            <a:r>
              <a:rPr lang="sv-SE" baseline="0" dirty="0"/>
              <a:t> (</a:t>
            </a:r>
            <a:r>
              <a:rPr lang="sv-SE" baseline="0" dirty="0" err="1"/>
              <a:t>which</a:t>
            </a:r>
            <a:r>
              <a:rPr lang="sv-SE" baseline="0" dirty="0"/>
              <a:t> </a:t>
            </a:r>
            <a:r>
              <a:rPr lang="sv-SE" baseline="0" dirty="0" err="1"/>
              <a:t>we</a:t>
            </a:r>
            <a:r>
              <a:rPr lang="sv-SE" baseline="0" dirty="0"/>
              <a:t> must </a:t>
            </a:r>
            <a:r>
              <a:rPr lang="sv-SE" baseline="0" dirty="0" err="1"/>
              <a:t>find</a:t>
            </a:r>
            <a:r>
              <a:rPr lang="sv-SE" baseline="0" dirty="0"/>
              <a:t> the optimal </a:t>
            </a:r>
            <a:r>
              <a:rPr lang="sv-SE" baseline="0" dirty="0" err="1"/>
              <a:t>value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): </a:t>
            </a:r>
            <a:r>
              <a:rPr lang="sv-SE" baseline="0" dirty="0" err="1"/>
              <a:t>annual</a:t>
            </a:r>
            <a:r>
              <a:rPr lang="sv-SE" baseline="0" dirty="0"/>
              <a:t> </a:t>
            </a:r>
            <a:r>
              <a:rPr lang="sv-SE" baseline="0" dirty="0" err="1"/>
              <a:t>production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each</a:t>
            </a:r>
            <a:r>
              <a:rPr lang="sv-SE" baseline="0" dirty="0"/>
              <a:t> </a:t>
            </a:r>
            <a:r>
              <a:rPr lang="sv-SE" baseline="0" dirty="0" err="1"/>
              <a:t>power</a:t>
            </a:r>
            <a:r>
              <a:rPr lang="sv-SE" baseline="0" dirty="0"/>
              <a:t> plant (</a:t>
            </a:r>
            <a:r>
              <a:rPr lang="sv-SE" baseline="0" dirty="0" err="1"/>
              <a:t>Coal</a:t>
            </a:r>
            <a:r>
              <a:rPr lang="sv-SE" baseline="0" dirty="0"/>
              <a:t> PP and Gas PP);</a:t>
            </a:r>
          </a:p>
          <a:p>
            <a:pPr marL="228600" indent="-228600">
              <a:buAutoNum type="arabicParenR"/>
            </a:pPr>
            <a:r>
              <a:rPr lang="sv-SE" baseline="0" dirty="0" err="1"/>
              <a:t>Objective</a:t>
            </a:r>
            <a:r>
              <a:rPr lang="sv-SE" baseline="0" dirty="0"/>
              <a:t> </a:t>
            </a:r>
            <a:r>
              <a:rPr lang="sv-SE" baseline="0" dirty="0" err="1"/>
              <a:t>function</a:t>
            </a:r>
            <a:r>
              <a:rPr lang="sv-SE" baseline="0" dirty="0"/>
              <a:t>: </a:t>
            </a:r>
            <a:r>
              <a:rPr lang="sv-SE" baseline="0" dirty="0" err="1"/>
              <a:t>minimize</a:t>
            </a:r>
            <a:r>
              <a:rPr lang="sv-SE" baseline="0" dirty="0"/>
              <a:t> the </a:t>
            </a:r>
            <a:r>
              <a:rPr lang="sv-SE" baseline="0" dirty="0" err="1"/>
              <a:t>annual</a:t>
            </a:r>
            <a:r>
              <a:rPr lang="sv-SE" baseline="0" dirty="0"/>
              <a:t> </a:t>
            </a:r>
            <a:r>
              <a:rPr lang="sv-SE" baseline="0" dirty="0" err="1"/>
              <a:t>production</a:t>
            </a:r>
            <a:r>
              <a:rPr lang="sv-SE" baseline="0" dirty="0"/>
              <a:t> </a:t>
            </a:r>
            <a:r>
              <a:rPr lang="sv-SE" baseline="0" dirty="0" err="1"/>
              <a:t>cost</a:t>
            </a:r>
            <a:r>
              <a:rPr lang="sv-SE" baseline="0" dirty="0"/>
              <a:t>;</a:t>
            </a:r>
          </a:p>
          <a:p>
            <a:pPr marL="228600" indent="-228600">
              <a:buAutoNum type="arabicParenR"/>
            </a:pPr>
            <a:r>
              <a:rPr lang="sv-SE" baseline="0" dirty="0" err="1"/>
              <a:t>Constraints</a:t>
            </a:r>
            <a:r>
              <a:rPr lang="sv-SE" baseline="0" dirty="0"/>
              <a:t>: min </a:t>
            </a:r>
            <a:r>
              <a:rPr lang="sv-SE" baseline="0" dirty="0" err="1"/>
              <a:t>annual</a:t>
            </a:r>
            <a:r>
              <a:rPr lang="sv-SE" baseline="0" dirty="0"/>
              <a:t> </a:t>
            </a:r>
            <a:r>
              <a:rPr lang="sv-SE" baseline="0" dirty="0" err="1"/>
              <a:t>demand</a:t>
            </a:r>
            <a:r>
              <a:rPr lang="sv-SE" baseline="0" dirty="0"/>
              <a:t> to be </a:t>
            </a:r>
            <a:r>
              <a:rPr lang="sv-SE" baseline="0" dirty="0" err="1"/>
              <a:t>satisfied</a:t>
            </a:r>
            <a:r>
              <a:rPr lang="sv-SE" baseline="0" dirty="0"/>
              <a:t>, max </a:t>
            </a:r>
            <a:r>
              <a:rPr lang="sv-SE" baseline="0" dirty="0" err="1"/>
              <a:t>coal</a:t>
            </a:r>
            <a:r>
              <a:rPr lang="sv-SE" baseline="0" dirty="0"/>
              <a:t> </a:t>
            </a:r>
            <a:r>
              <a:rPr lang="sv-SE" baseline="0" dirty="0" err="1"/>
              <a:t>availability</a:t>
            </a:r>
            <a:r>
              <a:rPr lang="sv-SE" baseline="0" dirty="0"/>
              <a:t>, max gas </a:t>
            </a:r>
            <a:r>
              <a:rPr lang="sv-SE" baseline="0" dirty="0" err="1"/>
              <a:t>availability</a:t>
            </a:r>
            <a:r>
              <a:rPr lang="sv-SE" baseline="0" dirty="0"/>
              <a:t> and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course</a:t>
            </a:r>
            <a:r>
              <a:rPr lang="sv-SE" baseline="0" dirty="0"/>
              <a:t> non-negative </a:t>
            </a:r>
            <a:r>
              <a:rPr lang="sv-SE" baseline="0" dirty="0" err="1"/>
              <a:t>values</a:t>
            </a:r>
            <a:r>
              <a:rPr lang="sv-SE" baseline="0" dirty="0"/>
              <a:t> for the </a:t>
            </a:r>
            <a:r>
              <a:rPr lang="sv-SE" baseline="0" dirty="0" err="1"/>
              <a:t>production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the </a:t>
            </a:r>
            <a:r>
              <a:rPr lang="sv-SE" baseline="0" dirty="0" err="1"/>
              <a:t>two</a:t>
            </a:r>
            <a:r>
              <a:rPr lang="sv-SE" baseline="0" dirty="0"/>
              <a:t> </a:t>
            </a:r>
            <a:r>
              <a:rPr lang="sv-SE" baseline="0" dirty="0" err="1"/>
              <a:t>power</a:t>
            </a:r>
            <a:r>
              <a:rPr lang="sv-SE" baseline="0" dirty="0"/>
              <a:t> plants.</a:t>
            </a:r>
          </a:p>
          <a:p>
            <a:endParaRPr lang="sv-SE" dirty="0"/>
          </a:p>
          <a:p>
            <a:r>
              <a:rPr lang="sv-SE" dirty="0"/>
              <a:t>From the information</a:t>
            </a:r>
            <a:r>
              <a:rPr lang="sv-SE" baseline="0" dirty="0"/>
              <a:t> </a:t>
            </a:r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collected</a:t>
            </a:r>
            <a:r>
              <a:rPr lang="sv-SE" baseline="0" dirty="0"/>
              <a:t>, </a:t>
            </a:r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</a:t>
            </a:r>
            <a:r>
              <a:rPr lang="sv-SE" baseline="0" dirty="0" err="1"/>
              <a:t>now</a:t>
            </a:r>
            <a:r>
              <a:rPr lang="sv-SE" baseline="0" dirty="0"/>
              <a:t> </a:t>
            </a:r>
            <a:r>
              <a:rPr lang="sv-SE" baseline="0" dirty="0" err="1"/>
              <a:t>write</a:t>
            </a:r>
            <a:r>
              <a:rPr lang="sv-SE" baseline="0" dirty="0"/>
              <a:t> the </a:t>
            </a:r>
            <a:r>
              <a:rPr lang="sv-SE" baseline="0" dirty="0" err="1"/>
              <a:t>formulation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the </a:t>
            </a:r>
            <a:r>
              <a:rPr lang="sv-SE" baseline="0" dirty="0" err="1"/>
              <a:t>linear</a:t>
            </a:r>
            <a:r>
              <a:rPr lang="sv-SE" baseline="0" dirty="0"/>
              <a:t> program.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8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Let</a:t>
            </a:r>
            <a:r>
              <a:rPr lang="sv-SE" dirty="0"/>
              <a:t> </a:t>
            </a:r>
            <a:r>
              <a:rPr lang="sv-SE" dirty="0" err="1"/>
              <a:t>us</a:t>
            </a:r>
            <a:r>
              <a:rPr lang="sv-SE" baseline="0" dirty="0"/>
              <a:t> </a:t>
            </a:r>
            <a:r>
              <a:rPr lang="sv-SE" baseline="0" dirty="0" err="1"/>
              <a:t>now</a:t>
            </a:r>
            <a:r>
              <a:rPr lang="sv-SE" baseline="0" dirty="0"/>
              <a:t> </a:t>
            </a:r>
            <a:r>
              <a:rPr lang="sv-SE" baseline="0" dirty="0" err="1"/>
              <a:t>represent</a:t>
            </a:r>
            <a:r>
              <a:rPr lang="sv-SE" baseline="0" dirty="0"/>
              <a:t> </a:t>
            </a:r>
            <a:r>
              <a:rPr lang="sv-SE" baseline="0" dirty="0" err="1"/>
              <a:t>how</a:t>
            </a:r>
            <a:r>
              <a:rPr lang="sv-SE" baseline="0" dirty="0"/>
              <a:t> the </a:t>
            </a:r>
            <a:r>
              <a:rPr lang="sv-SE" baseline="0" dirty="0" err="1"/>
              <a:t>constraints</a:t>
            </a:r>
            <a:r>
              <a:rPr lang="sv-SE" baseline="0" dirty="0"/>
              <a:t> </a:t>
            </a:r>
            <a:r>
              <a:rPr lang="sv-SE" baseline="0" dirty="0" err="1"/>
              <a:t>restrict</a:t>
            </a:r>
            <a:r>
              <a:rPr lang="sv-SE" baseline="0" dirty="0"/>
              <a:t> the solution space.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85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all, the </a:t>
            </a:r>
            <a:r>
              <a:rPr lang="sv-SE" dirty="0" err="1"/>
              <a:t>sum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production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coal</a:t>
            </a:r>
            <a:r>
              <a:rPr lang="sv-SE" dirty="0"/>
              <a:t> and the gas </a:t>
            </a:r>
            <a:r>
              <a:rPr lang="sv-SE" dirty="0" err="1"/>
              <a:t>power</a:t>
            </a:r>
            <a:r>
              <a:rPr lang="sv-SE" dirty="0"/>
              <a:t> plant must be at </a:t>
            </a:r>
            <a:r>
              <a:rPr lang="sv-SE" dirty="0" err="1"/>
              <a:t>least</a:t>
            </a:r>
            <a:r>
              <a:rPr lang="sv-SE" dirty="0"/>
              <a:t> </a:t>
            </a:r>
            <a:r>
              <a:rPr lang="sv-SE" dirty="0" err="1"/>
              <a:t>equal</a:t>
            </a:r>
            <a:r>
              <a:rPr lang="sv-SE" dirty="0"/>
              <a:t> to 250 </a:t>
            </a:r>
            <a:r>
              <a:rPr lang="sv-SE" dirty="0" err="1"/>
              <a:t>kWyr</a:t>
            </a:r>
            <a:r>
              <a:rPr lang="sv-SE" dirty="0"/>
              <a:t>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baseline="0" dirty="0"/>
              <a:t> be </a:t>
            </a:r>
            <a:r>
              <a:rPr lang="sv-SE" baseline="0" dirty="0" err="1"/>
              <a:t>represented</a:t>
            </a:r>
            <a:r>
              <a:rPr lang="sv-SE" baseline="0" dirty="0"/>
              <a:t> by the </a:t>
            </a:r>
            <a:r>
              <a:rPr lang="sv-SE" baseline="0" dirty="0" err="1"/>
              <a:t>light</a:t>
            </a:r>
            <a:r>
              <a:rPr lang="sv-SE" baseline="0" dirty="0"/>
              <a:t> </a:t>
            </a:r>
            <a:r>
              <a:rPr lang="sv-SE" baseline="0" dirty="0" err="1"/>
              <a:t>blue</a:t>
            </a:r>
            <a:r>
              <a:rPr lang="sv-SE" baseline="0" dirty="0"/>
              <a:t> </a:t>
            </a:r>
            <a:r>
              <a:rPr lang="sv-SE" baseline="0" dirty="0" err="1"/>
              <a:t>line</a:t>
            </a:r>
            <a:r>
              <a:rPr lang="sv-SE" baseline="0" dirty="0"/>
              <a:t> in the </a:t>
            </a:r>
            <a:r>
              <a:rPr lang="sv-SE" baseline="0" dirty="0" err="1"/>
              <a:t>graph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01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Secondly</a:t>
            </a:r>
            <a:r>
              <a:rPr lang="sv-SE" dirty="0"/>
              <a:t>, the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coal</a:t>
            </a:r>
            <a:r>
              <a:rPr lang="sv-SE" dirty="0"/>
              <a:t> must not </a:t>
            </a:r>
            <a:r>
              <a:rPr lang="sv-SE" dirty="0" err="1"/>
              <a:t>exceed</a:t>
            </a:r>
            <a:r>
              <a:rPr lang="sv-SE" dirty="0"/>
              <a:t> the </a:t>
            </a:r>
            <a:r>
              <a:rPr lang="sv-SE" dirty="0" err="1"/>
              <a:t>coal</a:t>
            </a:r>
            <a:r>
              <a:rPr lang="sv-SE" dirty="0"/>
              <a:t> </a:t>
            </a:r>
            <a:r>
              <a:rPr lang="sv-SE" dirty="0" err="1"/>
              <a:t>availability</a:t>
            </a:r>
            <a:r>
              <a:rPr lang="sv-SE" dirty="0"/>
              <a:t>,</a:t>
            </a:r>
            <a:r>
              <a:rPr lang="sv-SE" baseline="0" dirty="0"/>
              <a:t> 600 </a:t>
            </a:r>
            <a:r>
              <a:rPr lang="sv-SE" baseline="0" dirty="0" err="1"/>
              <a:t>kWyr</a:t>
            </a:r>
            <a:r>
              <a:rPr lang="sv-SE" baseline="0" dirty="0"/>
              <a:t>. </a:t>
            </a:r>
            <a:r>
              <a:rPr lang="sv-SE" baseline="0" dirty="0" err="1"/>
              <a:t>Since</a:t>
            </a:r>
            <a:r>
              <a:rPr lang="sv-SE" baseline="0" dirty="0"/>
              <a:t> the </a:t>
            </a:r>
            <a:r>
              <a:rPr lang="sv-SE" baseline="0" dirty="0" err="1"/>
              <a:t>use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coal</a:t>
            </a:r>
            <a:r>
              <a:rPr lang="sv-SE" baseline="0" dirty="0"/>
              <a:t> is </a:t>
            </a:r>
            <a:r>
              <a:rPr lang="sv-SE" baseline="0" dirty="0" err="1"/>
              <a:t>three</a:t>
            </a:r>
            <a:r>
              <a:rPr lang="sv-SE" baseline="0" dirty="0"/>
              <a:t> </a:t>
            </a:r>
            <a:r>
              <a:rPr lang="sv-SE" baseline="0" dirty="0" err="1"/>
              <a:t>times</a:t>
            </a:r>
            <a:r>
              <a:rPr lang="sv-SE" baseline="0" dirty="0"/>
              <a:t> the </a:t>
            </a:r>
            <a:r>
              <a:rPr lang="sv-SE" baseline="0" dirty="0" err="1"/>
              <a:t>production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the </a:t>
            </a:r>
            <a:r>
              <a:rPr lang="sv-SE" baseline="0" dirty="0" err="1"/>
              <a:t>power</a:t>
            </a:r>
            <a:r>
              <a:rPr lang="sv-SE" baseline="0" dirty="0"/>
              <a:t> plant, the </a:t>
            </a:r>
            <a:r>
              <a:rPr lang="sv-SE" baseline="0" dirty="0" err="1"/>
              <a:t>production</a:t>
            </a:r>
            <a:r>
              <a:rPr lang="sv-SE" baseline="0" dirty="0"/>
              <a:t> must not </a:t>
            </a:r>
            <a:r>
              <a:rPr lang="sv-SE" baseline="0" dirty="0" err="1"/>
              <a:t>exceed</a:t>
            </a:r>
            <a:r>
              <a:rPr lang="sv-SE" baseline="0" dirty="0"/>
              <a:t> 200 </a:t>
            </a:r>
            <a:r>
              <a:rPr lang="sv-SE" baseline="0" dirty="0" err="1"/>
              <a:t>kWyr</a:t>
            </a:r>
            <a:r>
              <a:rPr lang="sv-SE" baseline="0" dirty="0"/>
              <a:t>. </a:t>
            </a: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69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A </a:t>
            </a:r>
            <a:r>
              <a:rPr lang="sv-SE" dirty="0" err="1"/>
              <a:t>similar</a:t>
            </a:r>
            <a:r>
              <a:rPr lang="sv-SE" dirty="0"/>
              <a:t> reasoning </a:t>
            </a:r>
            <a:r>
              <a:rPr lang="sv-SE" dirty="0" err="1"/>
              <a:t>applier</a:t>
            </a:r>
            <a:r>
              <a:rPr lang="sv-SE" dirty="0"/>
              <a:t> to the gas </a:t>
            </a:r>
            <a:r>
              <a:rPr lang="sv-SE" dirty="0" err="1"/>
              <a:t>power</a:t>
            </a:r>
            <a:r>
              <a:rPr lang="sv-SE" dirty="0"/>
              <a:t> plant. The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gas must not </a:t>
            </a:r>
            <a:r>
              <a:rPr lang="sv-SE" dirty="0" err="1"/>
              <a:t>exceed</a:t>
            </a:r>
            <a:r>
              <a:rPr lang="sv-SE" dirty="0"/>
              <a:t> the gas </a:t>
            </a:r>
            <a:r>
              <a:rPr lang="sv-SE" dirty="0" err="1"/>
              <a:t>availability</a:t>
            </a:r>
            <a:r>
              <a:rPr lang="sv-SE" dirty="0"/>
              <a:t>,</a:t>
            </a:r>
            <a:r>
              <a:rPr lang="sv-SE" baseline="0" dirty="0"/>
              <a:t> 300 </a:t>
            </a:r>
            <a:r>
              <a:rPr lang="sv-SE" baseline="0" dirty="0" err="1"/>
              <a:t>kWyr</a:t>
            </a:r>
            <a:r>
              <a:rPr lang="sv-SE" baseline="0" dirty="0"/>
              <a:t>. </a:t>
            </a:r>
            <a:r>
              <a:rPr lang="sv-SE" baseline="0" dirty="0" err="1"/>
              <a:t>Since</a:t>
            </a:r>
            <a:r>
              <a:rPr lang="sv-SE" baseline="0" dirty="0"/>
              <a:t> the </a:t>
            </a:r>
            <a:r>
              <a:rPr lang="sv-SE" baseline="0" dirty="0" err="1"/>
              <a:t>use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gas is </a:t>
            </a:r>
            <a:r>
              <a:rPr lang="sv-SE" baseline="0" dirty="0" err="1"/>
              <a:t>twice</a:t>
            </a:r>
            <a:r>
              <a:rPr lang="sv-SE" baseline="0" dirty="0"/>
              <a:t> the </a:t>
            </a:r>
            <a:r>
              <a:rPr lang="sv-SE" baseline="0" dirty="0" err="1"/>
              <a:t>production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the </a:t>
            </a:r>
            <a:r>
              <a:rPr lang="sv-SE" baseline="0" dirty="0" err="1"/>
              <a:t>power</a:t>
            </a:r>
            <a:r>
              <a:rPr lang="sv-SE" baseline="0" dirty="0"/>
              <a:t> plant, the </a:t>
            </a:r>
            <a:r>
              <a:rPr lang="sv-SE" baseline="0" dirty="0" err="1"/>
              <a:t>production</a:t>
            </a:r>
            <a:r>
              <a:rPr lang="sv-SE" baseline="0" dirty="0"/>
              <a:t> must not </a:t>
            </a:r>
            <a:r>
              <a:rPr lang="sv-SE" baseline="0" dirty="0" err="1"/>
              <a:t>exceed</a:t>
            </a:r>
            <a:r>
              <a:rPr lang="sv-SE" baseline="0" dirty="0"/>
              <a:t> 150 </a:t>
            </a:r>
            <a:r>
              <a:rPr lang="sv-SE" baseline="0" dirty="0" err="1"/>
              <a:t>kWyr</a:t>
            </a:r>
            <a:r>
              <a:rPr lang="sv-SE" baseline="0" dirty="0"/>
              <a:t>. </a:t>
            </a: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09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Putting all the information </a:t>
            </a:r>
            <a:r>
              <a:rPr lang="sv-SE" dirty="0" err="1"/>
              <a:t>together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obtain</a:t>
            </a:r>
            <a:r>
              <a:rPr lang="sv-SE" dirty="0"/>
              <a:t> the solution space, </a:t>
            </a:r>
            <a:r>
              <a:rPr lang="sv-SE" dirty="0" err="1"/>
              <a:t>e.g</a:t>
            </a:r>
            <a:r>
              <a:rPr lang="sv-SE" dirty="0"/>
              <a:t>. the area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graph</a:t>
            </a:r>
            <a:r>
              <a:rPr lang="sv-SE" dirty="0"/>
              <a:t> </a:t>
            </a:r>
            <a:r>
              <a:rPr lang="sv-SE" dirty="0" err="1"/>
              <a:t>where</a:t>
            </a:r>
            <a:r>
              <a:rPr lang="sv-SE" dirty="0"/>
              <a:t> the solution </a:t>
            </a:r>
            <a:r>
              <a:rPr lang="sv-SE" dirty="0" err="1"/>
              <a:t>could</a:t>
            </a:r>
            <a:r>
              <a:rPr lang="sv-SE" dirty="0"/>
              <a:t> lie. The solution </a:t>
            </a:r>
            <a:r>
              <a:rPr lang="sv-SE" dirty="0" err="1"/>
              <a:t>will</a:t>
            </a:r>
            <a:r>
              <a:rPr lang="sv-SE" dirty="0"/>
              <a:t> be a </a:t>
            </a:r>
            <a:r>
              <a:rPr lang="sv-SE" dirty="0" err="1"/>
              <a:t>point</a:t>
            </a:r>
            <a:r>
              <a:rPr lang="sv-SE" dirty="0"/>
              <a:t> in </a:t>
            </a:r>
            <a:r>
              <a:rPr lang="sv-SE" dirty="0" err="1"/>
              <a:t>this</a:t>
            </a:r>
            <a:r>
              <a:rPr lang="sv-SE" dirty="0"/>
              <a:t> area, </a:t>
            </a:r>
            <a:r>
              <a:rPr lang="sv-SE" dirty="0" err="1"/>
              <a:t>determined</a:t>
            </a:r>
            <a:r>
              <a:rPr lang="sv-SE" dirty="0"/>
              <a:t> by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production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coal</a:t>
            </a:r>
            <a:r>
              <a:rPr lang="sv-SE" dirty="0"/>
              <a:t> </a:t>
            </a:r>
            <a:r>
              <a:rPr lang="sv-SE" dirty="0" err="1"/>
              <a:t>power</a:t>
            </a:r>
            <a:r>
              <a:rPr lang="sv-SE" dirty="0"/>
              <a:t> plant XCL and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production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gas </a:t>
            </a:r>
            <a:r>
              <a:rPr lang="sv-SE" dirty="0" err="1"/>
              <a:t>power</a:t>
            </a:r>
            <a:r>
              <a:rPr lang="sv-SE" dirty="0"/>
              <a:t> plant XGS.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89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AEB9D4D-6425-4BB7-B19E-22BAA7C97DF7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326F50F-7823-4E3F-A174-DEC004B9F1BD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6E84533-898D-42D8-B327-7BBD5B97BFD3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1F1E41A-9EC5-499D-B457-DC133ECA5A9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B782862-8339-4D15-93FF-5A33DC8152F8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577310-DE0F-4F54-BBAF-32BAE1FF589D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3FA61F4-C448-4309-81FE-9BEDDCDFD734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1F797-A017-49CD-ABAF-60F8FECA549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69FB-C2FF-4646-9173-0668BB4874E6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E569-14A9-4AC1-AFFE-0B46FD5E3F87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7812E9-6296-4B1A-A789-075AA2A21BFE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0B25-87A4-438A-ADB1-E4CEE130B035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93A9-BFDC-4872-B590-BC279D10C434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03DF-61D0-4D9C-B595-1BBA3758FE06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8572-B6E9-4429-B9D8-D403D2AC2D2D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5C1D-271F-407B-8B03-DAF239813ABF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DB34-2F97-47E8-8B46-A51209E124F7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220-39D1-4E19-9003-F74A0E5DE2FD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06DF-C743-4B2C-959D-11DFCFAA6A29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B1AF-9FE5-47C2-B357-536A4635D7D6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C43D46-0937-4580-9B46-D5B85B569F9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3AEFC70-4C78-4C36-B465-87F25598BEDF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D7ABF81-FFAB-46D9-9191-E5287D7CC3E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CF9CF56-5D71-476E-AF8D-0E0DCF780C67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78B2DEA-5B0D-43C8-9F00-C71BC26B61F9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C73C049-10C3-4B42-A98E-3222085A20CA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2443-E4F6-4FB0-A919-FBDAAA186740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95170" y="490238"/>
            <a:ext cx="6615429" cy="798335"/>
          </a:xfrm>
        </p:spPr>
        <p:txBody>
          <a:bodyPr>
            <a:normAutofit/>
          </a:bodyPr>
          <a:lstStyle/>
          <a:p>
            <a:r>
              <a:rPr lang="sv-SE" dirty="0"/>
              <a:t>An </a:t>
            </a:r>
            <a:r>
              <a:rPr lang="sv-SE" dirty="0" err="1"/>
              <a:t>island</a:t>
            </a:r>
            <a:r>
              <a:rPr lang="sv-SE" dirty="0"/>
              <a:t> </a:t>
            </a:r>
            <a:r>
              <a:rPr lang="sv-SE" dirty="0" err="1"/>
              <a:t>energy</a:t>
            </a:r>
            <a:r>
              <a:rPr lang="sv-SE" dirty="0"/>
              <a:t> system </a:t>
            </a:r>
            <a:r>
              <a:rPr lang="sv-SE" dirty="0" err="1"/>
              <a:t>example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/>
              <a:t>1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ADA413E-D310-43C1-BF42-141590B7CB26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324090" y="2686144"/>
            <a:ext cx="9055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Annual electricity demand of the island: 250 </a:t>
            </a:r>
            <a:r>
              <a:rPr lang="en-GB" sz="2400" b="1" dirty="0" err="1">
                <a:solidFill>
                  <a:srgbClr val="FF0000"/>
                </a:solidFill>
              </a:rPr>
              <a:t>kWyr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395" y="1640606"/>
            <a:ext cx="11301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cs typeface="Arial" panose="020B0604020202020204" pitchFamily="34" charset="0"/>
              </a:rPr>
              <a:t>We want to plan the energy supply of an island, in order to meet its annual electricity demand</a:t>
            </a:r>
            <a:endParaRPr lang="en-GB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90" y="3231523"/>
            <a:ext cx="9055608" cy="2438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38773" y="5722349"/>
            <a:ext cx="5423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Source: </a:t>
            </a:r>
            <a:r>
              <a:rPr lang="en-GB" sz="1600" dirty="0" err="1"/>
              <a:t>Pexels</a:t>
            </a:r>
            <a:r>
              <a:rPr lang="en-GB" sz="1600" dirty="0"/>
              <a:t>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479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/>
              <a:t>2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56FE231-15B8-4867-B791-0A160FA08B84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1995170" y="490238"/>
            <a:ext cx="6985543" cy="79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An </a:t>
            </a:r>
            <a:r>
              <a:rPr lang="sv-SE" dirty="0" err="1"/>
              <a:t>island</a:t>
            </a:r>
            <a:r>
              <a:rPr lang="sv-SE" dirty="0"/>
              <a:t> </a:t>
            </a:r>
            <a:r>
              <a:rPr lang="sv-SE" dirty="0" err="1"/>
              <a:t>energy</a:t>
            </a:r>
            <a:r>
              <a:rPr lang="sv-SE" dirty="0"/>
              <a:t> system </a:t>
            </a:r>
            <a:r>
              <a:rPr lang="sv-SE" dirty="0" err="1"/>
              <a:t>example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83771" y="1673264"/>
            <a:ext cx="1103811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cs typeface="Arial" panose="020B0604020202020204" pitchFamily="34" charset="0"/>
              </a:rPr>
              <a:t>The island has two power plants, one is based on coal, and other is based on natural gas. </a:t>
            </a:r>
          </a:p>
          <a:p>
            <a:pPr>
              <a:lnSpc>
                <a:spcPct val="90000"/>
              </a:lnSpc>
            </a:pPr>
            <a:r>
              <a:rPr lang="en-GB" sz="2400" b="1" dirty="0">
                <a:cs typeface="Arial" panose="020B0604020202020204" pitchFamily="34" charset="0"/>
              </a:rPr>
              <a:t>How much should each power plant produce </a:t>
            </a:r>
            <a:r>
              <a:rPr lang="en-GB" sz="2400" dirty="0">
                <a:cs typeface="Arial" panose="020B0604020202020204" pitchFamily="34" charset="0"/>
              </a:rPr>
              <a:t>to meet the annual electricity demand of the island at </a:t>
            </a:r>
            <a:r>
              <a:rPr lang="en-GB" sz="2400" b="1" dirty="0">
                <a:cs typeface="Arial" panose="020B0604020202020204" pitchFamily="34" charset="0"/>
              </a:rPr>
              <a:t>minimum cost</a:t>
            </a:r>
            <a:r>
              <a:rPr lang="en-GB" sz="2400" dirty="0">
                <a:cs typeface="Arial" panose="020B0604020202020204" pitchFamily="34" charset="0"/>
              </a:rPr>
              <a:t>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37667"/>
              </p:ext>
            </p:extLst>
          </p:nvPr>
        </p:nvGraphicFramePr>
        <p:xfrm>
          <a:off x="782051" y="3465557"/>
          <a:ext cx="10800350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70">
                  <a:extLst>
                    <a:ext uri="{9D8B030D-6E8A-4147-A177-3AD203B41FA5}">
                      <a16:colId xmlns:a16="http://schemas.microsoft.com/office/drawing/2014/main" val="11101815"/>
                    </a:ext>
                  </a:extLst>
                </a:gridCol>
                <a:gridCol w="2160070">
                  <a:extLst>
                    <a:ext uri="{9D8B030D-6E8A-4147-A177-3AD203B41FA5}">
                      <a16:colId xmlns:a16="http://schemas.microsoft.com/office/drawing/2014/main" val="1350672501"/>
                    </a:ext>
                  </a:extLst>
                </a:gridCol>
                <a:gridCol w="2160070">
                  <a:extLst>
                    <a:ext uri="{9D8B030D-6E8A-4147-A177-3AD203B41FA5}">
                      <a16:colId xmlns:a16="http://schemas.microsoft.com/office/drawing/2014/main" val="982931339"/>
                    </a:ext>
                  </a:extLst>
                </a:gridCol>
                <a:gridCol w="2160070">
                  <a:extLst>
                    <a:ext uri="{9D8B030D-6E8A-4147-A177-3AD203B41FA5}">
                      <a16:colId xmlns:a16="http://schemas.microsoft.com/office/drawing/2014/main" val="4114492899"/>
                    </a:ext>
                  </a:extLst>
                </a:gridCol>
                <a:gridCol w="2160070">
                  <a:extLst>
                    <a:ext uri="{9D8B030D-6E8A-4147-A177-3AD203B41FA5}">
                      <a16:colId xmlns:a16="http://schemas.microsoft.com/office/drawing/2014/main" val="358877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Production decision</a:t>
                      </a:r>
                      <a:r>
                        <a:rPr lang="en-US" b="1" baseline="0" dirty="0"/>
                        <a:t> variable (</a:t>
                      </a:r>
                      <a:r>
                        <a:rPr lang="en-US" b="1" baseline="0" dirty="0" err="1"/>
                        <a:t>kWyr</a:t>
                      </a:r>
                      <a:r>
                        <a:rPr lang="en-US" b="1" baseline="0" dirty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Fuel requirement</a:t>
                      </a:r>
                      <a:r>
                        <a:rPr lang="en-US" b="1" baseline="0" dirty="0"/>
                        <a:t> per unit production (</a:t>
                      </a:r>
                      <a:r>
                        <a:rPr lang="en-US" b="1" baseline="0" dirty="0" err="1"/>
                        <a:t>kWyr</a:t>
                      </a:r>
                      <a:r>
                        <a:rPr lang="en-US" b="1" baseline="0" dirty="0"/>
                        <a:t>/</a:t>
                      </a:r>
                      <a:r>
                        <a:rPr lang="en-US" b="1" baseline="0" dirty="0" err="1"/>
                        <a:t>kWyr</a:t>
                      </a:r>
                      <a:r>
                        <a:rPr lang="en-US" b="1" baseline="0" dirty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Cost of production (</a:t>
                      </a:r>
                      <a:r>
                        <a:rPr lang="en-US" b="1" dirty="0" smtClean="0"/>
                        <a:t>USD/</a:t>
                      </a:r>
                      <a:r>
                        <a:rPr lang="en-US" b="1" dirty="0" err="1" smtClean="0"/>
                        <a:t>kWyr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Fuel availability</a:t>
                      </a:r>
                      <a:r>
                        <a:rPr lang="en-US" b="1" baseline="0" dirty="0"/>
                        <a:t> (</a:t>
                      </a:r>
                      <a:r>
                        <a:rPr lang="en-US" b="1" baseline="0" dirty="0" err="1"/>
                        <a:t>kWyr</a:t>
                      </a:r>
                      <a:r>
                        <a:rPr lang="en-US" b="1" baseline="0" dirty="0"/>
                        <a:t>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72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Coal</a:t>
                      </a:r>
                      <a:r>
                        <a:rPr lang="en-US" baseline="0" dirty="0"/>
                        <a:t> 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 (coal)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Gas</a:t>
                      </a:r>
                      <a:r>
                        <a:rPr lang="en-US" baseline="0" dirty="0"/>
                        <a:t> 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 (gas)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15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96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/>
              <a:t>3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3EDAE0CF-A35A-4C63-AF4F-1A0EDD479221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25837" y="1647658"/>
            <a:ext cx="935935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Summary of data</a:t>
            </a:r>
            <a:r>
              <a:rPr lang="en-GB" sz="2000" b="1" dirty="0"/>
              <a:t>:</a:t>
            </a:r>
          </a:p>
          <a:p>
            <a:endParaRPr lang="en-GB" sz="2000" b="1" dirty="0"/>
          </a:p>
          <a:p>
            <a:r>
              <a:rPr lang="en-GB" sz="2000" b="1" dirty="0"/>
              <a:t>Annual electricity demand = 250 </a:t>
            </a:r>
            <a:r>
              <a:rPr lang="en-GB" sz="2000" b="1" dirty="0" err="1"/>
              <a:t>kWyr</a:t>
            </a:r>
            <a:endParaRPr lang="en-GB" sz="2000" b="1" dirty="0"/>
          </a:p>
          <a:p>
            <a:r>
              <a:rPr lang="en-GB" sz="2000" b="1" dirty="0"/>
              <a:t>Production costs:</a:t>
            </a:r>
          </a:p>
          <a:p>
            <a:r>
              <a:rPr lang="en-GB" sz="2000" b="1" dirty="0"/>
              <a:t>			Coal PP = 350 </a:t>
            </a:r>
            <a:r>
              <a:rPr lang="en-GB" sz="2000" b="1" dirty="0" smtClean="0"/>
              <a:t>USD/</a:t>
            </a:r>
            <a:r>
              <a:rPr lang="en-GB" sz="2000" b="1" dirty="0" err="1" smtClean="0"/>
              <a:t>kWyr</a:t>
            </a:r>
            <a:endParaRPr lang="en-GB" sz="2000" b="1" dirty="0"/>
          </a:p>
          <a:p>
            <a:r>
              <a:rPr lang="en-GB" sz="2000" b="1" dirty="0"/>
              <a:t>			Gas PP = 300 </a:t>
            </a:r>
            <a:r>
              <a:rPr lang="en-GB" sz="2000" b="1" dirty="0" smtClean="0"/>
              <a:t>USD/</a:t>
            </a:r>
            <a:r>
              <a:rPr lang="en-GB" sz="2000" b="1" dirty="0" err="1" smtClean="0"/>
              <a:t>kWyr</a:t>
            </a:r>
            <a:endParaRPr lang="en-GB" sz="2000" b="1" dirty="0"/>
          </a:p>
          <a:p>
            <a:r>
              <a:rPr lang="en-GB" sz="2000" b="1" dirty="0"/>
              <a:t>Fuel requirement:</a:t>
            </a:r>
          </a:p>
          <a:p>
            <a:r>
              <a:rPr lang="en-GB" sz="2000" b="1" dirty="0"/>
              <a:t>			Coal PP = 3 </a:t>
            </a:r>
            <a:r>
              <a:rPr lang="en-GB" sz="2000" b="1" dirty="0" err="1"/>
              <a:t>kWyr</a:t>
            </a:r>
            <a:r>
              <a:rPr lang="en-GB" sz="2000" b="1" dirty="0"/>
              <a:t>/</a:t>
            </a:r>
            <a:r>
              <a:rPr lang="en-GB" sz="2000" b="1" dirty="0" err="1"/>
              <a:t>kWyr</a:t>
            </a:r>
            <a:endParaRPr lang="en-GB" sz="2000" b="1" dirty="0"/>
          </a:p>
          <a:p>
            <a:r>
              <a:rPr lang="en-GB" sz="2000" b="1" dirty="0"/>
              <a:t>			Gas PP = 2 </a:t>
            </a:r>
            <a:r>
              <a:rPr lang="en-GB" sz="2000" b="1" dirty="0" err="1"/>
              <a:t>kWyr</a:t>
            </a:r>
            <a:r>
              <a:rPr lang="en-GB" sz="2000" b="1" dirty="0"/>
              <a:t>/</a:t>
            </a:r>
            <a:r>
              <a:rPr lang="en-GB" sz="2000" b="1" dirty="0" err="1"/>
              <a:t>kWyr</a:t>
            </a:r>
            <a:endParaRPr lang="en-GB" sz="2000" b="1" dirty="0"/>
          </a:p>
          <a:p>
            <a:r>
              <a:rPr lang="en-GB" sz="2000" b="1" dirty="0"/>
              <a:t>Fuel availability:</a:t>
            </a:r>
          </a:p>
          <a:p>
            <a:r>
              <a:rPr lang="en-GB" sz="2000" b="1" dirty="0"/>
              <a:t>			Coal = 600 </a:t>
            </a:r>
            <a:r>
              <a:rPr lang="en-GB" sz="2000" b="1" dirty="0" err="1"/>
              <a:t>kWyr</a:t>
            </a:r>
            <a:endParaRPr lang="en-GB" sz="2000" b="1" dirty="0"/>
          </a:p>
          <a:p>
            <a:r>
              <a:rPr lang="en-GB" sz="2000" b="1" dirty="0"/>
              <a:t>			Gas = 300 </a:t>
            </a:r>
            <a:r>
              <a:rPr lang="en-GB" sz="2000" b="1" dirty="0" err="1"/>
              <a:t>kWyr</a:t>
            </a:r>
            <a:r>
              <a:rPr lang="en-GB" sz="2000" b="1" dirty="0"/>
              <a:t>		</a:t>
            </a:r>
          </a:p>
        </p:txBody>
      </p:sp>
      <p:sp>
        <p:nvSpPr>
          <p:cNvPr id="8" name="Title 8"/>
          <p:cNvSpPr txBox="1">
            <a:spLocks/>
          </p:cNvSpPr>
          <p:nvPr/>
        </p:nvSpPr>
        <p:spPr>
          <a:xfrm>
            <a:off x="1995170" y="490238"/>
            <a:ext cx="7235915" cy="79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An </a:t>
            </a:r>
            <a:r>
              <a:rPr lang="sv-SE" dirty="0" err="1"/>
              <a:t>island</a:t>
            </a:r>
            <a:r>
              <a:rPr lang="sv-SE" dirty="0"/>
              <a:t> </a:t>
            </a:r>
            <a:r>
              <a:rPr lang="sv-SE" dirty="0" err="1"/>
              <a:t>energy</a:t>
            </a:r>
            <a:r>
              <a:rPr lang="sv-SE" dirty="0"/>
              <a:t> system </a:t>
            </a:r>
            <a:r>
              <a:rPr lang="sv-SE" dirty="0" err="1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02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/>
              <a:t>4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AEA3BCCD-A0CE-4443-B068-FB8BD3E3C359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25837" y="1647658"/>
            <a:ext cx="93593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Formulation</a:t>
            </a:r>
            <a:r>
              <a:rPr lang="en-GB" sz="2000" b="1" dirty="0"/>
              <a:t>:</a:t>
            </a:r>
          </a:p>
          <a:p>
            <a:endParaRPr lang="en-GB" sz="2000" b="1" dirty="0"/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Minimize z = 350 * XCL + 300 * XGS </a:t>
            </a:r>
          </a:p>
          <a:p>
            <a:endParaRPr lang="en-GB" sz="2000" b="1" dirty="0"/>
          </a:p>
          <a:p>
            <a:r>
              <a:rPr lang="en-GB" sz="2000" b="1" dirty="0"/>
              <a:t>Subject to: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Production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XCL + XGS   ≥  250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Coal availability constraint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 3* XCL ≤  600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Gas availability constraint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  2* XGS   ≤  300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	XCL ≥ 0, XGS ≥ 0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	where 	</a:t>
            </a: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XCL is the Coal PP production (</a:t>
            </a:r>
            <a:r>
              <a:rPr lang="en-GB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kWyr</a:t>
            </a: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XGS is the Gas PP production (</a:t>
            </a:r>
            <a:r>
              <a:rPr lang="en-GB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kWyr</a:t>
            </a: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2000" b="1" dirty="0"/>
          </a:p>
        </p:txBody>
      </p:sp>
      <p:sp>
        <p:nvSpPr>
          <p:cNvPr id="8" name="Title 8"/>
          <p:cNvSpPr txBox="1">
            <a:spLocks/>
          </p:cNvSpPr>
          <p:nvPr/>
        </p:nvSpPr>
        <p:spPr>
          <a:xfrm>
            <a:off x="1995171" y="490238"/>
            <a:ext cx="7551600" cy="79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An </a:t>
            </a:r>
            <a:r>
              <a:rPr lang="sv-SE" dirty="0" err="1"/>
              <a:t>island</a:t>
            </a:r>
            <a:r>
              <a:rPr lang="sv-SE" dirty="0"/>
              <a:t> </a:t>
            </a:r>
            <a:r>
              <a:rPr lang="sv-SE" dirty="0" err="1"/>
              <a:t>energy</a:t>
            </a:r>
            <a:r>
              <a:rPr lang="sv-SE" dirty="0"/>
              <a:t> system </a:t>
            </a:r>
            <a:r>
              <a:rPr lang="sv-SE" dirty="0" err="1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89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/>
              <a:t>5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2E548C1A-B66E-4046-99B9-D190F4547B7A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8" name="Title 8"/>
          <p:cNvSpPr txBox="1">
            <a:spLocks/>
          </p:cNvSpPr>
          <p:nvPr/>
        </p:nvSpPr>
        <p:spPr>
          <a:xfrm>
            <a:off x="1995171" y="490238"/>
            <a:ext cx="7573372" cy="79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An </a:t>
            </a:r>
            <a:r>
              <a:rPr lang="sv-SE" dirty="0" err="1"/>
              <a:t>island</a:t>
            </a:r>
            <a:r>
              <a:rPr lang="sv-SE" dirty="0"/>
              <a:t> </a:t>
            </a:r>
            <a:r>
              <a:rPr lang="sv-SE" dirty="0" err="1"/>
              <a:t>energy</a:t>
            </a:r>
            <a:r>
              <a:rPr lang="sv-SE" dirty="0"/>
              <a:t> system </a:t>
            </a:r>
            <a:r>
              <a:rPr lang="sv-SE" dirty="0" err="1"/>
              <a:t>example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774136" y="1578429"/>
            <a:ext cx="66311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Graphical representation of the constraints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51" y="2433835"/>
            <a:ext cx="3570734" cy="34528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7540CC-3AD4-4184-8388-EB07DE2BE516}"/>
              </a:ext>
            </a:extLst>
          </p:cNvPr>
          <p:cNvSpPr/>
          <p:nvPr/>
        </p:nvSpPr>
        <p:spPr>
          <a:xfrm>
            <a:off x="327105" y="2541836"/>
            <a:ext cx="3885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XCL = Coal PP production (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kWyr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XGS = Gas PP production (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kWyr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496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/>
              <a:t>6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5190F648-1DB8-409D-A72F-D4BFFD6AD291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8" name="Title 8"/>
          <p:cNvSpPr txBox="1">
            <a:spLocks/>
          </p:cNvSpPr>
          <p:nvPr/>
        </p:nvSpPr>
        <p:spPr>
          <a:xfrm>
            <a:off x="1995171" y="490238"/>
            <a:ext cx="7497172" cy="79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An </a:t>
            </a:r>
            <a:r>
              <a:rPr lang="sv-SE" dirty="0" err="1"/>
              <a:t>island</a:t>
            </a:r>
            <a:r>
              <a:rPr lang="sv-SE" dirty="0"/>
              <a:t> </a:t>
            </a:r>
            <a:r>
              <a:rPr lang="sv-SE" dirty="0" err="1"/>
              <a:t>energy</a:t>
            </a:r>
            <a:r>
              <a:rPr lang="sv-SE" dirty="0"/>
              <a:t> system </a:t>
            </a:r>
            <a:r>
              <a:rPr lang="sv-SE" dirty="0" err="1"/>
              <a:t>example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774136" y="1578429"/>
            <a:ext cx="66311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Graphical representation of the constraints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56" y="2433833"/>
            <a:ext cx="3570736" cy="3452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022BCF-7289-45E5-A6E2-8B0325F2BA2A}"/>
              </a:ext>
            </a:extLst>
          </p:cNvPr>
          <p:cNvSpPr/>
          <p:nvPr/>
        </p:nvSpPr>
        <p:spPr>
          <a:xfrm>
            <a:off x="327105" y="2541836"/>
            <a:ext cx="3885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XCL = Coal PP production (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kWyr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XGS = Gas PP production (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kWyr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1692D-B666-41BB-85C9-CAC0E9A9AFEE}"/>
              </a:ext>
            </a:extLst>
          </p:cNvPr>
          <p:cNvSpPr/>
          <p:nvPr/>
        </p:nvSpPr>
        <p:spPr>
          <a:xfrm>
            <a:off x="323391" y="4768362"/>
            <a:ext cx="3885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Production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5868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/>
              <a:t>7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C429140B-1EF5-4343-B998-3F47AACF8630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8" name="Title 8"/>
          <p:cNvSpPr txBox="1">
            <a:spLocks/>
          </p:cNvSpPr>
          <p:nvPr/>
        </p:nvSpPr>
        <p:spPr>
          <a:xfrm>
            <a:off x="1995171" y="490238"/>
            <a:ext cx="7410086" cy="79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An </a:t>
            </a:r>
            <a:r>
              <a:rPr lang="sv-SE" dirty="0" err="1"/>
              <a:t>island</a:t>
            </a:r>
            <a:r>
              <a:rPr lang="sv-SE" dirty="0"/>
              <a:t> </a:t>
            </a:r>
            <a:r>
              <a:rPr lang="sv-SE" dirty="0" err="1"/>
              <a:t>energy</a:t>
            </a:r>
            <a:r>
              <a:rPr lang="sv-SE" dirty="0"/>
              <a:t> system </a:t>
            </a:r>
            <a:r>
              <a:rPr lang="sv-SE" dirty="0" err="1"/>
              <a:t>example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774136" y="1578429"/>
            <a:ext cx="66311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Graphical representation of the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439" y="2444718"/>
            <a:ext cx="3559480" cy="344191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764164" y="3280500"/>
            <a:ext cx="1610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3* XCL ≤  600</a:t>
            </a:r>
          </a:p>
        </p:txBody>
      </p:sp>
      <p:sp>
        <p:nvSpPr>
          <p:cNvPr id="9" name="Right Arrow 8"/>
          <p:cNvSpPr/>
          <p:nvPr/>
        </p:nvSpPr>
        <p:spPr>
          <a:xfrm rot="7651663">
            <a:off x="6971051" y="3867449"/>
            <a:ext cx="646336" cy="1978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0E00C-8CB7-44FF-BDB5-563A7604B9BE}"/>
              </a:ext>
            </a:extLst>
          </p:cNvPr>
          <p:cNvSpPr/>
          <p:nvPr/>
        </p:nvSpPr>
        <p:spPr>
          <a:xfrm>
            <a:off x="327105" y="2541836"/>
            <a:ext cx="3885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XCL = Coal PP production (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kWyr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XGS = Gas PP production (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kWyr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A6BAE-3FE0-4265-88AD-2BD30930CB04}"/>
              </a:ext>
            </a:extLst>
          </p:cNvPr>
          <p:cNvSpPr/>
          <p:nvPr/>
        </p:nvSpPr>
        <p:spPr>
          <a:xfrm>
            <a:off x="323391" y="4768362"/>
            <a:ext cx="3885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2. Coal availability constraint</a:t>
            </a:r>
          </a:p>
        </p:txBody>
      </p:sp>
    </p:spTree>
    <p:extLst>
      <p:ext uri="{BB962C8B-B14F-4D97-AF65-F5344CB8AC3E}">
        <p14:creationId xmlns:p14="http://schemas.microsoft.com/office/powerpoint/2010/main" val="17016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/>
              <a:t>8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71B1FD42-3400-4065-AF09-18348564A573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8" name="Title 8"/>
          <p:cNvSpPr txBox="1">
            <a:spLocks/>
          </p:cNvSpPr>
          <p:nvPr/>
        </p:nvSpPr>
        <p:spPr>
          <a:xfrm>
            <a:off x="1995171" y="490238"/>
            <a:ext cx="7333886" cy="79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An </a:t>
            </a:r>
            <a:r>
              <a:rPr lang="sv-SE" dirty="0" err="1"/>
              <a:t>island</a:t>
            </a:r>
            <a:r>
              <a:rPr lang="sv-SE" dirty="0"/>
              <a:t> </a:t>
            </a:r>
            <a:r>
              <a:rPr lang="sv-SE" dirty="0" err="1"/>
              <a:t>energy</a:t>
            </a:r>
            <a:r>
              <a:rPr lang="sv-SE" dirty="0"/>
              <a:t> system </a:t>
            </a:r>
            <a:r>
              <a:rPr lang="sv-SE" dirty="0" err="1"/>
              <a:t>example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774136" y="1578429"/>
            <a:ext cx="66311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Graphical representation of the constraints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412" y="2448200"/>
            <a:ext cx="3555878" cy="34384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64706" y="2572928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2* XGS ≤  300</a:t>
            </a:r>
          </a:p>
        </p:txBody>
      </p:sp>
      <p:sp>
        <p:nvSpPr>
          <p:cNvPr id="11" name="Right Arrow 10"/>
          <p:cNvSpPr/>
          <p:nvPr/>
        </p:nvSpPr>
        <p:spPr>
          <a:xfrm rot="7651663">
            <a:off x="5871593" y="3159877"/>
            <a:ext cx="646336" cy="1978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8FB71-F65D-4AF4-9CB6-343680AE2CD2}"/>
              </a:ext>
            </a:extLst>
          </p:cNvPr>
          <p:cNvSpPr/>
          <p:nvPr/>
        </p:nvSpPr>
        <p:spPr>
          <a:xfrm>
            <a:off x="327105" y="2541836"/>
            <a:ext cx="3885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XCL = Coal PP production (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kWyr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XGS = Gas PP production (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kWyr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B2B86-2C45-4681-8252-86BA4E8BE3D1}"/>
              </a:ext>
            </a:extLst>
          </p:cNvPr>
          <p:cNvSpPr/>
          <p:nvPr/>
        </p:nvSpPr>
        <p:spPr>
          <a:xfrm>
            <a:off x="323391" y="4768362"/>
            <a:ext cx="3885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3. Gas availability constraint</a:t>
            </a:r>
          </a:p>
        </p:txBody>
      </p:sp>
    </p:spTree>
    <p:extLst>
      <p:ext uri="{BB962C8B-B14F-4D97-AF65-F5344CB8AC3E}">
        <p14:creationId xmlns:p14="http://schemas.microsoft.com/office/powerpoint/2010/main" val="20030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/>
              <a:t>9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0D01C111-9F06-4E79-89B0-B915461739F2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8" name="Title 8"/>
          <p:cNvSpPr txBox="1">
            <a:spLocks/>
          </p:cNvSpPr>
          <p:nvPr/>
        </p:nvSpPr>
        <p:spPr>
          <a:xfrm>
            <a:off x="1995171" y="490238"/>
            <a:ext cx="7323000" cy="79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An </a:t>
            </a:r>
            <a:r>
              <a:rPr lang="sv-SE" dirty="0" err="1"/>
              <a:t>island</a:t>
            </a:r>
            <a:r>
              <a:rPr lang="sv-SE" dirty="0"/>
              <a:t> </a:t>
            </a:r>
            <a:r>
              <a:rPr lang="sv-SE" dirty="0" err="1"/>
              <a:t>energy</a:t>
            </a:r>
            <a:r>
              <a:rPr lang="sv-SE" dirty="0"/>
              <a:t> system </a:t>
            </a:r>
            <a:r>
              <a:rPr lang="sv-SE" dirty="0" err="1"/>
              <a:t>example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774136" y="1578429"/>
            <a:ext cx="66311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Graphical representation of the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51" y="2455603"/>
            <a:ext cx="3550738" cy="34334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1AFBD7-8680-407E-AD9E-C780E80BF76F}"/>
              </a:ext>
            </a:extLst>
          </p:cNvPr>
          <p:cNvSpPr/>
          <p:nvPr/>
        </p:nvSpPr>
        <p:spPr>
          <a:xfrm>
            <a:off x="327105" y="2541836"/>
            <a:ext cx="3885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XCL = Coal PP production (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kWyr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XGS = Gas PP production (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kWyr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577EDC-C5C9-40E1-9DB9-2C968D502ED5}"/>
              </a:ext>
            </a:extLst>
          </p:cNvPr>
          <p:cNvSpPr/>
          <p:nvPr/>
        </p:nvSpPr>
        <p:spPr>
          <a:xfrm>
            <a:off x="323390" y="4768362"/>
            <a:ext cx="4014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Solution space marked in dark red</a:t>
            </a:r>
          </a:p>
        </p:txBody>
      </p:sp>
    </p:spTree>
    <p:extLst>
      <p:ext uri="{BB962C8B-B14F-4D97-AF65-F5344CB8AC3E}">
        <p14:creationId xmlns:p14="http://schemas.microsoft.com/office/powerpoint/2010/main" val="27918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8152</TotalTime>
  <Words>827</Words>
  <Application>Microsoft Office PowerPoint</Application>
  <PresentationFormat>Widescreen</PresentationFormat>
  <Paragraphs>114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OSeMOSYS_dESA_OpTIMUS</vt:lpstr>
      <vt:lpstr>Custom Design</vt:lpstr>
      <vt:lpstr>An island energy system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179</cp:revision>
  <dcterms:created xsi:type="dcterms:W3CDTF">2015-09-18T21:05:15Z</dcterms:created>
  <dcterms:modified xsi:type="dcterms:W3CDTF">2020-04-02T15:47:58Z</dcterms:modified>
</cp:coreProperties>
</file>