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21"/>
  </p:notesMasterIdLst>
  <p:sldIdLst>
    <p:sldId id="507" r:id="rId3"/>
    <p:sldId id="508" r:id="rId4"/>
    <p:sldId id="478" r:id="rId5"/>
    <p:sldId id="476" r:id="rId6"/>
    <p:sldId id="479" r:id="rId7"/>
    <p:sldId id="482" r:id="rId8"/>
    <p:sldId id="483" r:id="rId9"/>
    <p:sldId id="485" r:id="rId10"/>
    <p:sldId id="486" r:id="rId11"/>
    <p:sldId id="495" r:id="rId12"/>
    <p:sldId id="492" r:id="rId13"/>
    <p:sldId id="487" r:id="rId14"/>
    <p:sldId id="489" r:id="rId15"/>
    <p:sldId id="494" r:id="rId16"/>
    <p:sldId id="526" r:id="rId17"/>
    <p:sldId id="491" r:id="rId18"/>
    <p:sldId id="497" r:id="rId19"/>
    <p:sldId id="4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81941" autoAdjust="0"/>
  </p:normalViewPr>
  <p:slideViewPr>
    <p:cSldViewPr snapToGrid="0">
      <p:cViewPr varScale="1">
        <p:scale>
          <a:sx n="96" d="100"/>
          <a:sy n="96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</a:t>
            </a:r>
            <a:r>
              <a:rPr lang="sv-SE" dirty="0" err="1"/>
              <a:t>collect</a:t>
            </a:r>
            <a:r>
              <a:rPr lang="sv-SE" dirty="0"/>
              <a:t> the information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write</a:t>
            </a:r>
            <a:r>
              <a:rPr lang="sv-SE" dirty="0"/>
              <a:t> the problem as a </a:t>
            </a:r>
            <a:r>
              <a:rPr lang="sv-SE" dirty="0" err="1"/>
              <a:t>linear</a:t>
            </a:r>
            <a:r>
              <a:rPr lang="sv-SE" dirty="0"/>
              <a:t> program:</a:t>
            </a:r>
          </a:p>
          <a:p>
            <a:pPr marL="228600" indent="-228600">
              <a:buAutoNum type="arabicParenR"/>
            </a:pPr>
            <a:r>
              <a:rPr lang="sv-SE" dirty="0" err="1"/>
              <a:t>Variables</a:t>
            </a:r>
            <a:r>
              <a:rPr lang="sv-SE" baseline="0" dirty="0"/>
              <a:t> (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must </a:t>
            </a:r>
            <a:r>
              <a:rPr lang="sv-SE" baseline="0" dirty="0" err="1"/>
              <a:t>find</a:t>
            </a:r>
            <a:r>
              <a:rPr lang="sv-SE" baseline="0" dirty="0"/>
              <a:t> the optimal </a:t>
            </a:r>
            <a:r>
              <a:rPr lang="sv-SE" baseline="0" dirty="0" err="1"/>
              <a:t>value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):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each</a:t>
            </a:r>
            <a:r>
              <a:rPr lang="sv-SE" baseline="0" dirty="0"/>
              <a:t> </a:t>
            </a:r>
            <a:r>
              <a:rPr lang="sv-SE" baseline="0" dirty="0" err="1"/>
              <a:t>power</a:t>
            </a:r>
            <a:r>
              <a:rPr lang="sv-SE" baseline="0" dirty="0"/>
              <a:t> plant (</a:t>
            </a:r>
            <a:r>
              <a:rPr lang="sv-SE" baseline="0" dirty="0" err="1"/>
              <a:t>Coal</a:t>
            </a:r>
            <a:r>
              <a:rPr lang="sv-SE" baseline="0" dirty="0"/>
              <a:t> PP and Gas PP);</a:t>
            </a:r>
          </a:p>
          <a:p>
            <a:pPr marL="228600" indent="-228600">
              <a:buAutoNum type="arabicParenR"/>
            </a:pPr>
            <a:r>
              <a:rPr lang="sv-SE" baseline="0" dirty="0" err="1"/>
              <a:t>Objective</a:t>
            </a:r>
            <a:r>
              <a:rPr lang="sv-SE" baseline="0" dirty="0"/>
              <a:t> </a:t>
            </a:r>
            <a:r>
              <a:rPr lang="sv-SE" baseline="0" dirty="0" err="1"/>
              <a:t>function</a:t>
            </a:r>
            <a:r>
              <a:rPr lang="sv-SE" baseline="0" dirty="0"/>
              <a:t>: </a:t>
            </a:r>
            <a:r>
              <a:rPr lang="sv-SE" baseline="0" dirty="0" err="1"/>
              <a:t>minimize</a:t>
            </a:r>
            <a:r>
              <a:rPr lang="sv-SE" baseline="0" dirty="0"/>
              <a:t> the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;</a:t>
            </a:r>
          </a:p>
          <a:p>
            <a:pPr marL="228600" indent="-228600">
              <a:buAutoNum type="arabicParenR"/>
            </a:pPr>
            <a:r>
              <a:rPr lang="sv-SE" baseline="0" dirty="0" err="1"/>
              <a:t>Constraints</a:t>
            </a:r>
            <a:r>
              <a:rPr lang="sv-SE" baseline="0" dirty="0"/>
              <a:t>: max </a:t>
            </a:r>
            <a:r>
              <a:rPr lang="sv-SE" baseline="0" dirty="0" err="1"/>
              <a:t>coal</a:t>
            </a:r>
            <a:r>
              <a:rPr lang="sv-SE" baseline="0" dirty="0"/>
              <a:t> </a:t>
            </a:r>
            <a:r>
              <a:rPr lang="sv-SE" baseline="0" dirty="0" err="1"/>
              <a:t>availability</a:t>
            </a:r>
            <a:r>
              <a:rPr lang="sv-SE" baseline="0" dirty="0"/>
              <a:t>, max gas </a:t>
            </a:r>
            <a:r>
              <a:rPr lang="sv-SE" baseline="0" dirty="0" err="1"/>
              <a:t>availability</a:t>
            </a:r>
            <a:r>
              <a:rPr lang="sv-SE" baseline="0" dirty="0"/>
              <a:t>, min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demand</a:t>
            </a:r>
            <a:r>
              <a:rPr lang="sv-SE" baseline="0" dirty="0"/>
              <a:t> to be </a:t>
            </a:r>
            <a:r>
              <a:rPr lang="sv-SE" baseline="0" dirty="0" err="1"/>
              <a:t>satisfied</a:t>
            </a:r>
            <a:r>
              <a:rPr lang="sv-SE" baseline="0" dirty="0"/>
              <a:t>.</a:t>
            </a:r>
          </a:p>
          <a:p>
            <a:pPr marL="228600" indent="-228600">
              <a:buAutoNum type="arabicParenR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1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5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8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1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55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2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16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9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9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EB9D4D-6425-4BB7-B19E-22BAA7C97DF7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326F50F-7823-4E3F-A174-DEC004B9F1B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6E84533-898D-42D8-B327-7BBD5B97BFD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F1E41A-9EC5-499D-B457-DC133ECA5A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782862-8339-4D15-93FF-5A33DC8152F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77310-DE0F-4F54-BBAF-32BAE1FF589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FA61F4-C448-4309-81FE-9BEDDCDFD7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F797-A017-49CD-ABAF-60F8FECA549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69FB-C2FF-4646-9173-0668BB4874E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E569-14A9-4AC1-AFFE-0B46FD5E3F87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7812E9-6296-4B1A-A789-075AA2A21BFE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B25-87A4-438A-ADB1-E4CEE130B03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93A9-BFDC-4872-B590-BC279D10C434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3DF-61D0-4D9C-B595-1BBA3758FE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572-B6E9-4429-B9D8-D403D2AC2D2D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C1D-271F-407B-8B03-DAF239813ABF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DB34-2F97-47E8-8B46-A51209E124F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220-39D1-4E19-9003-F74A0E5DE2FD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06DF-C743-4B2C-959D-11DFCFAA6A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B1AF-9FE5-47C2-B357-536A4635D7D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C43D46-0937-4580-9B46-D5B85B569F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3AEFC70-4C78-4C36-B465-87F25598BEDF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D7ABF81-FFAB-46D9-9191-E5287D7CC3E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CF9CF56-5D71-476E-AF8D-0E0DCF780C6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78B2DEA-5B0D-43C8-9F00-C71BC26B61F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C73C049-10C3-4B42-A98E-3222085A20C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443-E4F6-4FB0-A919-FBDAAA18674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glpk/postdownload?source=dl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tepad-plus-plus.org/download/v7.5.4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1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72A5D0A2-FD90-47D8-B75D-7D4E65416B25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324090" y="2686144"/>
            <a:ext cx="9055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Annual electricity demand of the island: 250 </a:t>
            </a:r>
            <a:r>
              <a:rPr lang="en-GB" sz="2400" b="1" dirty="0" err="1">
                <a:solidFill>
                  <a:srgbClr val="FF0000"/>
                </a:solidFill>
              </a:rPr>
              <a:t>kWyr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395" y="1640606"/>
            <a:ext cx="11301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cs typeface="Arial" panose="020B0604020202020204" pitchFamily="34" charset="0"/>
              </a:rPr>
              <a:t>We want to plan the energy supply of an island, in order to meet its annual electricity demand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90" y="3231523"/>
            <a:ext cx="9055608" cy="2438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38773" y="5722349"/>
            <a:ext cx="5423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Source: </a:t>
            </a:r>
            <a:r>
              <a:rPr lang="en-GB" sz="1600" dirty="0" err="1"/>
              <a:t>Pexels</a:t>
            </a:r>
            <a:r>
              <a:rPr lang="en-GB" sz="1600" dirty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61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10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1192ED5A-A9AA-44E5-A6B6-0656158D612C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06379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</a:t>
            </a:r>
            <a:r>
              <a:rPr lang="sv-SE" sz="2400" b="1" dirty="0" err="1"/>
              <a:t>optimisation</a:t>
            </a:r>
            <a:r>
              <a:rPr lang="sv-SE" sz="2400" b="1" dirty="0"/>
              <a:t> </a:t>
            </a:r>
            <a:r>
              <a:rPr lang="sv-SE" sz="2400" b="1" dirty="0" err="1"/>
              <a:t>model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457200" indent="-457200">
              <a:buFont typeface="+mj-lt"/>
              <a:buAutoNum type="arabicPeriod" startAt="6"/>
            </a:pPr>
            <a:r>
              <a:rPr lang="sv-SE" sz="2000" dirty="0" err="1"/>
              <a:t>Type</a:t>
            </a:r>
            <a:r>
              <a:rPr lang="sv-SE" sz="2000" dirty="0"/>
              <a:t> the </a:t>
            </a:r>
            <a:r>
              <a:rPr lang="sv-SE" sz="2000" b="1" dirty="0" err="1">
                <a:solidFill>
                  <a:schemeClr val="accent5">
                    <a:lumMod val="75000"/>
                  </a:schemeClr>
                </a:solidFill>
              </a:rPr>
              <a:t>solve</a:t>
            </a:r>
            <a:r>
              <a:rPr lang="sv-SE" sz="20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  <a:r>
              <a:rPr lang="sv-SE" sz="2000" dirty="0"/>
              <a:t> and the </a:t>
            </a:r>
            <a:r>
              <a:rPr lang="sv-SE" sz="2000" b="1" dirty="0">
                <a:solidFill>
                  <a:schemeClr val="accent5">
                    <a:lumMod val="75000"/>
                  </a:schemeClr>
                </a:solidFill>
              </a:rPr>
              <a:t>end;</a:t>
            </a:r>
            <a:r>
              <a:rPr lang="sv-SE" sz="2000" dirty="0"/>
              <a:t> </a:t>
            </a:r>
            <a:r>
              <a:rPr lang="sv-SE" sz="2000" dirty="0" err="1"/>
              <a:t>statements</a:t>
            </a:r>
            <a:r>
              <a:rPr lang="sv-SE" sz="2000" dirty="0"/>
              <a:t>, </a:t>
            </a:r>
            <a:r>
              <a:rPr lang="sv-SE" sz="2000" dirty="0" err="1"/>
              <a:t>required</a:t>
            </a:r>
            <a:r>
              <a:rPr lang="sv-SE" sz="2000" dirty="0"/>
              <a:t> at the end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every</a:t>
            </a:r>
            <a:r>
              <a:rPr lang="sv-SE" sz="2000" dirty="0"/>
              <a:t> problem. Then click </a:t>
            </a:r>
            <a:r>
              <a:rPr lang="sv-SE" sz="2000" b="1" dirty="0"/>
              <a:t>Save</a:t>
            </a:r>
            <a:r>
              <a:rPr lang="sv-SE" sz="2000" dirty="0"/>
              <a:t> and close the file. </a:t>
            </a:r>
            <a:r>
              <a:rPr lang="sv-SE" sz="2000" b="1" dirty="0">
                <a:solidFill>
                  <a:srgbClr val="FF0000"/>
                </a:solidFill>
              </a:rPr>
              <a:t>Without these, the code will not run! Never forget them!</a:t>
            </a:r>
          </a:p>
          <a:p>
            <a:endParaRPr lang="sv-SE" sz="2000" dirty="0"/>
          </a:p>
          <a:p>
            <a:r>
              <a:rPr lang="sv-SE" sz="2000" dirty="0" err="1"/>
              <a:t>Command</a:t>
            </a:r>
            <a:r>
              <a:rPr lang="sv-SE" sz="2000" dirty="0"/>
              <a:t>:</a:t>
            </a: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Solve</a:t>
            </a:r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statement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solve;</a:t>
            </a: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# End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statement</a:t>
            </a:r>
            <a:endParaRPr lang="sv-SE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end; 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3090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11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AF01C24A-C6D0-4AC4-88EF-FD7F5A7997C2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19801" y="3100284"/>
            <a:ext cx="4417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# Set and Problem declaration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set PP;</a:t>
            </a:r>
          </a:p>
          <a:p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# Parameter definition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freq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{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in PP};</a:t>
            </a:r>
          </a:p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cop {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in PP};</a:t>
            </a:r>
          </a:p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fav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{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in PP};</a:t>
            </a:r>
          </a:p>
          <a:p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# Variable description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x {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in PP} &gt;=0;</a:t>
            </a:r>
          </a:p>
          <a:p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# Objective function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minimize z: sum{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in PP} cop[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]*x[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];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183" y="2594787"/>
            <a:ext cx="1063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Summary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dirty="0" err="1"/>
              <a:t>commands</a:t>
            </a:r>
            <a:r>
              <a:rPr lang="sv-SE" sz="2000" b="1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0282" y="3111168"/>
            <a:ext cx="4417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sv-SE" dirty="0" err="1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5">
                    <a:lumMod val="75000"/>
                  </a:schemeClr>
                </a:solidFill>
              </a:rPr>
              <a:t>Specification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s.t.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Fuel {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in PP}: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freq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]*x[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]&lt;= fav[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];</a:t>
            </a:r>
          </a:p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s.t.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Production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: sum{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in PP} x[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]&gt;=250;</a:t>
            </a:r>
          </a:p>
          <a:p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sv-SE" dirty="0" err="1">
                <a:solidFill>
                  <a:schemeClr val="accent5">
                    <a:lumMod val="75000"/>
                  </a:schemeClr>
                </a:solidFill>
              </a:rPr>
              <a:t>Solve</a:t>
            </a: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5">
                    <a:lumMod val="75000"/>
                  </a:schemeClr>
                </a:solidFill>
              </a:rPr>
              <a:t>statement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solve;</a:t>
            </a:r>
          </a:p>
          <a:p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# End </a:t>
            </a:r>
            <a:r>
              <a:rPr lang="sv-SE" dirty="0" err="1">
                <a:solidFill>
                  <a:schemeClr val="accent5">
                    <a:lumMod val="75000"/>
                  </a:schemeClr>
                </a:solidFill>
              </a:rPr>
              <a:t>statement</a:t>
            </a:r>
            <a:endParaRPr lang="sv-S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end; 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640" y="1908987"/>
            <a:ext cx="1063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</a:t>
            </a:r>
            <a:r>
              <a:rPr lang="sv-SE" sz="2400" b="1" dirty="0" err="1"/>
              <a:t>optimisation</a:t>
            </a:r>
            <a:r>
              <a:rPr lang="sv-SE" sz="2400" b="1" dirty="0"/>
              <a:t> </a:t>
            </a:r>
            <a:r>
              <a:rPr lang="sv-SE" sz="2400" b="1" dirty="0" err="1"/>
              <a:t>model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71491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12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D2A85CE1-85A8-431A-9126-C1571544F234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0637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input data </a:t>
            </a:r>
            <a:r>
              <a:rPr lang="sv-SE" sz="2400" b="1" dirty="0" err="1"/>
              <a:t>file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 err="1"/>
              <a:t>Open</a:t>
            </a:r>
            <a:r>
              <a:rPr lang="sv-SE" sz="2000" dirty="0"/>
              <a:t> the </a:t>
            </a:r>
            <a:r>
              <a:rPr lang="sv-SE" sz="2000" b="1" i="1" dirty="0"/>
              <a:t>island_data.txt</a:t>
            </a:r>
            <a:r>
              <a:rPr lang="sv-SE" sz="2000" dirty="0"/>
              <a:t> </a:t>
            </a:r>
            <a:r>
              <a:rPr lang="sv-SE" sz="2000" dirty="0" err="1"/>
              <a:t>file</a:t>
            </a:r>
            <a:endParaRPr lang="sv-SE" sz="20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/>
              <a:t>Now, assign alpha-numerical values for the </a:t>
            </a:r>
            <a:r>
              <a:rPr lang="sv-SE" sz="2000" b="1" dirty="0"/>
              <a:t>SET</a:t>
            </a:r>
            <a:r>
              <a:rPr lang="sv-SE" sz="2000" dirty="0"/>
              <a:t> and the </a:t>
            </a:r>
            <a:r>
              <a:rPr lang="sv-SE" sz="2000" b="1" dirty="0"/>
              <a:t>parameters</a:t>
            </a:r>
            <a:r>
              <a:rPr lang="sv-SE" sz="2000" dirty="0"/>
              <a:t> you defined. </a:t>
            </a:r>
            <a:r>
              <a:rPr lang="sv-SE" sz="2000" b="1" dirty="0">
                <a:solidFill>
                  <a:srgbClr val="FF0000"/>
                </a:solidFill>
              </a:rPr>
              <a:t>Then click Save and close the file. </a:t>
            </a:r>
            <a:endParaRPr lang="sv-SE" sz="2000" b="1" i="1" dirty="0">
              <a:solidFill>
                <a:srgbClr val="FF0000"/>
              </a:solidFill>
            </a:endParaRPr>
          </a:p>
          <a:p>
            <a:endParaRPr lang="sv-SE" sz="2000" dirty="0"/>
          </a:p>
          <a:p>
            <a:r>
              <a:rPr lang="sv-SE" sz="2000" dirty="0" err="1"/>
              <a:t>Command</a:t>
            </a:r>
            <a:r>
              <a:rPr lang="sv-SE" sz="2000" dirty="0"/>
              <a:t>: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# Set Defintion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set PP:= 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coal 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gas;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2202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13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248210A3-B81C-46EC-BD93-B2DBADB2088D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983" y="1615071"/>
            <a:ext cx="106379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Command</a:t>
            </a:r>
            <a:r>
              <a:rPr lang="sv-SE" sz="2000" dirty="0"/>
              <a:t> (</a:t>
            </a:r>
            <a:r>
              <a:rPr lang="sv-SE" sz="2000" dirty="0" err="1"/>
              <a:t>continues</a:t>
            </a:r>
            <a:r>
              <a:rPr lang="sv-SE" sz="2000" dirty="0"/>
              <a:t> from </a:t>
            </a:r>
            <a:r>
              <a:rPr lang="sv-SE" sz="2000" dirty="0" err="1"/>
              <a:t>slide</a:t>
            </a:r>
            <a:r>
              <a:rPr lang="sv-SE" sz="2000" dirty="0"/>
              <a:t> </a:t>
            </a:r>
            <a:r>
              <a:rPr lang="sv-SE" sz="2000" dirty="0" err="1"/>
              <a:t>before</a:t>
            </a:r>
            <a:r>
              <a:rPr lang="sv-SE" sz="2000" dirty="0"/>
              <a:t>):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# Fuel Requirement info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param freq :=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coal 3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gas  2;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# Cost of production info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param cop:=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coal 350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gas 300;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# Fuel Availability info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param fav:=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coal 600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gas 300;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# End statement </a:t>
            </a:r>
          </a:p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end;</a:t>
            </a:r>
          </a:p>
          <a:p>
            <a:endParaRPr lang="pt-BR" sz="20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15814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14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0DDB6213-9ADB-4B09-9FE4-7FCE26EF5B79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659" y="2993421"/>
            <a:ext cx="2500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# Data section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data;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# Set Defintion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set PP:= 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coal 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gas;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# Fuel Requirement info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param freq :=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coal 3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gas  2;</a:t>
            </a:r>
          </a:p>
          <a:p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990422" y="2980542"/>
            <a:ext cx="28803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# Cost of production info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param cop:=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coal 350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gas 300;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# Fuel Availability info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param fav:=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coal 600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gas 300;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# End statement 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end;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98183" y="2344417"/>
            <a:ext cx="1063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Summary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dirty="0" err="1"/>
              <a:t>commands</a:t>
            </a:r>
            <a:endParaRPr lang="sv-SE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713598" y="1739069"/>
            <a:ext cx="10722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input data </a:t>
            </a:r>
            <a:r>
              <a:rPr lang="sv-SE" sz="2400" b="1" dirty="0" err="1"/>
              <a:t>file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8344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15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65CA7BC-6A3C-4396-9ABD-3A5BC4F79360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19800" y="2294740"/>
            <a:ext cx="1039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Copy the path of the </a:t>
            </a:r>
            <a:r>
              <a:rPr lang="en-GB" dirty="0" err="1"/>
              <a:t>glpk</a:t>
            </a:r>
            <a:r>
              <a:rPr lang="en-GB" dirty="0"/>
              <a:t>\w64 or </a:t>
            </a:r>
            <a:r>
              <a:rPr lang="en-GB" dirty="0" err="1"/>
              <a:t>glpk</a:t>
            </a:r>
            <a:r>
              <a:rPr lang="en-GB" dirty="0"/>
              <a:t>\w32 folder, by left-clicking on the top bar of the folder window, like in the screenshot below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183" y="1669501"/>
            <a:ext cx="1063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Now, we solve the problem using the command prompt and GLPK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229A4A-4E26-4546-9B65-05294F1D9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34" y="3133251"/>
            <a:ext cx="5841136" cy="293716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4E134DC5-2B2D-41D2-B556-8C417E5ADF62}"/>
              </a:ext>
            </a:extLst>
          </p:cNvPr>
          <p:cNvSpPr/>
          <p:nvPr/>
        </p:nvSpPr>
        <p:spPr>
          <a:xfrm rot="3277504">
            <a:off x="5094514" y="4031580"/>
            <a:ext cx="177282" cy="53171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7647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16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AA1ABC3C-CC20-4BC1-AED6-3AAF12801EC9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19800" y="2294740"/>
            <a:ext cx="10392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Copy the path of the </a:t>
            </a:r>
            <a:r>
              <a:rPr lang="en-GB" dirty="0" err="1"/>
              <a:t>glpk</a:t>
            </a:r>
            <a:r>
              <a:rPr lang="en-GB" dirty="0"/>
              <a:t>\w64 or </a:t>
            </a:r>
            <a:r>
              <a:rPr lang="en-GB" dirty="0" err="1"/>
              <a:t>glpk</a:t>
            </a:r>
            <a:r>
              <a:rPr lang="en-GB" dirty="0"/>
              <a:t>\w32 folder, by left-clicking on the top bar of the folder window, like in the screenshot below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Open the command prompt (type </a:t>
            </a:r>
            <a:r>
              <a:rPr lang="en-GB" b="1" dirty="0" err="1"/>
              <a:t>cmd</a:t>
            </a:r>
            <a:r>
              <a:rPr lang="en-GB" dirty="0"/>
              <a:t> in the search bar of Windows)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Type </a:t>
            </a:r>
            <a:r>
              <a:rPr lang="en-GB" b="1" dirty="0"/>
              <a:t>cd</a:t>
            </a:r>
            <a:r>
              <a:rPr lang="en-GB" dirty="0"/>
              <a:t>, type a space and then paste the path of the </a:t>
            </a:r>
            <a:r>
              <a:rPr lang="en-GB" dirty="0" err="1"/>
              <a:t>glpk</a:t>
            </a:r>
            <a:r>
              <a:rPr lang="en-GB" dirty="0"/>
              <a:t>\64 or </a:t>
            </a:r>
            <a:r>
              <a:rPr lang="en-GB" dirty="0" err="1"/>
              <a:t>glpk</a:t>
            </a:r>
            <a:r>
              <a:rPr lang="en-GB" dirty="0"/>
              <a:t>\32 folder; press </a:t>
            </a:r>
            <a:r>
              <a:rPr lang="en-GB" b="1" dirty="0"/>
              <a:t>Enter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Type the command: </a:t>
            </a:r>
            <a:r>
              <a:rPr lang="en-GB" b="1" dirty="0" err="1"/>
              <a:t>glpsol</a:t>
            </a:r>
            <a:r>
              <a:rPr lang="en-GB" b="1" dirty="0"/>
              <a:t> –m island_model.txt –d island_data.txt –o island_results.txt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Press </a:t>
            </a:r>
            <a:r>
              <a:rPr lang="en-GB" b="1" dirty="0"/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r>
              <a:rPr lang="en-GB" dirty="0"/>
              <a:t>Through the command prompt, GLPK will solve the linear optimisation model you wrote.</a:t>
            </a:r>
          </a:p>
          <a:p>
            <a:r>
              <a:rPr lang="en-GB" dirty="0"/>
              <a:t>It will take as input the island_model.txt file, the island_data.txt file, compute a solution and print it in the output file island_results.txt (which will appear in the same folder).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183" y="1669501"/>
            <a:ext cx="1063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Now, we solve the problem using the command prompt and GLPK</a:t>
            </a:r>
          </a:p>
        </p:txBody>
      </p:sp>
      <p:sp>
        <p:nvSpPr>
          <p:cNvPr id="2" name="Down Arrow 1"/>
          <p:cNvSpPr/>
          <p:nvPr/>
        </p:nvSpPr>
        <p:spPr>
          <a:xfrm>
            <a:off x="4789715" y="4016832"/>
            <a:ext cx="2242457" cy="52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3626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17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38D3AB7E-757F-468C-8532-22DDEE3D168A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86163" y="2233214"/>
            <a:ext cx="45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Reading the model and data files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183" y="1669501"/>
            <a:ext cx="1063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Let</a:t>
            </a:r>
            <a:r>
              <a:rPr lang="sv-SE" sz="2000" b="1" dirty="0"/>
              <a:t> </a:t>
            </a:r>
            <a:r>
              <a:rPr lang="sv-SE" sz="2000" b="1" dirty="0" err="1"/>
              <a:t>us</a:t>
            </a:r>
            <a:r>
              <a:rPr lang="sv-SE" sz="2000" b="1" dirty="0"/>
              <a:t> interpret the </a:t>
            </a:r>
            <a:r>
              <a:rPr lang="sv-SE" sz="2000" b="1" dirty="0" err="1"/>
              <a:t>command</a:t>
            </a:r>
            <a:r>
              <a:rPr lang="sv-SE" sz="2000" b="1" dirty="0"/>
              <a:t> prompt </a:t>
            </a:r>
            <a:r>
              <a:rPr lang="sv-SE" sz="2000" b="1" dirty="0" err="1"/>
              <a:t>screen</a:t>
            </a:r>
            <a:endParaRPr lang="sv-SE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8" y="2125365"/>
            <a:ext cx="5656398" cy="4173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07935" y="2908131"/>
            <a:ext cx="45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Generating the equations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8820" y="3789873"/>
            <a:ext cx="45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Turning the equations into a linear matrix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365" y="4595415"/>
            <a:ext cx="4524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Solving the system</a:t>
            </a:r>
            <a:r>
              <a:rPr lang="en-GB" dirty="0"/>
              <a:t>. Showing: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Objective value (final: 8.0e+04)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Residuals on the right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The ‘*’ indicating the solver is converging to a solution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Final solution message: OPTIMAL LP SOLUTION FOUND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07936" y="5901701"/>
            <a:ext cx="45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Writing output file: island_results.txt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7" y="2172587"/>
            <a:ext cx="2643756" cy="5597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7" y="2760417"/>
            <a:ext cx="2643756" cy="657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7" y="3446216"/>
            <a:ext cx="2643756" cy="11475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7" y="4600100"/>
            <a:ext cx="2643756" cy="12699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7" y="5884616"/>
            <a:ext cx="2643756" cy="386417"/>
          </a:xfrm>
          <a:prstGeom prst="rect">
            <a:avLst/>
          </a:prstGeom>
        </p:spPr>
      </p:pic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411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3" y="2506126"/>
            <a:ext cx="7198280" cy="314830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18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6F8A747C-7FC5-4266-AEA3-02E35535855C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49341" y="2744176"/>
            <a:ext cx="45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Problem (matrix) size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183" y="1651206"/>
            <a:ext cx="1139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Let</a:t>
            </a:r>
            <a:r>
              <a:rPr lang="sv-SE" sz="2000" b="1" dirty="0"/>
              <a:t> </a:t>
            </a:r>
            <a:r>
              <a:rPr lang="sv-SE" sz="2000" b="1" dirty="0" err="1"/>
              <a:t>us</a:t>
            </a:r>
            <a:r>
              <a:rPr lang="sv-SE" sz="2000" b="1" dirty="0"/>
              <a:t> interpret the output </a:t>
            </a:r>
            <a:r>
              <a:rPr lang="sv-SE" sz="2000" b="1" dirty="0" err="1"/>
              <a:t>file</a:t>
            </a:r>
            <a:r>
              <a:rPr lang="sv-SE" sz="2000" b="1" dirty="0"/>
              <a:t> island_results.txt </a:t>
            </a:r>
            <a:r>
              <a:rPr lang="sv-SE" sz="2000" dirty="0"/>
              <a:t>(</a:t>
            </a:r>
            <a:r>
              <a:rPr lang="sv-SE" sz="2000" dirty="0" err="1"/>
              <a:t>you</a:t>
            </a:r>
            <a:r>
              <a:rPr lang="sv-SE" sz="2000" dirty="0"/>
              <a:t> </a:t>
            </a:r>
            <a:r>
              <a:rPr lang="sv-SE" sz="2000" dirty="0" err="1"/>
              <a:t>can</a:t>
            </a:r>
            <a:r>
              <a:rPr lang="sv-SE" sz="2000" dirty="0"/>
              <a:t> </a:t>
            </a:r>
            <a:r>
              <a:rPr lang="sv-SE" sz="2000" dirty="0" err="1"/>
              <a:t>find</a:t>
            </a:r>
            <a:r>
              <a:rPr lang="sv-SE" sz="2000" dirty="0"/>
              <a:t> and </a:t>
            </a:r>
            <a:r>
              <a:rPr lang="sv-SE" sz="2000" dirty="0" err="1"/>
              <a:t>open</a:t>
            </a:r>
            <a:r>
              <a:rPr lang="sv-SE" sz="2000" dirty="0"/>
              <a:t> it in the </a:t>
            </a:r>
            <a:r>
              <a:rPr lang="sv-SE" sz="2000" dirty="0" err="1"/>
              <a:t>glpk</a:t>
            </a:r>
            <a:r>
              <a:rPr lang="sv-SE" sz="2000" dirty="0"/>
              <a:t>\w64 or </a:t>
            </a:r>
            <a:r>
              <a:rPr lang="sv-SE" sz="2000" dirty="0" err="1"/>
              <a:t>glpk</a:t>
            </a:r>
            <a:r>
              <a:rPr lang="sv-SE" sz="2000" dirty="0"/>
              <a:t>\w32 folder)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49342" y="3246837"/>
            <a:ext cx="45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Objective value at convergence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3334" y="5325616"/>
            <a:ext cx="45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Optimal value of independent variables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79" y="2695102"/>
            <a:ext cx="488821" cy="45376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932392" y="4862975"/>
            <a:ext cx="1286729" cy="79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Straight Connector 30"/>
          <p:cNvCxnSpPr>
            <a:stCxn id="26" idx="3"/>
            <a:endCxn id="11" idx="1"/>
          </p:cNvCxnSpPr>
          <p:nvPr/>
        </p:nvCxnSpPr>
        <p:spPr>
          <a:xfrm>
            <a:off x="2819400" y="2921983"/>
            <a:ext cx="55299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12029" y="3450771"/>
            <a:ext cx="46155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19121" y="5529943"/>
            <a:ext cx="41955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7204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2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A5835952-8DE1-46B6-AC40-0219E72E2081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83771" y="1673264"/>
            <a:ext cx="1103811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cs typeface="Arial" panose="020B0604020202020204" pitchFamily="34" charset="0"/>
              </a:rPr>
              <a:t>The island has two power plants, one is based on coal, and other is based on natural gas. </a:t>
            </a:r>
          </a:p>
          <a:p>
            <a:pPr>
              <a:lnSpc>
                <a:spcPct val="90000"/>
              </a:lnSpc>
            </a:pPr>
            <a:endParaRPr lang="en-GB" sz="2400" b="1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cs typeface="Arial" panose="020B0604020202020204" pitchFamily="34" charset="0"/>
              </a:rPr>
              <a:t>We want to know: </a:t>
            </a:r>
            <a:r>
              <a:rPr lang="en-GB" sz="2400" b="1" dirty="0">
                <a:solidFill>
                  <a:srgbClr val="FF0000"/>
                </a:solidFill>
                <a:cs typeface="Arial" panose="020B0604020202020204" pitchFamily="34" charset="0"/>
              </a:rPr>
              <a:t>how much each power plant should produce to meet the annual electricity demand of the island at minimum cost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90333"/>
              </p:ext>
            </p:extLst>
          </p:nvPr>
        </p:nvGraphicFramePr>
        <p:xfrm>
          <a:off x="782051" y="3960080"/>
          <a:ext cx="1080035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70">
                  <a:extLst>
                    <a:ext uri="{9D8B030D-6E8A-4147-A177-3AD203B41FA5}">
                      <a16:colId xmlns:a16="http://schemas.microsoft.com/office/drawing/2014/main" val="11101815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1350672501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982931339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4114492899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358877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Production decision</a:t>
                      </a:r>
                      <a:r>
                        <a:rPr lang="en-US" b="1" baseline="0" dirty="0"/>
                        <a:t> variable (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Fuel requirement</a:t>
                      </a:r>
                      <a:r>
                        <a:rPr lang="en-US" b="1" baseline="0" dirty="0"/>
                        <a:t> per unit production (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/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Cost of production (</a:t>
                      </a:r>
                      <a:r>
                        <a:rPr lang="en-US" b="1" dirty="0" smtClean="0"/>
                        <a:t>USD/</a:t>
                      </a:r>
                      <a:r>
                        <a:rPr lang="en-US" b="1" dirty="0" err="1" smtClean="0"/>
                        <a:t>kWyr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Fuel availability</a:t>
                      </a:r>
                      <a:r>
                        <a:rPr lang="en-US" b="1" baseline="0" dirty="0"/>
                        <a:t> (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Coal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(coal)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(gas)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15246"/>
                  </a:ext>
                </a:extLst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4204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3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3B956092-2DE8-4CAB-8283-BDAB802D553E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0637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/>
              <a:t>Prerequisites</a:t>
            </a:r>
            <a:r>
              <a:rPr lang="sv-SE" sz="2400" b="1" dirty="0"/>
              <a:t> </a:t>
            </a:r>
          </a:p>
          <a:p>
            <a:endParaRPr lang="sv-SE" sz="2400" dirty="0"/>
          </a:p>
          <a:p>
            <a:r>
              <a:rPr lang="sv-SE" sz="2400" dirty="0"/>
              <a:t>To </a:t>
            </a:r>
            <a:r>
              <a:rPr lang="sv-SE" sz="2400" dirty="0" err="1"/>
              <a:t>carry</a:t>
            </a:r>
            <a:r>
              <a:rPr lang="sv-SE" sz="2400" dirty="0"/>
              <a:t> </a:t>
            </a:r>
            <a:r>
              <a:rPr lang="sv-SE" sz="2400" dirty="0" err="1"/>
              <a:t>out</a:t>
            </a:r>
            <a:r>
              <a:rPr lang="sv-SE" sz="2400" dirty="0"/>
              <a:t> </a:t>
            </a:r>
            <a:r>
              <a:rPr lang="sv-SE" sz="2400" dirty="0" err="1"/>
              <a:t>this</a:t>
            </a:r>
            <a:r>
              <a:rPr lang="sv-SE" sz="2400" dirty="0"/>
              <a:t> task, </a:t>
            </a:r>
            <a:r>
              <a:rPr lang="sv-SE" sz="2400" b="1" dirty="0"/>
              <a:t>GLPK</a:t>
            </a:r>
            <a:r>
              <a:rPr lang="sv-SE" sz="2400" dirty="0"/>
              <a:t> and </a:t>
            </a:r>
            <a:r>
              <a:rPr lang="sv-SE" sz="2400" b="1" dirty="0" err="1"/>
              <a:t>Notepad</a:t>
            </a:r>
            <a:r>
              <a:rPr lang="sv-SE" sz="2400" b="1" dirty="0"/>
              <a:t> ++ </a:t>
            </a:r>
            <a:r>
              <a:rPr lang="sv-SE" sz="2400" dirty="0"/>
              <a:t>must be </a:t>
            </a:r>
            <a:r>
              <a:rPr lang="sv-SE" sz="2400" dirty="0" err="1"/>
              <a:t>installed</a:t>
            </a:r>
            <a:r>
              <a:rPr lang="sv-SE" sz="2400" dirty="0"/>
              <a:t> on </a:t>
            </a:r>
            <a:r>
              <a:rPr lang="sv-SE" sz="2400" dirty="0" err="1"/>
              <a:t>your</a:t>
            </a:r>
            <a:r>
              <a:rPr lang="sv-SE" sz="2400" dirty="0"/>
              <a:t> computer. </a:t>
            </a:r>
          </a:p>
          <a:p>
            <a:endParaRPr lang="sv-SE" sz="2400" dirty="0"/>
          </a:p>
          <a:p>
            <a:r>
              <a:rPr lang="sv-SE" sz="2400" dirty="0"/>
              <a:t>Here you find the links to download and install the two packages for Windows OS.</a:t>
            </a:r>
          </a:p>
          <a:p>
            <a:pPr marL="342900" indent="-342900">
              <a:buFontTx/>
              <a:buChar char="-"/>
            </a:pPr>
            <a:r>
              <a:rPr lang="sv-SE" sz="2400" dirty="0"/>
              <a:t>GLPK: </a:t>
            </a:r>
            <a:r>
              <a:rPr lang="sv-SE" sz="2400" dirty="0">
                <a:hlinkClick r:id="rId3"/>
              </a:rPr>
              <a:t>https://sourceforge.net/projects/winglpk/postdownload?source=dlp</a:t>
            </a:r>
            <a:r>
              <a:rPr lang="sv-SE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sv-SE" sz="2400" dirty="0"/>
              <a:t>Notepad ++: </a:t>
            </a:r>
            <a:r>
              <a:rPr lang="sv-SE" sz="2400" dirty="0">
                <a:hlinkClick r:id="rId4"/>
              </a:rPr>
              <a:t>https://notepad-plus-plus.org/download/v7.5.4.html</a:t>
            </a:r>
            <a:r>
              <a:rPr lang="sv-SE" sz="2400" dirty="0"/>
              <a:t> </a:t>
            </a:r>
          </a:p>
          <a:p>
            <a:pPr marL="342900" indent="-342900">
              <a:buFontTx/>
              <a:buChar char="-"/>
            </a:pPr>
            <a:endParaRPr lang="sv-SE" sz="2400" dirty="0"/>
          </a:p>
          <a:p>
            <a:r>
              <a:rPr lang="sv-SE" sz="2400" dirty="0" err="1" smtClean="0"/>
              <a:t>We</a:t>
            </a:r>
            <a:r>
              <a:rPr lang="sv-SE" sz="2400" dirty="0" smtClean="0"/>
              <a:t> </a:t>
            </a:r>
            <a:r>
              <a:rPr lang="sv-SE" sz="2400" dirty="0" err="1" smtClean="0"/>
              <a:t>recommend</a:t>
            </a:r>
            <a:r>
              <a:rPr lang="sv-SE" sz="2400" dirty="0" smtClean="0"/>
              <a:t> to </a:t>
            </a:r>
            <a:r>
              <a:rPr lang="sv-SE" sz="2400" dirty="0" err="1" smtClean="0"/>
              <a:t>use</a:t>
            </a:r>
            <a:r>
              <a:rPr lang="sv-SE" sz="2400" dirty="0" smtClean="0"/>
              <a:t> a computer </a:t>
            </a:r>
            <a:r>
              <a:rPr lang="sv-SE" sz="2400" dirty="0" err="1" smtClean="0"/>
              <a:t>with</a:t>
            </a:r>
            <a:r>
              <a:rPr lang="sv-SE" sz="2400" dirty="0" smtClean="0"/>
              <a:t> Windows OS. </a:t>
            </a:r>
            <a:endParaRPr lang="sv-SE" sz="2400" strike="sngStrik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2826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75C61484-F305-41B6-8816-6F8D63BCDE11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0637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/>
              <a:t>Preparatory</a:t>
            </a:r>
            <a:r>
              <a:rPr lang="sv-SE" sz="2400" b="1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After download, find the GLPK folder. Copy &amp; </a:t>
            </a:r>
            <a:r>
              <a:rPr lang="sv-SE" sz="2400" dirty="0" err="1"/>
              <a:t>paste</a:t>
            </a:r>
            <a:r>
              <a:rPr lang="sv-SE" sz="2400" dirty="0"/>
              <a:t> it </a:t>
            </a:r>
            <a:r>
              <a:rPr lang="sv-SE" sz="2400" dirty="0" err="1"/>
              <a:t>directly</a:t>
            </a:r>
            <a:r>
              <a:rPr lang="sv-SE" sz="2400" dirty="0"/>
              <a:t> in the desktop, </a:t>
            </a:r>
            <a:r>
              <a:rPr lang="sv-SE" sz="2400" dirty="0" err="1"/>
              <a:t>if</a:t>
            </a:r>
            <a:r>
              <a:rPr lang="sv-SE" sz="2400" dirty="0"/>
              <a:t> it is not </a:t>
            </a:r>
            <a:r>
              <a:rPr lang="sv-SE" sz="2400" dirty="0" err="1" smtClean="0"/>
              <a:t>already</a:t>
            </a:r>
            <a:r>
              <a:rPr lang="sv-SE" sz="2400" dirty="0" smtClean="0"/>
              <a:t> </a:t>
            </a:r>
            <a:r>
              <a:rPr lang="sv-SE" sz="2400" dirty="0" err="1" smtClean="0"/>
              <a:t>there</a:t>
            </a:r>
            <a:r>
              <a:rPr lang="sv-SE" sz="2400" dirty="0" smtClean="0"/>
              <a:t>. </a:t>
            </a:r>
            <a:endParaRPr lang="sv-SE" sz="2400" dirty="0"/>
          </a:p>
          <a:p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err="1"/>
              <a:t>Open</a:t>
            </a:r>
            <a:r>
              <a:rPr lang="sv-SE" sz="2400" dirty="0"/>
              <a:t> </a:t>
            </a:r>
            <a:r>
              <a:rPr lang="sv-SE" sz="2400" dirty="0" err="1"/>
              <a:t>Notepad</a:t>
            </a:r>
            <a:r>
              <a:rPr lang="sv-SE" sz="2400" dirty="0"/>
              <a:t> ++ and </a:t>
            </a:r>
            <a:r>
              <a:rPr lang="sv-SE" sz="2400" dirty="0" err="1"/>
              <a:t>create</a:t>
            </a:r>
            <a:r>
              <a:rPr lang="sv-SE" sz="2400" dirty="0"/>
              <a:t> </a:t>
            </a:r>
            <a:r>
              <a:rPr lang="sv-SE" sz="2400" dirty="0" err="1"/>
              <a:t>two</a:t>
            </a:r>
            <a:r>
              <a:rPr lang="sv-SE" sz="2400" dirty="0"/>
              <a:t> new text </a:t>
            </a:r>
            <a:r>
              <a:rPr lang="sv-SE" sz="2400" dirty="0" err="1"/>
              <a:t>documents</a:t>
            </a:r>
            <a:r>
              <a:rPr lang="sv-SE" sz="2400" dirty="0"/>
              <a:t>. Name them </a:t>
            </a:r>
            <a:r>
              <a:rPr lang="sv-SE" sz="2400" b="1" i="1" dirty="0"/>
              <a:t>island_model.txt</a:t>
            </a:r>
            <a:r>
              <a:rPr lang="sv-SE" sz="2400" dirty="0"/>
              <a:t> and </a:t>
            </a:r>
            <a:r>
              <a:rPr lang="sv-SE" sz="2400" b="1" i="1" dirty="0"/>
              <a:t>island_data.txt.</a:t>
            </a:r>
            <a:r>
              <a:rPr lang="sv-SE" sz="2400" dirty="0"/>
              <a:t> Save them inside the GLPK folder, in glpk\w64 or glpk\w32, depending on whether your system is 32 bit or 64 bit (you can find the information in the Control Panel).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0704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5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C4547958-B221-452E-A7A2-6B3E5C889919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06379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</a:t>
            </a:r>
            <a:r>
              <a:rPr lang="sv-SE" sz="2400" b="1" dirty="0" err="1"/>
              <a:t>optimisation</a:t>
            </a:r>
            <a:r>
              <a:rPr lang="sv-SE" sz="2400" b="1" dirty="0"/>
              <a:t> </a:t>
            </a:r>
            <a:r>
              <a:rPr lang="sv-SE" sz="2400" b="1" dirty="0" err="1"/>
              <a:t>model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  <a:p>
            <a:endParaRPr lang="sv-SE" sz="20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 err="1"/>
              <a:t>Open</a:t>
            </a:r>
            <a:r>
              <a:rPr lang="sv-SE" sz="2000" dirty="0"/>
              <a:t> the </a:t>
            </a:r>
            <a:r>
              <a:rPr lang="sv-SE" sz="2000" b="1" i="1" dirty="0"/>
              <a:t>island_model.txt</a:t>
            </a:r>
            <a:r>
              <a:rPr lang="sv-SE" sz="2000" dirty="0"/>
              <a:t> </a:t>
            </a:r>
            <a:r>
              <a:rPr lang="sv-SE" sz="2000" dirty="0" err="1"/>
              <a:t>file</a:t>
            </a:r>
            <a:endParaRPr lang="sv-SE" sz="20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/>
              <a:t>First, declare a </a:t>
            </a:r>
            <a:r>
              <a:rPr lang="sv-SE" sz="2000" b="1" i="1" dirty="0"/>
              <a:t>SET</a:t>
            </a:r>
            <a:r>
              <a:rPr lang="sv-SE" sz="2000" dirty="0"/>
              <a:t>. The sets constitute the basic structure of your model, i.e. they list the basic elements. Here, we will define a set, which will later include the list of power plants (PP)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/>
          </a:p>
          <a:p>
            <a:r>
              <a:rPr lang="sv-SE" sz="2000" dirty="0"/>
              <a:t>Command (you may copy-paste into the text file):</a:t>
            </a: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# Set and Problem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declaration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set PP;</a:t>
            </a:r>
          </a:p>
          <a:p>
            <a:endParaRPr lang="en-GB" sz="2000" dirty="0"/>
          </a:p>
          <a:p>
            <a:r>
              <a:rPr lang="en-GB" sz="2000" b="1" dirty="0"/>
              <a:t>Remember</a:t>
            </a:r>
            <a:r>
              <a:rPr lang="en-GB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sv-SE" sz="2000" i="1" dirty="0" err="1"/>
              <a:t>ext</a:t>
            </a:r>
            <a:r>
              <a:rPr lang="sv-SE" sz="2000" i="1" dirty="0"/>
              <a:t> </a:t>
            </a:r>
            <a:r>
              <a:rPr lang="sv-SE" sz="2000" i="1" dirty="0" err="1"/>
              <a:t>written</a:t>
            </a:r>
            <a:r>
              <a:rPr lang="sv-SE" sz="2000" i="1" dirty="0"/>
              <a:t> </a:t>
            </a:r>
            <a:r>
              <a:rPr lang="sv-SE" sz="2000" i="1" dirty="0" err="1"/>
              <a:t>after</a:t>
            </a:r>
            <a:r>
              <a:rPr lang="sv-SE" sz="2000" i="1" dirty="0"/>
              <a:t> # and in </a:t>
            </a:r>
            <a:r>
              <a:rPr lang="sv-SE" sz="2000" i="1" dirty="0" err="1"/>
              <a:t>between</a:t>
            </a:r>
            <a:r>
              <a:rPr lang="sv-SE" sz="2000" i="1" dirty="0"/>
              <a:t> /*....*/ </a:t>
            </a:r>
            <a:r>
              <a:rPr lang="sv-SE" sz="2000" i="1" dirty="0" err="1"/>
              <a:t>are</a:t>
            </a:r>
            <a:r>
              <a:rPr lang="sv-SE" sz="2000" i="1" dirty="0"/>
              <a:t> </a:t>
            </a:r>
            <a:r>
              <a:rPr lang="sv-SE" sz="2000" i="1" dirty="0" err="1"/>
              <a:t>comment</a:t>
            </a:r>
            <a:r>
              <a:rPr lang="sv-SE" sz="2000" i="1" dirty="0"/>
              <a:t> </a:t>
            </a:r>
            <a:r>
              <a:rPr lang="sv-SE" sz="2000" i="1" dirty="0" err="1"/>
              <a:t>lines</a:t>
            </a:r>
            <a:r>
              <a:rPr lang="sv-SE" sz="2000" i="1" dirty="0"/>
              <a:t>: it </a:t>
            </a:r>
            <a:r>
              <a:rPr lang="sv-SE" sz="2000" i="1" dirty="0" err="1"/>
              <a:t>will</a:t>
            </a:r>
            <a:r>
              <a:rPr lang="sv-SE" sz="2000" i="1" dirty="0"/>
              <a:t> not be </a:t>
            </a:r>
            <a:r>
              <a:rPr lang="sv-SE" sz="2000" i="1" dirty="0" err="1"/>
              <a:t>considered</a:t>
            </a:r>
            <a:r>
              <a:rPr lang="sv-SE" sz="2000" i="1" dirty="0"/>
              <a:t> </a:t>
            </a:r>
            <a:r>
              <a:rPr lang="sv-SE" sz="2000" i="1" dirty="0" err="1"/>
              <a:t>when</a:t>
            </a:r>
            <a:r>
              <a:rPr lang="sv-SE" sz="2000" i="1" dirty="0"/>
              <a:t> the software is </a:t>
            </a:r>
            <a:r>
              <a:rPr lang="sv-SE" sz="2000" i="1" dirty="0" err="1"/>
              <a:t>compiling</a:t>
            </a:r>
            <a:endParaRPr lang="sv-SE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b="1" i="1" dirty="0"/>
              <a:t>always end commands with ’;’ </a:t>
            </a:r>
            <a:r>
              <a:rPr lang="sv-SE" sz="2000" b="1" i="1" dirty="0">
                <a:sym typeface="Wingdings" panose="05000000000000000000" pitchFamily="2" charset="2"/>
              </a:rPr>
              <a:t> otherwise the calculations will give an error</a:t>
            </a:r>
            <a:endParaRPr lang="sv-SE" sz="2000" b="1" i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5382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6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5841C3A7-9630-4A03-98FB-76271FB0B5C2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0637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</a:t>
            </a:r>
            <a:r>
              <a:rPr lang="sv-SE" sz="2400" b="1" dirty="0" err="1"/>
              <a:t>optimisation</a:t>
            </a:r>
            <a:r>
              <a:rPr lang="sv-SE" sz="2400" b="1" dirty="0"/>
              <a:t> </a:t>
            </a:r>
            <a:r>
              <a:rPr lang="sv-SE" sz="2400" b="1" dirty="0" err="1"/>
              <a:t>model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  <a:p>
            <a:endParaRPr lang="sv-SE" sz="2000" dirty="0"/>
          </a:p>
          <a:p>
            <a:pPr marL="457200" indent="-457200">
              <a:buFont typeface="+mj-lt"/>
              <a:buAutoNum type="arabicPeriod" startAt="3"/>
            </a:pPr>
            <a:r>
              <a:rPr lang="sv-SE" sz="2000" dirty="0" err="1"/>
              <a:t>Declare</a:t>
            </a:r>
            <a:r>
              <a:rPr lang="sv-SE" sz="2000" dirty="0"/>
              <a:t> the </a:t>
            </a:r>
            <a:r>
              <a:rPr lang="sv-SE" sz="2000" b="1" i="1" dirty="0"/>
              <a:t>parameters</a:t>
            </a:r>
            <a:r>
              <a:rPr lang="sv-SE" sz="2000" dirty="0"/>
              <a:t> (</a:t>
            </a:r>
            <a:r>
              <a:rPr lang="sv-SE" sz="2000" dirty="0" err="1"/>
              <a:t>user</a:t>
            </a:r>
            <a:r>
              <a:rPr lang="sv-SE" sz="2000" dirty="0"/>
              <a:t> inputs)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this</a:t>
            </a:r>
            <a:r>
              <a:rPr lang="sv-SE" sz="2000" dirty="0"/>
              <a:t> problem. In this case, they are fuel availability (fav), cost of production (cop) and fuel requirement (freq). Make sure that you always specify the suffix declaration, i in PP, between flower brackets {}</a:t>
            </a:r>
          </a:p>
          <a:p>
            <a:endParaRPr lang="sv-SE" sz="2000" dirty="0"/>
          </a:p>
          <a:p>
            <a:r>
              <a:rPr lang="sv-SE" sz="2000" dirty="0" err="1"/>
              <a:t>Command</a:t>
            </a:r>
            <a:r>
              <a:rPr lang="sv-SE" sz="2000" dirty="0"/>
              <a:t>:</a:t>
            </a: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# Parameter definition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param fav 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PP};</a:t>
            </a: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param cop 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PP};</a:t>
            </a: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param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freq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PP};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2177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7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5D40F421-816C-4E55-9C30-9606121922A1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0637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</a:t>
            </a:r>
            <a:r>
              <a:rPr lang="sv-SE" sz="2400" b="1" dirty="0" err="1"/>
              <a:t>optimisation</a:t>
            </a:r>
            <a:r>
              <a:rPr lang="sv-SE" sz="2400" b="1" dirty="0"/>
              <a:t> </a:t>
            </a:r>
            <a:r>
              <a:rPr lang="sv-SE" sz="2400" b="1" dirty="0" err="1"/>
              <a:t>model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457200" indent="-457200">
              <a:buFont typeface="+mj-lt"/>
              <a:buAutoNum type="arabicPeriod" startAt="3"/>
            </a:pPr>
            <a:r>
              <a:rPr lang="sv-SE" sz="2000" dirty="0"/>
              <a:t>Declare the </a:t>
            </a:r>
            <a:r>
              <a:rPr lang="sv-SE" sz="2000" b="1" i="1" dirty="0"/>
              <a:t>parameters</a:t>
            </a:r>
            <a:r>
              <a:rPr lang="sv-SE" sz="2000" dirty="0"/>
              <a:t> (user inputs) of this problem. In this case, they are fuel availability (fav), cost of production (cop) and fuel requirement (freq). Make sure that you always specify the suffix declaration, i in PP, between flower brackets {}</a:t>
            </a:r>
          </a:p>
          <a:p>
            <a:endParaRPr lang="sv-SE" sz="2000" dirty="0"/>
          </a:p>
          <a:p>
            <a:r>
              <a:rPr lang="sv-SE" sz="2000" dirty="0" err="1"/>
              <a:t>Command</a:t>
            </a:r>
            <a:r>
              <a:rPr lang="sv-SE" sz="2000" dirty="0"/>
              <a:t>:</a:t>
            </a: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# Parameter definition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param fav 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PP};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 it indicates that the parameter is defined </a:t>
            </a:r>
            <a:r>
              <a:rPr lang="en-GB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for each </a:t>
            </a:r>
            <a:r>
              <a:rPr lang="en-GB" sz="2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GB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in the SET ‘PP’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param cop 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PP};</a:t>
            </a: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param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freq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PP}; </a:t>
            </a:r>
            <a:endParaRPr lang="en-GB" sz="2000" b="1" i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4E3DD-16B1-48A4-A9D2-7DECA04266D7}"/>
              </a:ext>
            </a:extLst>
          </p:cNvPr>
          <p:cNvSpPr/>
          <p:nvPr/>
        </p:nvSpPr>
        <p:spPr>
          <a:xfrm>
            <a:off x="1642188" y="4404049"/>
            <a:ext cx="877077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83612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131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8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8B295D46-53C5-488A-A27E-B2A9627B1EAB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063794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</a:t>
            </a:r>
            <a:r>
              <a:rPr lang="sv-SE" sz="2400" b="1" dirty="0" err="1"/>
              <a:t>optimisation</a:t>
            </a:r>
            <a:r>
              <a:rPr lang="sv-SE" sz="2400" b="1" dirty="0"/>
              <a:t> </a:t>
            </a:r>
            <a:r>
              <a:rPr lang="sv-SE" sz="2400" b="1" dirty="0" err="1"/>
              <a:t>model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457200" indent="-457200">
              <a:buFont typeface="+mj-lt"/>
              <a:buAutoNum type="arabicPeriod" startAt="4"/>
            </a:pPr>
            <a:r>
              <a:rPr lang="sv-SE" sz="2000" dirty="0"/>
              <a:t>Declare the </a:t>
            </a:r>
            <a:r>
              <a:rPr lang="sv-SE" sz="2000" b="1" i="1" dirty="0"/>
              <a:t>variables. </a:t>
            </a:r>
            <a:r>
              <a:rPr lang="sv-SE" sz="2000" dirty="0"/>
              <a:t>In our case, we will define a variable </a:t>
            </a:r>
            <a:r>
              <a:rPr lang="sv-SE" sz="2000" b="1" dirty="0"/>
              <a:t>x</a:t>
            </a:r>
            <a:r>
              <a:rPr lang="sv-SE" sz="2000" dirty="0"/>
              <a:t> which, for every power plant i, will indicate its optimal production level.</a:t>
            </a:r>
          </a:p>
          <a:p>
            <a:endParaRPr lang="sv-SE" sz="2000" dirty="0"/>
          </a:p>
          <a:p>
            <a:r>
              <a:rPr lang="sv-SE" sz="2000" dirty="0" err="1"/>
              <a:t>Command</a:t>
            </a:r>
            <a:r>
              <a:rPr lang="sv-SE" sz="2000" dirty="0"/>
              <a:t>:</a:t>
            </a: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Variable</a:t>
            </a:r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 definition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x 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 &gt;=0;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2722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9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CCB3536F-9A59-4B67-A2FB-1DCECF1122C7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854558"/>
            <a:ext cx="113160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Definition </a:t>
            </a:r>
            <a:r>
              <a:rPr lang="sv-SE" sz="2400" b="1" dirty="0" err="1"/>
              <a:t>of</a:t>
            </a:r>
            <a:r>
              <a:rPr lang="sv-SE" sz="2400" b="1" dirty="0"/>
              <a:t> the </a:t>
            </a:r>
            <a:r>
              <a:rPr lang="sv-SE" sz="2400" b="1" dirty="0" err="1"/>
              <a:t>optimisation</a:t>
            </a:r>
            <a:r>
              <a:rPr lang="sv-SE" sz="2400" b="1" dirty="0"/>
              <a:t> </a:t>
            </a:r>
            <a:r>
              <a:rPr lang="sv-SE" sz="2400" b="1" dirty="0" err="1"/>
              <a:t>model</a:t>
            </a:r>
            <a:r>
              <a:rPr lang="sv-SE" sz="2400" b="1" dirty="0"/>
              <a:t> in GNU MathProg </a:t>
            </a:r>
            <a:r>
              <a:rPr lang="sv-SE" sz="2400" b="1" dirty="0" err="1"/>
              <a:t>language</a:t>
            </a:r>
            <a:endParaRPr lang="sv-S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457200" indent="-457200">
              <a:buFont typeface="+mj-lt"/>
              <a:buAutoNum type="arabicPeriod" startAt="5"/>
            </a:pPr>
            <a:r>
              <a:rPr lang="sv-SE" sz="2000" dirty="0"/>
              <a:t>After declaring sets, parameters and variables, type your optimisation problem, i.e. the </a:t>
            </a:r>
            <a:r>
              <a:rPr lang="sv-SE" sz="2000" b="1" i="1" dirty="0" err="1"/>
              <a:t>objective</a:t>
            </a:r>
            <a:r>
              <a:rPr lang="sv-SE" sz="2000" b="1" i="1" dirty="0"/>
              <a:t> </a:t>
            </a:r>
            <a:r>
              <a:rPr lang="sv-SE" sz="2000" b="1" i="1" dirty="0" err="1"/>
              <a:t>function</a:t>
            </a:r>
            <a:r>
              <a:rPr lang="sv-SE" sz="2000" b="1" i="1" dirty="0"/>
              <a:t> </a:t>
            </a:r>
            <a:r>
              <a:rPr lang="sv-SE" sz="2000" dirty="0"/>
              <a:t>and the </a:t>
            </a:r>
            <a:r>
              <a:rPr lang="sv-SE" sz="2000" b="1" i="1" dirty="0" err="1"/>
              <a:t>constraints</a:t>
            </a:r>
            <a:r>
              <a:rPr lang="sv-SE" sz="2000" b="1" i="1" dirty="0"/>
              <a:t>. 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 err="1"/>
              <a:t>Command</a:t>
            </a:r>
            <a:r>
              <a:rPr lang="sv-SE" sz="2000" dirty="0"/>
              <a:t>:</a:t>
            </a: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Objective</a:t>
            </a:r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minimize z: sum{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 cop[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]*x[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];</a:t>
            </a:r>
          </a:p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sv-SE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</a:rPr>
              <a:t>Specification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s.t.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Fuel 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PP}: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freq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]*x[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]&lt;= fav[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]; 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 note the constraints must always be introduced by ‘</a:t>
            </a:r>
            <a:r>
              <a:rPr lang="en-GB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s.t.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’ (subject to)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s.t.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</a:rPr>
              <a:t>Production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: sum{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in PP} x[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]&gt;=250;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en-US" i="1" dirty="0"/>
              <a:t>LP for the island example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2357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8152</TotalTime>
  <Words>1511</Words>
  <Application>Microsoft Office PowerPoint</Application>
  <PresentationFormat>Widescreen</PresentationFormat>
  <Paragraphs>254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OSeMOSYS_dESA_OpTIMUS</vt:lpstr>
      <vt:lpstr>Custom Design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  <vt:lpstr>LP for the island example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179</cp:revision>
  <dcterms:created xsi:type="dcterms:W3CDTF">2015-09-18T21:05:15Z</dcterms:created>
  <dcterms:modified xsi:type="dcterms:W3CDTF">2020-04-02T15:49:19Z</dcterms:modified>
</cp:coreProperties>
</file>