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99" r:id="rId2"/>
  </p:sldMasterIdLst>
  <p:notesMasterIdLst>
    <p:notesMasterId r:id="rId6"/>
  </p:notesMasterIdLst>
  <p:sldIdLst>
    <p:sldId id="377" r:id="rId3"/>
    <p:sldId id="378" r:id="rId4"/>
    <p:sldId id="3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90300" autoAdjust="0"/>
  </p:normalViewPr>
  <p:slideViewPr>
    <p:cSldViewPr snapToGrid="0">
      <p:cViewPr varScale="1">
        <p:scale>
          <a:sx n="106" d="100"/>
          <a:sy n="106" d="100"/>
        </p:scale>
        <p:origin x="3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we make this</a:t>
            </a:r>
            <a:r>
              <a:rPr lang="en-GB" baseline="0" dirty="0"/>
              <a:t> slide more interactive..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59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F77CEED-BC5C-4196-870D-0258B5F3966C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B9B0D29-0ACD-4FE4-92D3-F41CEBA2AA66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80973CA-6EB9-4C8B-8B55-DAC88F65400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8E7416A-DBD0-48F5-A447-6FD50BD88FF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A416752-C0A6-4922-B2A6-38C4A6EF129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E6DFBBF-3E79-4DBE-AA8D-EE8B3C7A27F3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CA629C6-0FC6-43DE-87BE-3F0BB1CE48A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EB837-5E14-425E-9D9F-474B13F658F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A85F-A33B-4946-B245-53B40F53645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F7EA-BB77-40B8-AB36-66117991148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1B7C163-0C8D-4B62-95A0-F992D3036A6D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AC7-51DB-4FFC-80B5-9996CE5A7233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442-DB24-4871-9C9D-73956B73DC17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B022-6AA3-4290-A4EE-E5B967BEE706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8184-4126-445F-B3E6-C75B9C08F052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1DE4-BC8F-4879-A000-C2ED30F72D40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46EE-798C-4243-9815-EB693A38ABE6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7FA6-87D3-4138-B05C-267E5CFC0EEB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FCB-1EF1-42BA-A110-0C4F1ECAF153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B76-172E-4B4F-85BD-EEC12A96BC6C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C1E589B-E61E-4111-B6D5-90611486D93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5ABEAFC-F4E1-419E-B291-575D1EFA2B7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F3AAE61-5088-4715-8498-C9630F2ECC4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CB9903-B552-4DBA-A3D4-82DFE49CDE0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1053601-CE10-4A4E-8269-1CFB5913D6D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EB2A837-377C-4EFC-82E2-4C0C7711B22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1645-5DB6-42F5-ADDA-369F7AFAFE88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2">
            <a:extLst>
              <a:ext uri="{FF2B5EF4-FFF2-40B4-BE49-F238E27FC236}">
                <a16:creationId xmlns:a16="http://schemas.microsoft.com/office/drawing/2014/main" id="{5442360D-1F68-494B-AE97-5C1DE38EA4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168" y="1578515"/>
            <a:ext cx="10849013" cy="955365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400" dirty="0"/>
              <a:t>The complexity of the energy system can be simplified and represented in an organised model structure.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reality to a model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8EBB88E2-45E7-497B-98B3-D6FDD49B2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960" y="2581989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Wingdings" pitchFamily="2" charset="2"/>
              <a:buNone/>
            </a:pPr>
            <a:r>
              <a:rPr lang="hr-HR" sz="2400" b="1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6778F51-255E-44C9-81C9-C507FF2D0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374" y="2581989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Wingdings" pitchFamily="2" charset="2"/>
              <a:buNone/>
            </a:pPr>
            <a:r>
              <a:rPr lang="hr-HR" sz="2400" b="1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Primary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3754A73-F012-46D6-8E10-C3CBE714F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417" y="2581989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Wingdings" pitchFamily="2" charset="2"/>
              <a:buNone/>
            </a:pPr>
            <a:r>
              <a:rPr lang="hr-HR" sz="2400" b="1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Secondary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83016C7-F5E8-4314-9BF7-39D283BE1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856" y="2581989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Wingdings" pitchFamily="2" charset="2"/>
              <a:buNone/>
            </a:pPr>
            <a:r>
              <a:rPr lang="hr-HR" sz="2400" b="1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Final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7A05A8B4-E923-4F59-BFE9-005E0F77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090" y="3104250"/>
            <a:ext cx="6252966" cy="3252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8EAEA-A835-45A9-A19D-058B372C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3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142CD6-CA62-4809-8E50-55DFF5E3F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083" y="1831905"/>
            <a:ext cx="10035600" cy="4660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>
                <a:cs typeface="Calibri" pitchFamily="34" charset="0"/>
              </a:rPr>
              <a:t>The </a:t>
            </a:r>
            <a:r>
              <a:rPr lang="fr-FR" sz="2400" dirty="0" err="1">
                <a:cs typeface="Calibri" pitchFamily="34" charset="0"/>
              </a:rPr>
              <a:t>above</a:t>
            </a:r>
            <a:r>
              <a:rPr lang="fr-FR" sz="2400" dirty="0">
                <a:cs typeface="Calibri" pitchFamily="34" charset="0"/>
              </a:rPr>
              <a:t> </a:t>
            </a:r>
            <a:r>
              <a:rPr lang="fr-FR" sz="2400" dirty="0" err="1">
                <a:cs typeface="Calibri" pitchFamily="34" charset="0"/>
              </a:rPr>
              <a:t>may</a:t>
            </a:r>
            <a:r>
              <a:rPr lang="fr-FR" sz="2400" dirty="0">
                <a:cs typeface="Calibri" pitchFamily="34" charset="0"/>
              </a:rPr>
              <a:t> </a:t>
            </a:r>
            <a:r>
              <a:rPr lang="fr-FR" sz="2400" dirty="0" err="1">
                <a:cs typeface="Calibri" pitchFamily="34" charset="0"/>
              </a:rPr>
              <a:t>be</a:t>
            </a:r>
            <a:r>
              <a:rPr lang="fr-FR" sz="2400" dirty="0">
                <a:cs typeface="Calibri" pitchFamily="34" charset="0"/>
              </a:rPr>
              <a:t> </a:t>
            </a:r>
            <a:r>
              <a:rPr lang="fr-FR" sz="2400" dirty="0" err="1">
                <a:cs typeface="Calibri" pitchFamily="34" charset="0"/>
              </a:rPr>
              <a:t>called</a:t>
            </a:r>
            <a:r>
              <a:rPr lang="fr-FR" sz="2400" dirty="0">
                <a:cs typeface="Calibri" pitchFamily="34" charset="0"/>
              </a:rPr>
              <a:t> a </a:t>
            </a:r>
            <a:r>
              <a:rPr lang="fr-FR" sz="2400" b="1" dirty="0">
                <a:cs typeface="Calibri" pitchFamily="34" charset="0"/>
              </a:rPr>
              <a:t>Reference Energy System (RES)</a:t>
            </a:r>
          </a:p>
          <a:p>
            <a:pPr marL="0" indent="0">
              <a:buNone/>
            </a:pPr>
            <a:endParaRPr lang="fr-FR" sz="1000" b="1" dirty="0">
              <a:cs typeface="Calibri" pitchFamily="34" charset="0"/>
            </a:endParaRPr>
          </a:p>
          <a:p>
            <a:pPr lvl="1">
              <a:defRPr/>
            </a:pPr>
            <a:r>
              <a:rPr lang="en-GB" altLang="en-US" dirty="0">
                <a:cs typeface="Calibri" pitchFamily="34" charset="0"/>
              </a:rPr>
              <a:t>RES is a </a:t>
            </a:r>
            <a:r>
              <a:rPr lang="en-GB" altLang="en-US" b="1" dirty="0">
                <a:cs typeface="Calibri" pitchFamily="34" charset="0"/>
              </a:rPr>
              <a:t>simplified and aggregated graphical representation </a:t>
            </a:r>
            <a:r>
              <a:rPr lang="en-GB" altLang="en-US" dirty="0">
                <a:cs typeface="Calibri" pitchFamily="34" charset="0"/>
              </a:rPr>
              <a:t>of the real energy system under analysis;</a:t>
            </a:r>
          </a:p>
          <a:p>
            <a:pPr lvl="1">
              <a:defRPr/>
            </a:pPr>
            <a:r>
              <a:rPr lang="en-US" altLang="en-US" dirty="0">
                <a:cs typeface="Calibri" pitchFamily="34" charset="0"/>
              </a:rPr>
              <a:t>RES covers </a:t>
            </a:r>
            <a:r>
              <a:rPr lang="en-US" altLang="en-US" b="1" dirty="0">
                <a:cs typeface="Calibri" pitchFamily="34" charset="0"/>
              </a:rPr>
              <a:t>not just the present </a:t>
            </a:r>
            <a:r>
              <a:rPr lang="en-US" altLang="en-US" dirty="0">
                <a:cs typeface="Calibri" pitchFamily="34" charset="0"/>
              </a:rPr>
              <a:t>configuration of the energy system, but also possible development paths;</a:t>
            </a:r>
            <a:endParaRPr lang="en-GB" altLang="en-US" dirty="0">
              <a:cs typeface="Calibri" pitchFamily="34" charset="0"/>
            </a:endParaRPr>
          </a:p>
          <a:p>
            <a:pPr lvl="1">
              <a:defRPr/>
            </a:pPr>
            <a:r>
              <a:rPr lang="en-GB" altLang="en-US" dirty="0">
                <a:cs typeface="Calibri" pitchFamily="34" charset="0"/>
              </a:rPr>
              <a:t>It shows </a:t>
            </a:r>
            <a:r>
              <a:rPr lang="en-GB" altLang="en-US" b="1" dirty="0">
                <a:cs typeface="Calibri" pitchFamily="34" charset="0"/>
              </a:rPr>
              <a:t>all existing and potential new energy supply chains</a:t>
            </a:r>
            <a:r>
              <a:rPr lang="en-GB" altLang="en-US" dirty="0">
                <a:cs typeface="Calibri" pitchFamily="34" charset="0"/>
              </a:rPr>
              <a:t>, from primary energy resources to final demand;</a:t>
            </a:r>
          </a:p>
          <a:p>
            <a:pPr lvl="1">
              <a:defRPr/>
            </a:pPr>
            <a:r>
              <a:rPr lang="en-GB" altLang="en-US" dirty="0">
                <a:cs typeface="Calibri" pitchFamily="34" charset="0"/>
              </a:rPr>
              <a:t>The level of simplification depends on issues to be analysed and data availability;</a:t>
            </a:r>
          </a:p>
          <a:p>
            <a:pPr lvl="1">
              <a:defRPr/>
            </a:pPr>
            <a:r>
              <a:rPr lang="en-GB" altLang="en-US" dirty="0">
                <a:cs typeface="Calibri" pitchFamily="34" charset="0"/>
              </a:rPr>
              <a:t>RES should be a </a:t>
            </a:r>
            <a:r>
              <a:rPr lang="en-GB" altLang="en-US" b="1" dirty="0">
                <a:cs typeface="Calibri" pitchFamily="34" charset="0"/>
              </a:rPr>
              <a:t>minimum representation of reality</a:t>
            </a:r>
            <a:r>
              <a:rPr lang="en-GB" altLang="ja-JP" b="1" dirty="0">
                <a:ea typeface="MS PGothic" pitchFamily="34" charset="-128"/>
              </a:rPr>
              <a:t> </a:t>
            </a:r>
            <a:r>
              <a:rPr lang="en-GB" altLang="ja-JP" dirty="0">
                <a:ea typeface="MS PGothic" pitchFamily="34" charset="-128"/>
              </a:rPr>
              <a:t>needed to answer the </a:t>
            </a:r>
            <a:r>
              <a:rPr lang="en-GB" altLang="en-US" dirty="0">
                <a:cs typeface="Calibri" pitchFamily="34" charset="0"/>
              </a:rPr>
              <a:t>policy </a:t>
            </a:r>
            <a:r>
              <a:rPr lang="en-GB" altLang="en-US" dirty="0" smtClean="0">
                <a:cs typeface="Calibri" pitchFamily="34" charset="0"/>
              </a:rPr>
              <a:t>questions;</a:t>
            </a:r>
            <a:endParaRPr lang="en-GB" altLang="en-US" dirty="0">
              <a:cs typeface="Calibri" pitchFamily="34" charset="0"/>
            </a:endParaRPr>
          </a:p>
          <a:p>
            <a:pPr marL="0" indent="0">
              <a:buNone/>
            </a:pPr>
            <a:endParaRPr lang="fr-FR" sz="2400" b="1" dirty="0"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2085" y="365125"/>
            <a:ext cx="8753448" cy="1325563"/>
          </a:xfrm>
        </p:spPr>
        <p:txBody>
          <a:bodyPr>
            <a:normAutofit/>
          </a:bodyPr>
          <a:lstStyle/>
          <a:p>
            <a:r>
              <a:rPr lang="fr-FR" dirty="0">
                <a:cs typeface="Calibri" pitchFamily="34" charset="0"/>
              </a:rPr>
              <a:t>Reference Energy System (RES)</a:t>
            </a:r>
            <a:endParaRPr lang="en-US" strike="sngStrik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999D1E-26E4-42D7-8B18-07A9B748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73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142CD6-CA62-4809-8E50-55DFF5E3F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083" y="1831905"/>
            <a:ext cx="10002146" cy="4660970"/>
          </a:xfrm>
        </p:spPr>
        <p:txBody>
          <a:bodyPr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altLang="en-US" sz="2400" b="1" dirty="0">
                <a:cs typeface="Calibri" pitchFamily="34" charset="0"/>
              </a:rPr>
              <a:t>RES consists of: </a:t>
            </a:r>
          </a:p>
          <a:p>
            <a:pPr lvl="1">
              <a:defRPr/>
            </a:pPr>
            <a:r>
              <a:rPr lang="en-US" altLang="en-US" b="1" i="1" dirty="0">
                <a:cs typeface="Calibri" pitchFamily="34" charset="0"/>
              </a:rPr>
              <a:t>Energy Levels</a:t>
            </a:r>
          </a:p>
          <a:p>
            <a:pPr marL="457200" lvl="1" indent="0">
              <a:buNone/>
              <a:defRPr/>
            </a:pPr>
            <a:r>
              <a:rPr lang="en-US" altLang="en-US" dirty="0">
                <a:cs typeface="Calibri" pitchFamily="34" charset="0"/>
              </a:rPr>
              <a:t>Resources, Primary, Secondary,..., Final,…</a:t>
            </a:r>
          </a:p>
          <a:p>
            <a:pPr marL="914400" lvl="2" indent="0">
              <a:buFontTx/>
              <a:buNone/>
              <a:defRPr/>
            </a:pPr>
            <a:r>
              <a:rPr lang="en-US" altLang="en-US" sz="2400" i="1" dirty="0">
                <a:cs typeface="Calibri" pitchFamily="34" charset="0"/>
              </a:rPr>
              <a:t>(extracted  from resources, processed, converted, transmitted, distributed, …)</a:t>
            </a:r>
          </a:p>
          <a:p>
            <a:pPr lvl="1">
              <a:defRPr/>
            </a:pPr>
            <a:r>
              <a:rPr lang="en-US" altLang="en-US" b="1" i="1" dirty="0">
                <a:cs typeface="Calibri" pitchFamily="34" charset="0"/>
              </a:rPr>
              <a:t>Energy carriers / commodities </a:t>
            </a:r>
          </a:p>
          <a:p>
            <a:pPr marL="457200" lvl="1" indent="0">
              <a:buNone/>
              <a:defRPr/>
            </a:pPr>
            <a:r>
              <a:rPr lang="en-US" altLang="en-US" dirty="0">
                <a:cs typeface="Calibri" pitchFamily="34" charset="0"/>
              </a:rPr>
              <a:t>Coal, oil, gas, wood, nuclear fuel, electricity, heat,…</a:t>
            </a:r>
          </a:p>
          <a:p>
            <a:pPr lvl="1">
              <a:defRPr/>
            </a:pPr>
            <a:r>
              <a:rPr lang="en-US" altLang="en-US" b="1" i="1" dirty="0">
                <a:cs typeface="Calibri" pitchFamily="34" charset="0"/>
              </a:rPr>
              <a:t>Technologies</a:t>
            </a:r>
          </a:p>
          <a:p>
            <a:pPr marL="457200" lvl="1" indent="0">
              <a:buNone/>
              <a:defRPr/>
            </a:pPr>
            <a:r>
              <a:rPr lang="en-US" altLang="en-US" dirty="0">
                <a:cs typeface="Calibri" pitchFamily="34" charset="0"/>
              </a:rPr>
              <a:t>Which extract, process, convert energy from one to another form or to energy service, transmit and distribute</a:t>
            </a:r>
          </a:p>
          <a:p>
            <a:pPr marL="0" indent="0">
              <a:buNone/>
            </a:pPr>
            <a:endParaRPr lang="fr-FR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2085" y="365125"/>
            <a:ext cx="8753448" cy="1325563"/>
          </a:xfrm>
        </p:spPr>
        <p:txBody>
          <a:bodyPr>
            <a:normAutofit/>
          </a:bodyPr>
          <a:lstStyle/>
          <a:p>
            <a:r>
              <a:rPr lang="fr-FR" dirty="0">
                <a:cs typeface="Calibri" pitchFamily="34" charset="0"/>
              </a:rPr>
              <a:t>Reference Energy System (RES)</a:t>
            </a:r>
            <a:endParaRPr lang="en-US" strike="sngStrik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A1E8EA-0064-45EB-B9EB-D477090F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6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7356</TotalTime>
  <Words>212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PGothic</vt:lpstr>
      <vt:lpstr>Arial</vt:lpstr>
      <vt:lpstr>Calibri</vt:lpstr>
      <vt:lpstr>Calibri Light</vt:lpstr>
      <vt:lpstr>Wingdings</vt:lpstr>
      <vt:lpstr>OSeMOSYS_dESA_OpTIMUS</vt:lpstr>
      <vt:lpstr>Custom Design</vt:lpstr>
      <vt:lpstr>From reality to a model</vt:lpstr>
      <vt:lpstr>Reference Energy System (RES)</vt:lpstr>
      <vt:lpstr>Reference Energy System (RES)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196</cp:revision>
  <dcterms:created xsi:type="dcterms:W3CDTF">2015-09-18T21:05:15Z</dcterms:created>
  <dcterms:modified xsi:type="dcterms:W3CDTF">2020-04-02T16:06:41Z</dcterms:modified>
</cp:coreProperties>
</file>