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9" r:id="rId2"/>
    <p:sldId id="388" r:id="rId3"/>
    <p:sldId id="346" r:id="rId4"/>
    <p:sldId id="347" r:id="rId5"/>
    <p:sldId id="426" r:id="rId6"/>
    <p:sldId id="427" r:id="rId7"/>
    <p:sldId id="428" r:id="rId8"/>
    <p:sldId id="429" r:id="rId9"/>
    <p:sldId id="4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Broad" initials="OB" lastIdx="1" clrIdx="0">
    <p:extLst>
      <p:ext uri="{19B8F6BF-5375-455C-9EA6-DF929625EA0E}">
        <p15:presenceInfo xmlns:p15="http://schemas.microsoft.com/office/powerpoint/2012/main" userId="S-1-5-21-4270984560-2697355171-1338322823-6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1954A6"/>
    <a:srgbClr val="FFFFFF"/>
    <a:srgbClr val="DEE4EE"/>
    <a:srgbClr val="3B6ABF"/>
    <a:srgbClr val="B0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4249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4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mus.community/" TargetMode="External"/><Relationship Id="rId2" Type="http://schemas.openxmlformats.org/officeDocument/2006/relationships/hyperlink" Target="mailto:gav@kth.s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-nea.org/ndd/pubs/2015/7057-proj-costs-electricity-2015.pdf" TargetMode="External"/><Relationship Id="rId2" Type="http://schemas.openxmlformats.org/officeDocument/2006/relationships/hyperlink" Target="https://setis.ec.europa.eu/sites/default/files/reports/ETRI-201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a-etsap.org/index.php/energy-technology-dat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MMoiraWhitehouse/fossil-fuels-teach" TargetMode="External"/><Relationship Id="rId13" Type="http://schemas.openxmlformats.org/officeDocument/2006/relationships/hyperlink" Target="http://indianexpress.com/article/business/economy/factory-output-grows-2-per-cent-in-february-after-3-months-of-contraction/" TargetMode="External"/><Relationship Id="rId3" Type="http://schemas.openxmlformats.org/officeDocument/2006/relationships/hyperlink" Target="http://www.energytrendsinsider.com/research/coal/coal-mining-and-processing/" TargetMode="External"/><Relationship Id="rId7" Type="http://schemas.openxmlformats.org/officeDocument/2006/relationships/hyperlink" Target="http://unitednuclear.com/index.php?main_page=product_info&amp;products_id=1028" TargetMode="External"/><Relationship Id="rId12" Type="http://schemas.openxmlformats.org/officeDocument/2006/relationships/hyperlink" Target="https://se.123rf.com/clipart-vektorer/transport.html" TargetMode="External"/><Relationship Id="rId17" Type="http://schemas.openxmlformats.org/officeDocument/2006/relationships/hyperlink" Target="http://www.picquery.com/gasoline-truck_WXRZaplkZ2eaRVifu*zjqPAvrMnnxmBsTSgdn*BBBKk/" TargetMode="External"/><Relationship Id="rId2" Type="http://schemas.openxmlformats.org/officeDocument/2006/relationships/hyperlink" Target="http://www.gbgasifired.com/model.html" TargetMode="External"/><Relationship Id="rId16" Type="http://schemas.openxmlformats.org/officeDocument/2006/relationships/hyperlink" Target="http://www.forestenergy.ie/transportation-studie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news.in/wind-water-and-sun-beat-biofuels-nuclear-and-coal-clean-energy-297577" TargetMode="External"/><Relationship Id="rId11" Type="http://schemas.openxmlformats.org/officeDocument/2006/relationships/hyperlink" Target="http://jhsimpson.com/residential/" TargetMode="External"/><Relationship Id="rId5" Type="http://schemas.openxmlformats.org/officeDocument/2006/relationships/hyperlink" Target="http://inhabitat.com/tag/biomass/" TargetMode="External"/><Relationship Id="rId15" Type="http://schemas.openxmlformats.org/officeDocument/2006/relationships/hyperlink" Target="http://www.zerohedge.com/news/2017-06-23/demand-oil-pipeline-capacity-hits-6-year-low" TargetMode="External"/><Relationship Id="rId10" Type="http://schemas.openxmlformats.org/officeDocument/2006/relationships/hyperlink" Target="http://energyfromthorium.com/2010/08/06/loveswu1/" TargetMode="External"/><Relationship Id="rId4" Type="http://schemas.openxmlformats.org/officeDocument/2006/relationships/hyperlink" Target="http://stillwaterassociates.com/crack-spread-a-quick-and-dirty-indicator-of-refining-profitability/" TargetMode="External"/><Relationship Id="rId9" Type="http://schemas.openxmlformats.org/officeDocument/2006/relationships/hyperlink" Target="https://en.wikipedia.org/wiki/Battersea_Power_Station_in_popular_culture" TargetMode="External"/><Relationship Id="rId14" Type="http://schemas.openxmlformats.org/officeDocument/2006/relationships/hyperlink" Target="http://www.alfalaval.com/industries/refrigeration/commercial-refriger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ir.indiamart.com/coimbatore/solar-pv-panel.html" TargetMode="External"/><Relationship Id="rId3" Type="http://schemas.openxmlformats.org/officeDocument/2006/relationships/hyperlink" Target="http://www.sunwindenergy.com/photovoltaics/38-mw-rooftop-pv-system-completed-uk" TargetMode="External"/><Relationship Id="rId7" Type="http://schemas.openxmlformats.org/officeDocument/2006/relationships/hyperlink" Target="http://www.power-technology.com/projects/seville-solar-tower/seville-solar-tower1.html" TargetMode="External"/><Relationship Id="rId2" Type="http://schemas.openxmlformats.org/officeDocument/2006/relationships/hyperlink" Target="http://trayamtechnologies.com/solar-pv-roof-top-and-ground-moun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habitat.com/tag/offshore-wind-farm/" TargetMode="External"/><Relationship Id="rId5" Type="http://schemas.openxmlformats.org/officeDocument/2006/relationships/hyperlink" Target="https://www.mitchelltech.edu/programs/on-campus/energy-production-transmission/wind-turbine-technology" TargetMode="External"/><Relationship Id="rId10" Type="http://schemas.openxmlformats.org/officeDocument/2006/relationships/hyperlink" Target="http://14.139.172.204/nptel/CSE/Web/103102022/environmental%20issues%20and%20new%20trends/ecological%20consideration%20in%20petroleum%20refinery.html" TargetMode="External"/><Relationship Id="rId4" Type="http://schemas.openxmlformats.org/officeDocument/2006/relationships/hyperlink" Target="https://ehp.niehs.nih.gov/123-a180/" TargetMode="External"/><Relationship Id="rId9" Type="http://schemas.openxmlformats.org/officeDocument/2006/relationships/hyperlink" Target="http://forums.mwerks.com/showthread.php?7477561-Global-Energy-Thre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nderstanding-the-energy-syste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5400" dirty="0" smtClean="0"/>
              <a:t>Comparing renewables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3"/>
          <p:cNvSpPr>
            <a:spLocks noGrp="1"/>
          </p:cNvSpPr>
          <p:nvPr/>
        </p:nvSpPr>
        <p:spPr>
          <a:xfrm>
            <a:off x="1690167" y="3821690"/>
            <a:ext cx="9144000" cy="188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Georgios </a:t>
            </a:r>
            <a:r>
              <a:rPr lang="en-GB" dirty="0" err="1" smtClean="0"/>
              <a:t>Avgerinopoulos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gav@kth.se</a:t>
            </a:r>
            <a:r>
              <a:rPr lang="en-GB" dirty="0" smtClean="0"/>
              <a:t>  </a:t>
            </a: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838200" y="5696322"/>
            <a:ext cx="9144000" cy="4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spc="0" dirty="0" smtClean="0"/>
              <a:t>Introductory lecture – Energy commodities and technologies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fontAlgn="ctr"/>
            <a:r>
              <a:rPr lang="en-US" sz="1000" dirty="0"/>
              <a:t>This work by </a:t>
            </a:r>
            <a:r>
              <a:rPr lang="en-US" sz="1000" dirty="0" err="1">
                <a:hlinkClick r:id="rId3"/>
              </a:rPr>
              <a:t>OpTIMUS.community</a:t>
            </a:r>
            <a:r>
              <a:rPr lang="en-US" sz="1000" dirty="0"/>
              <a:t> is licensed </a:t>
            </a:r>
            <a:r>
              <a:rPr lang="en-US" sz="1000" dirty="0" smtClean="0"/>
              <a:t>under the </a:t>
            </a:r>
            <a:r>
              <a:rPr lang="en-US" sz="1000" dirty="0"/>
              <a:t>Creative Commons Attribution 4.0 International License. To view a copy of this license, visit </a:t>
            </a:r>
            <a:r>
              <a:rPr lang="en-US" sz="1000" dirty="0">
                <a:hlinkClick r:id="rId4"/>
              </a:rPr>
              <a:t>http://creativecommons.org/licenses/by/4.0</a:t>
            </a:r>
            <a:r>
              <a:rPr lang="en-US" sz="1000" dirty="0" smtClean="0">
                <a:hlinkClick r:id="rId4"/>
              </a:rPr>
              <a:t>/</a:t>
            </a:r>
            <a:r>
              <a:rPr lang="en-US" sz="1000" dirty="0" smtClean="0"/>
              <a:t>.</a:t>
            </a:r>
            <a:endParaRPr lang="sv-SE" sz="1000" b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u="sng" dirty="0" smtClean="0"/>
              <a:t>The short answer in </a:t>
            </a:r>
            <a:r>
              <a:rPr lang="en-CA" b="1" u="sng" dirty="0" smtClean="0"/>
              <a:t>NO</a:t>
            </a:r>
            <a:endParaRPr lang="en-CA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Several factors must be taken into account.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The pros and cons depend strictly on the particular characteristics of the area of interest.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Balancing the trade-offs between economic, social and environmental impacts is a challenging task.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Certain tools and methodologies are/should be utilized in order to define the optimal option depending on the specific case.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Learning curves and future projections need to be considered.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Is there really any “best” option?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8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Key take away messages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1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dirty="0" smtClean="0"/>
              <a:t>The share of renewables is on the rise.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v-SE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dirty="0" smtClean="0"/>
              <a:t>Renewables are an excellent way to </a:t>
            </a:r>
            <a:r>
              <a:rPr lang="sv-SE" dirty="0" err="1" smtClean="0"/>
              <a:t>battle</a:t>
            </a:r>
            <a:r>
              <a:rPr lang="sv-SE" dirty="0" smtClean="0"/>
              <a:t> </a:t>
            </a:r>
            <a:r>
              <a:rPr lang="sv-SE" dirty="0" err="1" smtClean="0"/>
              <a:t>against</a:t>
            </a:r>
            <a:r>
              <a:rPr lang="sv-SE" dirty="0" smtClean="0"/>
              <a:t> </a:t>
            </a:r>
            <a:r>
              <a:rPr lang="sv-SE" dirty="0" err="1" smtClean="0"/>
              <a:t>climate</a:t>
            </a:r>
            <a:r>
              <a:rPr lang="sv-SE" dirty="0" smtClean="0"/>
              <a:t> change.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v-SE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dirty="0" smtClean="0"/>
              <a:t>There are no panaceas though, renewables have their impacts.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v-SE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dirty="0" smtClean="0"/>
              <a:t>There is no such thing as the best renewable energy source.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v-SE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dirty="0" smtClean="0"/>
              <a:t>In a long-term energy system model, learning curves in renewables are critical.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Key messages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74138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References and reading material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96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IEA, World Energy Outlook 2016;</a:t>
            </a:r>
          </a:p>
          <a:p>
            <a:r>
              <a:rPr lang="sv-SE" dirty="0" err="1"/>
              <a:t>European</a:t>
            </a:r>
            <a:r>
              <a:rPr lang="sv-SE" dirty="0"/>
              <a:t> Commission, Joint Research Centre, Energy </a:t>
            </a:r>
            <a:r>
              <a:rPr lang="sv-SE" dirty="0" err="1"/>
              <a:t>Technology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Indicators</a:t>
            </a:r>
            <a:r>
              <a:rPr lang="sv-SE" dirty="0"/>
              <a:t> (ETRI) 2014.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2"/>
              </a:rPr>
              <a:t>https://setis.ec.europa.eu/sites/default/files/reports/ETRI-2014.pdf</a:t>
            </a:r>
            <a:r>
              <a:rPr lang="sv-SE" dirty="0"/>
              <a:t>; </a:t>
            </a:r>
          </a:p>
          <a:p>
            <a:r>
              <a:rPr lang="sv-SE" dirty="0"/>
              <a:t>IEA, NEA, </a:t>
            </a:r>
            <a:r>
              <a:rPr lang="sv-SE" dirty="0" err="1"/>
              <a:t>Projected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Generating </a:t>
            </a:r>
            <a:r>
              <a:rPr lang="sv-SE" dirty="0" err="1"/>
              <a:t>Electricity</a:t>
            </a:r>
            <a:r>
              <a:rPr lang="sv-SE" dirty="0"/>
              <a:t> 2015.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https://www.oecd-nea.org/ndd/pubs/2015/7057-proj-costs-electricity-2015.pdf</a:t>
            </a:r>
            <a:r>
              <a:rPr lang="sv-SE" dirty="0"/>
              <a:t>; </a:t>
            </a:r>
          </a:p>
          <a:p>
            <a:r>
              <a:rPr lang="sv-SE" dirty="0"/>
              <a:t>IEA-ETSAP, Energy </a:t>
            </a:r>
            <a:r>
              <a:rPr lang="sv-SE" dirty="0" err="1"/>
              <a:t>Technology</a:t>
            </a:r>
            <a:r>
              <a:rPr lang="sv-SE" dirty="0"/>
              <a:t> Data Source.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4"/>
              </a:rPr>
              <a:t>https://iea-etsap.org/index.php/energy-technology-data</a:t>
            </a:r>
            <a:r>
              <a:rPr lang="sv-SE" dirty="0"/>
              <a:t>;</a:t>
            </a:r>
            <a:endParaRPr lang="en-US" dirty="0"/>
          </a:p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93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Gasification: </a:t>
            </a:r>
            <a:r>
              <a:rPr lang="en-US" sz="2100" u="sng" dirty="0" smtClean="0">
                <a:hlinkClick r:id="rId2"/>
              </a:rPr>
              <a:t>http://www.gbgasifired.com/model.html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Extraction: </a:t>
            </a:r>
            <a:r>
              <a:rPr lang="en-US" sz="2100" u="sng" dirty="0" smtClean="0">
                <a:hlinkClick r:id="rId3"/>
              </a:rPr>
              <a:t>http://www.energytrendsinsider.com/research/coal/coal-mining-and-processing/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Refinery: </a:t>
            </a:r>
            <a:r>
              <a:rPr lang="en-US" sz="2100" u="sng" dirty="0" smtClean="0">
                <a:hlinkClick r:id="rId4"/>
              </a:rPr>
              <a:t>http://stillwaterassociates.com/crack-spread-a-quick-and-dirty-indicator-of-refining-profitability/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 smtClean="0"/>
              <a:t>Biomass</a:t>
            </a:r>
            <a:r>
              <a:rPr lang="sv-SE" sz="2100" dirty="0" smtClean="0"/>
              <a:t>: </a:t>
            </a:r>
            <a:r>
              <a:rPr lang="sv-SE" sz="2100" u="sng" dirty="0" smtClean="0">
                <a:hlinkClick r:id="rId5"/>
              </a:rPr>
              <a:t>http://inhabitat.com/tag/biomass/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Renewables: </a:t>
            </a:r>
            <a:r>
              <a:rPr lang="en-US" sz="2100" u="sng" dirty="0" smtClean="0">
                <a:hlinkClick r:id="rId6"/>
              </a:rPr>
              <a:t>http://www.topnews.in/wind-water-and-sun-beat-biofuels-nuclear-and-coal-clean-energy-297577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Uranium: </a:t>
            </a:r>
            <a:r>
              <a:rPr lang="sv-SE" sz="2100" u="sng" dirty="0" smtClean="0">
                <a:hlinkClick r:id="rId7"/>
              </a:rPr>
              <a:t>http://unitednuclear.com/index.php?main_page=product_info&amp;products_id=1028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Fossil: </a:t>
            </a:r>
            <a:r>
              <a:rPr lang="sv-SE" sz="2100" u="sng" dirty="0" smtClean="0">
                <a:hlinkClick r:id="rId8"/>
              </a:rPr>
              <a:t>https://www.slideshare.net/MMoiraWhitehouse/fossil-fuels-teach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Combustion based power plants: </a:t>
            </a:r>
            <a:r>
              <a:rPr lang="en-US" sz="2100" u="sng" dirty="0" smtClean="0">
                <a:hlinkClick r:id="rId9"/>
              </a:rPr>
              <a:t>https://en.wikipedia.org/wiki/Battersea_Power_Station_in_popular_culture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Uranium enrichment: </a:t>
            </a:r>
            <a:r>
              <a:rPr lang="en-US" sz="2100" u="sng" dirty="0" smtClean="0">
                <a:hlinkClick r:id="rId10"/>
              </a:rPr>
              <a:t>http://energyfromthorium.com/2010/08/06/loveswu1/</a:t>
            </a:r>
            <a:endParaRPr lang="en-US" sz="2100" u="sng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Residential: </a:t>
            </a:r>
            <a:r>
              <a:rPr lang="en-US" sz="2100" u="sng" dirty="0">
                <a:hlinkClick r:id="rId11"/>
              </a:rPr>
              <a:t>http://jhsimpson.com/residential/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Transport: </a:t>
            </a:r>
            <a:r>
              <a:rPr lang="en-US" sz="2100" u="sng" dirty="0">
                <a:hlinkClick r:id="rId12"/>
              </a:rPr>
              <a:t>https://se.123rf.com/clipart-vektorer/transport.html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Industry: </a:t>
            </a:r>
            <a:r>
              <a:rPr lang="en-US" sz="2100" u="sng" dirty="0">
                <a:hlinkClick r:id="rId13"/>
              </a:rPr>
              <a:t>http://indianexpress.com/article/business/economy/factory-output-grows-2-per-cent-in-february-after-3-months-of-contraction/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Commercial: </a:t>
            </a:r>
            <a:r>
              <a:rPr lang="en-US" sz="2100" u="sng" dirty="0">
                <a:hlinkClick r:id="rId14"/>
              </a:rPr>
              <a:t>http://www.alfalaval.com/industries/refrigeration/commercial-refrigeration/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fuel</a:t>
            </a:r>
            <a:r>
              <a:rPr lang="sv-SE" sz="2100" dirty="0"/>
              <a:t>: </a:t>
            </a:r>
            <a:r>
              <a:rPr lang="sv-SE" sz="2100" u="sng" dirty="0">
                <a:hlinkClick r:id="rId15"/>
              </a:rPr>
              <a:t>http://www.zerohedge.com/news/2017-06-23/demand-oil-pipeline-capacity-hits-6-year-low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biomass</a:t>
            </a:r>
            <a:r>
              <a:rPr lang="sv-SE" sz="2100" dirty="0"/>
              <a:t>: </a:t>
            </a:r>
            <a:r>
              <a:rPr lang="sv-SE" sz="2100" u="sng" dirty="0">
                <a:hlinkClick r:id="rId16"/>
              </a:rPr>
              <a:t>http://www.forestenergy.ie/transportation-studies.php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Transportation of oil products: </a:t>
            </a:r>
            <a:r>
              <a:rPr lang="en-US" sz="2100" u="sng" dirty="0">
                <a:hlinkClick r:id="rId17"/>
              </a:rPr>
              <a:t>http://www.picquery.com/gasoline-truck_WXRZaplkZ2eaRVifu*zjqPAvrMnnxmBsTSgdn*BBBKk/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</a:t>
            </a:r>
            <a:r>
              <a:rPr lang="en-US" b="1" dirty="0" smtClean="0"/>
              <a:t>RES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4201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Decentralized energy supply: </a:t>
            </a:r>
            <a:r>
              <a:rPr lang="en-US" sz="1800" u="sng" dirty="0">
                <a:hlinkClick r:id="rId2"/>
              </a:rPr>
              <a:t>http://trayamtechnologies.com/solar-pv-roof-top-and-ground-mounting/</a:t>
            </a:r>
            <a:endParaRPr lang="sv-SE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Decentralized energy supply2: </a:t>
            </a:r>
            <a:r>
              <a:rPr lang="en-US" sz="1800" u="sng" dirty="0">
                <a:hlinkClick r:id="rId3"/>
              </a:rPr>
              <a:t>http://</a:t>
            </a:r>
            <a:r>
              <a:rPr lang="en-US" sz="1800" u="sng" dirty="0" smtClean="0">
                <a:hlinkClick r:id="rId3"/>
              </a:rPr>
              <a:t>www.sunwindenergy.com/photovoltaics/38-mw-rooftop-pv-system-completed-uk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Biogas </a:t>
            </a:r>
            <a:r>
              <a:rPr lang="en-US" sz="1800" dirty="0"/>
              <a:t>and bio-synthetic gas production</a:t>
            </a:r>
            <a:r>
              <a:rPr lang="en-US" sz="1800" u="sng" dirty="0"/>
              <a:t>: </a:t>
            </a:r>
            <a:r>
              <a:rPr lang="en-US" sz="1800" u="sng" dirty="0">
                <a:hlinkClick r:id="rId4"/>
              </a:rPr>
              <a:t>https://ehp.niehs.nih.gov/123-a180</a:t>
            </a:r>
            <a:r>
              <a:rPr lang="en-US" sz="1800" u="sng" dirty="0" smtClean="0">
                <a:hlinkClick r:id="rId4"/>
              </a:rPr>
              <a:t>/</a:t>
            </a:r>
            <a:endParaRPr lang="en-US" sz="1800" u="sn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Onshore wind: </a:t>
            </a:r>
            <a:r>
              <a:rPr lang="en-US" sz="1800" dirty="0">
                <a:hlinkClick r:id="rId5"/>
              </a:rPr>
              <a:t>https://www.mitchelltech.edu/programs/on-campus/energy-production-transmission/wind-turbine-technology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Offshore wind: </a:t>
            </a:r>
            <a:r>
              <a:rPr lang="en-US" sz="1800" dirty="0">
                <a:hlinkClick r:id="rId6"/>
              </a:rPr>
              <a:t>http://inhabitat.com/tag/offshore-wind-farm/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Solar tower: </a:t>
            </a:r>
            <a:r>
              <a:rPr lang="en-US" sz="1800" dirty="0">
                <a:hlinkClick r:id="rId7"/>
              </a:rPr>
              <a:t>http://www.power-technology.com/projects/seville-solar-tower/seville-solar-tower1.html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PV panels: </a:t>
            </a:r>
            <a:r>
              <a:rPr lang="en-US" sz="1800" dirty="0">
                <a:hlinkClick r:id="rId8"/>
              </a:rPr>
              <a:t>https://dir.indiamart.com/coimbatore/solar-pv-panel.html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Solar power area requirements: </a:t>
            </a:r>
            <a:r>
              <a:rPr lang="en-US" sz="1800" dirty="0">
                <a:hlinkClick r:id="rId9"/>
              </a:rPr>
              <a:t>http://forums.mwerks.com/showthread.php?7477561-Global-Energy-Thread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Bioenergy conversion:  </a:t>
            </a:r>
            <a:r>
              <a:rPr lang="en-US" sz="1800" dirty="0">
                <a:hlinkClick r:id="rId10"/>
              </a:rPr>
              <a:t>http://14.139.172.204/nptel/CSE/Web/103102022/environmental%20issues%20and%20new%20trends/ecological%20consideration%20in%20petroleum%20refinery.html</a:t>
            </a:r>
            <a:r>
              <a:rPr lang="en-US" sz="1800" dirty="0"/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u="sng" dirty="0" smtClean="0"/>
              <a:t> </a:t>
            </a:r>
            <a:endParaRPr lang="sv-SE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</a:t>
            </a:r>
            <a:r>
              <a:rPr lang="en-US" b="1" dirty="0" smtClean="0"/>
              <a:t>RES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4963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2017-09-26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Howells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 and attribution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 smtClean="0"/>
              <a:t>To </a:t>
            </a:r>
            <a:r>
              <a:rPr lang="sv-SE" i="1" dirty="0" err="1" smtClean="0"/>
              <a:t>correctly</a:t>
            </a:r>
            <a:r>
              <a:rPr lang="sv-SE" i="1" dirty="0" smtClean="0"/>
              <a:t> </a:t>
            </a:r>
            <a:r>
              <a:rPr lang="sv-SE" i="1" dirty="0" err="1" smtClean="0"/>
              <a:t>reference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work</a:t>
            </a:r>
            <a:r>
              <a:rPr lang="sv-SE" i="1" dirty="0" smtClean="0"/>
              <a:t>, </a:t>
            </a:r>
            <a:r>
              <a:rPr lang="sv-SE" i="1" dirty="0" err="1" smtClean="0"/>
              <a:t>please</a:t>
            </a:r>
            <a:r>
              <a:rPr lang="sv-SE" i="1" dirty="0" smtClean="0"/>
              <a:t> </a:t>
            </a:r>
            <a:r>
              <a:rPr lang="sv-SE" i="1" dirty="0" err="1" smtClean="0"/>
              <a:t>use</a:t>
            </a:r>
            <a:r>
              <a:rPr lang="sv-SE" i="1" dirty="0" smtClean="0"/>
              <a:t> the </a:t>
            </a:r>
            <a:r>
              <a:rPr lang="sv-SE" i="1" dirty="0" err="1" smtClean="0"/>
              <a:t>following</a:t>
            </a:r>
            <a:r>
              <a:rPr lang="sv-SE" i="1" dirty="0" smtClean="0"/>
              <a:t>:</a:t>
            </a:r>
          </a:p>
          <a:p>
            <a:pPr indent="0"/>
            <a:r>
              <a:rPr lang="sv-SE" dirty="0" smtClean="0"/>
              <a:t>Avgerinopoulos, </a:t>
            </a:r>
            <a:r>
              <a:rPr lang="sv-SE" dirty="0"/>
              <a:t>G</a:t>
            </a:r>
            <a:r>
              <a:rPr lang="sv-SE" dirty="0" smtClean="0"/>
              <a:t>., 2017. </a:t>
            </a:r>
            <a:r>
              <a:rPr lang="sv-SE" dirty="0" err="1" smtClean="0"/>
              <a:t>Comparing</a:t>
            </a:r>
            <a:r>
              <a:rPr lang="sv-SE" dirty="0" smtClean="0"/>
              <a:t> </a:t>
            </a:r>
            <a:r>
              <a:rPr lang="sv-SE" dirty="0" err="1" smtClean="0"/>
              <a:t>renewables</a:t>
            </a:r>
            <a:r>
              <a:rPr lang="sv-SE" dirty="0" smtClean="0"/>
              <a:t>, </a:t>
            </a:r>
            <a:r>
              <a:rPr lang="sv-SE" dirty="0" err="1" smtClean="0"/>
              <a:t>OpTIMUS.community</a:t>
            </a:r>
            <a:r>
              <a:rPr lang="sv-SE" dirty="0" smtClean="0"/>
              <a:t>. </a:t>
            </a:r>
            <a:r>
              <a:rPr lang="sv-SE" dirty="0" err="1" smtClean="0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www.osemosys.org/understanding-the-energy-system.html</a:t>
            </a:r>
            <a:r>
              <a:rPr lang="sv-SE" dirty="0" smtClean="0"/>
              <a:t>. [Access date]</a:t>
            </a:r>
          </a:p>
        </p:txBody>
      </p:sp>
    </p:spTree>
    <p:extLst>
      <p:ext uri="{BB962C8B-B14F-4D97-AF65-F5344CB8AC3E}">
        <p14:creationId xmlns:p14="http://schemas.microsoft.com/office/powerpoint/2010/main" val="316726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9128</TotalTime>
  <Words>521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Comparing renewables</vt:lpstr>
      <vt:lpstr>Is there really any “best” option?</vt:lpstr>
      <vt:lpstr>Key take away messages</vt:lpstr>
      <vt:lpstr>Key messages</vt:lpstr>
      <vt:lpstr>References and reading material</vt:lpstr>
      <vt:lpstr>PowerPoint Presentation</vt:lpstr>
      <vt:lpstr>Sources for the RES pictures</vt:lpstr>
      <vt:lpstr>Sources for the RES pictures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Agnese Beltramo</cp:lastModifiedBy>
  <cp:revision>478</cp:revision>
  <dcterms:created xsi:type="dcterms:W3CDTF">2015-09-10T21:41:21Z</dcterms:created>
  <dcterms:modified xsi:type="dcterms:W3CDTF">2017-10-18T12:02:48Z</dcterms:modified>
</cp:coreProperties>
</file>