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6"/>
  </p:notesMasterIdLst>
  <p:sldIdLst>
    <p:sldId id="497" r:id="rId12"/>
    <p:sldId id="630" r:id="rId13"/>
    <p:sldId id="631" r:id="rId14"/>
    <p:sldId id="6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5" autoAdjust="0"/>
    <p:restoredTop sz="90319" autoAdjust="0"/>
  </p:normalViewPr>
  <p:slideViewPr>
    <p:cSldViewPr snapToGrid="0">
      <p:cViewPr varScale="1">
        <p:scale>
          <a:sx n="106" d="100"/>
          <a:sy n="106" d="100"/>
        </p:scale>
        <p:origin x="4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427D-4BE7-4842-A2F5-AB9DA6258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427D-4BE7-4842-A2F5-AB9DA6258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427D-4BE7-4842-A2F5-AB9DA6258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427D-4BE7-4842-A2F5-AB9DA6258E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BDE27C-C82E-4347-9363-36EBEC2F1DD8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C1CCA23-76F1-400B-B09F-836335A593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37D3810-7EF0-4B79-B654-F5576AA2177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3E11430-B518-4D91-92B1-585BEDBC9AE5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8EFD72-1AB0-43A3-87AB-1DB1CF1634A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3CD2F4-551D-4827-99CE-2AF3EC2BE09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29B633A-CDEA-4844-929A-693912F476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A73DD-0B02-4775-A044-DEC7061C504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MJ2380-2381 2019</a:t>
            </a:r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575C-D7F9-420E-B000-04E7679DC59D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E2F0-BB81-4EEB-9D4D-4B49C580F28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944CB48-5AC8-4D30-8C7E-37123E551F5A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EEDB-B9A0-4609-AC89-49EEE00CFAD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0433-88D9-47CF-8B5B-A868C3B6C735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7D3-80DB-4814-B107-858A6BB8A6CC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A637-0C12-4C0A-8917-0B4C400AE9D5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462-E9A0-44B4-A8F2-20BC6C915BBB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BE05-04ED-4D8A-8816-77D17A9AC5D1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E387-23C4-440A-8287-F63585DD74A2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112B-D6B9-4B2F-8821-4E982B6DE32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7399-6BAB-446D-9CBE-70B3C0E8721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393CB7-A9EF-445A-A23A-96F88D85765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C55E07F-78FA-4AB8-B177-940C6619473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34B1308-E21E-4268-86C2-705AE3A9E2B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4341D6B-8DCB-43F1-A600-F49CE68D7E2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9E5125A-6420-4E7B-AFF1-369165288B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B1DF686-176F-40F1-A871-452CCF3CDA9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A2E7-63AD-41B8-A18B-10EBCC08C0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ll.com/content/dam/royaldutchshell/documents/corporate/scenarios-newdoc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937801500006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imatescenarios.org/primer/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ure.iiasa.ac.at/id/eprint/6101/2/sres-en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eem.org/index.php/pathway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scenario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Shell New Lens Scenarios </a:t>
            </a:r>
            <a:r>
              <a:rPr lang="en-US" dirty="0"/>
              <a:t>– an example of corporate scenario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367A-AFB9-4C1B-AEE1-CD7215E5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53A6-8AD5-4CB9-B6F5-FE6CBFDD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B998C-CD2A-4AA9-B860-C0C25D49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03" y="2330842"/>
            <a:ext cx="5512083" cy="380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B1034-CD0F-46E7-A525-73463CEF9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804" y="3632278"/>
            <a:ext cx="8024987" cy="3144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77DA8-BA70-3349-A57A-7AA90D814862}"/>
              </a:ext>
            </a:extLst>
          </p:cNvPr>
          <p:cNvSpPr txBox="1"/>
          <p:nvPr/>
        </p:nvSpPr>
        <p:spPr>
          <a:xfrm>
            <a:off x="5904615" y="2330841"/>
            <a:ext cx="6110175" cy="1111969"/>
          </a:xfrm>
          <a:prstGeom prst="rect">
            <a:avLst/>
          </a:prstGeom>
        </p:spPr>
        <p:txBody>
          <a:bodyPr vert="horz" wrap="none" lIns="91440" tIns="0" rIns="91440" bIns="0" rtlCol="0" anchor="t">
            <a:normAutofit/>
          </a:bodyPr>
          <a:lstStyle/>
          <a:p>
            <a:pPr marL="457200" indent="0"/>
            <a:endParaRPr lang="en-GB" sz="3000" b="1" spc="-15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7DA14-A6C0-974B-91E2-BAC90B752E5F}"/>
              </a:ext>
            </a:extLst>
          </p:cNvPr>
          <p:cNvSpPr txBox="1"/>
          <p:nvPr/>
        </p:nvSpPr>
        <p:spPr>
          <a:xfrm>
            <a:off x="5904615" y="2330841"/>
            <a:ext cx="6020163" cy="1098159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/>
            <a:r>
              <a:rPr lang="en-GB" sz="1400" dirty="0"/>
              <a:t>Shell developed an early corporate lead in scenario planning</a:t>
            </a:r>
          </a:p>
          <a:p>
            <a:pPr marL="457200"/>
            <a:endParaRPr lang="en-GB" sz="1400" dirty="0"/>
          </a:p>
          <a:p>
            <a:pPr marL="457200"/>
            <a:r>
              <a:rPr lang="en-GB" sz="1400" dirty="0" err="1"/>
              <a:t>Wack</a:t>
            </a:r>
            <a:r>
              <a:rPr lang="en-GB" sz="1400" dirty="0"/>
              <a:t>, P. (1985). Scenarios: shooting the rapids. </a:t>
            </a:r>
            <a:r>
              <a:rPr lang="en-GB" sz="1400" i="1" dirty="0"/>
              <a:t>Harvard Business Review</a:t>
            </a:r>
            <a:r>
              <a:rPr lang="en-GB" sz="1400" dirty="0"/>
              <a:t>.</a:t>
            </a:r>
          </a:p>
          <a:p>
            <a:pPr marL="457200"/>
            <a:r>
              <a:rPr lang="en-GB" sz="1400" dirty="0" err="1"/>
              <a:t>Wack</a:t>
            </a:r>
            <a:r>
              <a:rPr lang="en-GB" sz="1400" dirty="0"/>
              <a:t>, P. (1985). Scenarios: uncharted waters ahead. </a:t>
            </a:r>
            <a:r>
              <a:rPr lang="en-GB" sz="1400" i="1" dirty="0"/>
              <a:t>Harvard Business Review</a:t>
            </a:r>
            <a:r>
              <a:rPr lang="en-GB" sz="1400" dirty="0"/>
              <a:t>, 73–89.</a:t>
            </a:r>
          </a:p>
          <a:p>
            <a:pPr marL="457200"/>
            <a:endParaRPr lang="en-GB" sz="1400" dirty="0"/>
          </a:p>
          <a:p>
            <a:pPr marL="457200" indent="0"/>
            <a:endParaRPr lang="en-GB" sz="1200" b="1" spc="-15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7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40"/>
    </mc:Choice>
    <mc:Fallback xmlns="">
      <p:transition spd="slow" advTm="1191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scenario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16149"/>
            <a:ext cx="11803913" cy="627321"/>
          </a:xfrm>
        </p:spPr>
        <p:txBody>
          <a:bodyPr/>
          <a:lstStyle/>
          <a:p>
            <a:r>
              <a:rPr lang="en-US" b="1" dirty="0">
                <a:hlinkClick r:id="rId3"/>
              </a:rPr>
              <a:t>Shared Socioeconomic Pathways (SSPs) </a:t>
            </a:r>
            <a:r>
              <a:rPr lang="en-US" dirty="0"/>
              <a:t>– widely use by the research community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367A-AFB9-4C1B-AEE1-CD7215E5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53A6-8AD5-4CB9-B6F5-FE6CBFDD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396E1-C519-4DEB-A447-173D0ACBD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40" y="2075674"/>
            <a:ext cx="5067741" cy="363168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221DF7-3170-46BC-9AE6-52E660374C0F}"/>
              </a:ext>
            </a:extLst>
          </p:cNvPr>
          <p:cNvSpPr txBox="1">
            <a:spLocks/>
          </p:cNvSpPr>
          <p:nvPr/>
        </p:nvSpPr>
        <p:spPr>
          <a:xfrm>
            <a:off x="544028" y="5745137"/>
            <a:ext cx="5349952" cy="62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Source: O’ Neill B.C. et al, Global Environmental Change, 2015.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35C608-3D8B-40AA-92E2-E3760048E94D}"/>
              </a:ext>
            </a:extLst>
          </p:cNvPr>
          <p:cNvSpPr txBox="1">
            <a:spLocks/>
          </p:cNvSpPr>
          <p:nvPr/>
        </p:nvSpPr>
        <p:spPr>
          <a:xfrm>
            <a:off x="5546981" y="2541022"/>
            <a:ext cx="6218279" cy="3030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scenarios developed by the Climate Change research community, describing future climate, societal and environmental change.</a:t>
            </a:r>
          </a:p>
          <a:p>
            <a:endParaRPr lang="en-US" dirty="0"/>
          </a:p>
          <a:p>
            <a:r>
              <a:rPr lang="en-US" dirty="0"/>
              <a:t>Using Integrated Assessment Models to fill these with quantitative insights.</a:t>
            </a:r>
          </a:p>
          <a:p>
            <a:r>
              <a:rPr lang="en-GB" dirty="0">
                <a:hlinkClick r:id="rId5"/>
              </a:rPr>
              <a:t>https://www.climatescenarios.org/primer/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40"/>
    </mc:Choice>
    <mc:Fallback xmlns="">
      <p:transition spd="slow" advTm="1191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scenario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16149"/>
            <a:ext cx="11803913" cy="627321"/>
          </a:xfrm>
        </p:spPr>
        <p:txBody>
          <a:bodyPr/>
          <a:lstStyle/>
          <a:p>
            <a:r>
              <a:rPr lang="en-US" b="1" dirty="0">
                <a:hlinkClick r:id="rId3"/>
              </a:rPr>
              <a:t>IPCC Emission Scenarios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367A-AFB9-4C1B-AEE1-CD7215E5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53A6-8AD5-4CB9-B6F5-FE6CBFDD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221DF7-3170-46BC-9AE6-52E660374C0F}"/>
              </a:ext>
            </a:extLst>
          </p:cNvPr>
          <p:cNvSpPr txBox="1">
            <a:spLocks/>
          </p:cNvSpPr>
          <p:nvPr/>
        </p:nvSpPr>
        <p:spPr>
          <a:xfrm>
            <a:off x="1437164" y="5745137"/>
            <a:ext cx="4219357" cy="62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Source: IPCC Special Report: Emission Scenarios.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35C608-3D8B-40AA-92E2-E3760048E94D}"/>
              </a:ext>
            </a:extLst>
          </p:cNvPr>
          <p:cNvSpPr txBox="1">
            <a:spLocks/>
          </p:cNvSpPr>
          <p:nvPr/>
        </p:nvSpPr>
        <p:spPr>
          <a:xfrm>
            <a:off x="6982385" y="2530389"/>
            <a:ext cx="5468349" cy="3030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developed in 1990.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Don’t take into account UNFCCC or Kyoto commitments.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Span large range of uncertainty on GHG emissions.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BC621-4407-4865-9A4F-B20F421AB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08" y="2211607"/>
            <a:ext cx="5007603" cy="32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40"/>
    </mc:Choice>
    <mc:Fallback xmlns="">
      <p:transition spd="slow" advTm="1191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scenario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16149"/>
            <a:ext cx="11803913" cy="627321"/>
          </a:xfrm>
        </p:spPr>
        <p:txBody>
          <a:bodyPr/>
          <a:lstStyle/>
          <a:p>
            <a:r>
              <a:rPr lang="en-US" b="1" dirty="0">
                <a:hlinkClick r:id="rId3"/>
              </a:rPr>
              <a:t>H2020 REEEM Pathways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367A-AFB9-4C1B-AEE1-CD7215E5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53A6-8AD5-4CB9-B6F5-FE6CBFDD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35C608-3D8B-40AA-92E2-E3760048E94D}"/>
              </a:ext>
            </a:extLst>
          </p:cNvPr>
          <p:cNvSpPr txBox="1">
            <a:spLocks/>
          </p:cNvSpPr>
          <p:nvPr/>
        </p:nvSpPr>
        <p:spPr>
          <a:xfrm>
            <a:off x="838199" y="2636715"/>
            <a:ext cx="6218279" cy="3030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scenarios describing EU transition towards a low-carbon economy: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Base Pathway </a:t>
            </a:r>
            <a:r>
              <a:rPr lang="en-US" dirty="0"/>
              <a:t>– no major disruptions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Local Solutions Pathway </a:t>
            </a:r>
            <a:r>
              <a:rPr lang="en-US" dirty="0"/>
              <a:t>– society taking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Paris Agreement Pathway </a:t>
            </a:r>
            <a:r>
              <a:rPr lang="en-US" dirty="0"/>
              <a:t>– EU for a well below 1.5 C world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17C1B2-996B-4FA9-85D8-83908AB70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28" y="1560371"/>
            <a:ext cx="3625428" cy="51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40"/>
    </mc:Choice>
    <mc:Fallback xmlns="">
      <p:transition spd="slow" advTm="119140"/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11122</TotalTime>
  <Words>225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OSeMOSYS_dESA_OpTIMUS</vt:lpstr>
      <vt:lpstr>Custom Design</vt:lpstr>
      <vt:lpstr>Examples of scenario exercises</vt:lpstr>
      <vt:lpstr>Examples of scenario exercises</vt:lpstr>
      <vt:lpstr>Examples of scenario exercises</vt:lpstr>
      <vt:lpstr>Examples of scenario exercises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222</cp:revision>
  <dcterms:created xsi:type="dcterms:W3CDTF">2015-09-18T21:05:15Z</dcterms:created>
  <dcterms:modified xsi:type="dcterms:W3CDTF">2020-04-02T16:51:15Z</dcterms:modified>
</cp:coreProperties>
</file>